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148"/>
  </p:notesMasterIdLst>
  <p:sldIdLst>
    <p:sldId id="1148" r:id="rId2"/>
    <p:sldId id="678" r:id="rId3"/>
    <p:sldId id="1172" r:id="rId4"/>
    <p:sldId id="670" r:id="rId5"/>
    <p:sldId id="415" r:id="rId6"/>
    <p:sldId id="667" r:id="rId7"/>
    <p:sldId id="1147" r:id="rId8"/>
    <p:sldId id="515" r:id="rId9"/>
    <p:sldId id="259" r:id="rId10"/>
    <p:sldId id="260" r:id="rId11"/>
    <p:sldId id="261" r:id="rId12"/>
    <p:sldId id="262" r:id="rId13"/>
    <p:sldId id="263" r:id="rId14"/>
    <p:sldId id="1141" r:id="rId15"/>
    <p:sldId id="264" r:id="rId16"/>
    <p:sldId id="265" r:id="rId17"/>
    <p:sldId id="267" r:id="rId18"/>
    <p:sldId id="690" r:id="rId19"/>
    <p:sldId id="693" r:id="rId20"/>
    <p:sldId id="691" r:id="rId21"/>
    <p:sldId id="695" r:id="rId22"/>
    <p:sldId id="694" r:id="rId23"/>
    <p:sldId id="1021" r:id="rId24"/>
    <p:sldId id="270" r:id="rId25"/>
    <p:sldId id="316" r:id="rId26"/>
    <p:sldId id="271" r:id="rId27"/>
    <p:sldId id="318" r:id="rId28"/>
    <p:sldId id="470" r:id="rId29"/>
    <p:sldId id="471" r:id="rId30"/>
    <p:sldId id="1142" r:id="rId31"/>
    <p:sldId id="1119" r:id="rId32"/>
    <p:sldId id="1120" r:id="rId33"/>
    <p:sldId id="1121" r:id="rId34"/>
    <p:sldId id="1122" r:id="rId35"/>
    <p:sldId id="1123" r:id="rId36"/>
    <p:sldId id="1124" r:id="rId37"/>
    <p:sldId id="1125" r:id="rId38"/>
    <p:sldId id="1126" r:id="rId39"/>
    <p:sldId id="1127" r:id="rId40"/>
    <p:sldId id="1128" r:id="rId41"/>
    <p:sldId id="1129" r:id="rId42"/>
    <p:sldId id="1130" r:id="rId43"/>
    <p:sldId id="1131" r:id="rId44"/>
    <p:sldId id="1132" r:id="rId45"/>
    <p:sldId id="1133" r:id="rId46"/>
    <p:sldId id="1143" r:id="rId47"/>
    <p:sldId id="1225" r:id="rId48"/>
    <p:sldId id="1173" r:id="rId49"/>
    <p:sldId id="1026" r:id="rId50"/>
    <p:sldId id="980" r:id="rId51"/>
    <p:sldId id="981" r:id="rId52"/>
    <p:sldId id="982" r:id="rId53"/>
    <p:sldId id="983" r:id="rId54"/>
    <p:sldId id="984" r:id="rId55"/>
    <p:sldId id="985" r:id="rId56"/>
    <p:sldId id="986" r:id="rId57"/>
    <p:sldId id="987" r:id="rId58"/>
    <p:sldId id="988" r:id="rId59"/>
    <p:sldId id="1201" r:id="rId60"/>
    <p:sldId id="989" r:id="rId61"/>
    <p:sldId id="1202" r:id="rId62"/>
    <p:sldId id="990" r:id="rId63"/>
    <p:sldId id="991" r:id="rId64"/>
    <p:sldId id="662" r:id="rId65"/>
    <p:sldId id="1203" r:id="rId66"/>
    <p:sldId id="1194" r:id="rId67"/>
    <p:sldId id="1196" r:id="rId68"/>
    <p:sldId id="1195" r:id="rId69"/>
    <p:sldId id="1174" r:id="rId70"/>
    <p:sldId id="1175" r:id="rId71"/>
    <p:sldId id="1176" r:id="rId72"/>
    <p:sldId id="1197" r:id="rId73"/>
    <p:sldId id="1198" r:id="rId74"/>
    <p:sldId id="1189" r:id="rId75"/>
    <p:sldId id="758" r:id="rId76"/>
    <p:sldId id="794" r:id="rId77"/>
    <p:sldId id="759" r:id="rId78"/>
    <p:sldId id="763" r:id="rId79"/>
    <p:sldId id="766" r:id="rId80"/>
    <p:sldId id="767" r:id="rId81"/>
    <p:sldId id="768" r:id="rId82"/>
    <p:sldId id="1153" r:id="rId83"/>
    <p:sldId id="769" r:id="rId84"/>
    <p:sldId id="1157" r:id="rId85"/>
    <p:sldId id="1158" r:id="rId86"/>
    <p:sldId id="1159" r:id="rId87"/>
    <p:sldId id="1192" r:id="rId88"/>
    <p:sldId id="1162" r:id="rId89"/>
    <p:sldId id="1209" r:id="rId90"/>
    <p:sldId id="1205" r:id="rId91"/>
    <p:sldId id="1208" r:id="rId92"/>
    <p:sldId id="1207" r:id="rId93"/>
    <p:sldId id="1193" r:id="rId94"/>
    <p:sldId id="1223" r:id="rId95"/>
    <p:sldId id="1179" r:id="rId96"/>
    <p:sldId id="1180" r:id="rId97"/>
    <p:sldId id="1181" r:id="rId98"/>
    <p:sldId id="1224" r:id="rId99"/>
    <p:sldId id="1184" r:id="rId100"/>
    <p:sldId id="1185" r:id="rId101"/>
    <p:sldId id="1217" r:id="rId102"/>
    <p:sldId id="1145" r:id="rId103"/>
    <p:sldId id="1210" r:id="rId104"/>
    <p:sldId id="1204" r:id="rId105"/>
    <p:sldId id="1190" r:id="rId106"/>
    <p:sldId id="928" r:id="rId107"/>
    <p:sldId id="929" r:id="rId108"/>
    <p:sldId id="930" r:id="rId109"/>
    <p:sldId id="1144" r:id="rId110"/>
    <p:sldId id="397" r:id="rId111"/>
    <p:sldId id="1211" r:id="rId112"/>
    <p:sldId id="787" r:id="rId113"/>
    <p:sldId id="644" r:id="rId114"/>
    <p:sldId id="1212" r:id="rId115"/>
    <p:sldId id="492" r:id="rId116"/>
    <p:sldId id="1213" r:id="rId117"/>
    <p:sldId id="491" r:id="rId118"/>
    <p:sldId id="789" r:id="rId119"/>
    <p:sldId id="1214" r:id="rId120"/>
    <p:sldId id="598" r:id="rId121"/>
    <p:sldId id="386" r:id="rId122"/>
    <p:sldId id="387" r:id="rId123"/>
    <p:sldId id="388" r:id="rId124"/>
    <p:sldId id="389" r:id="rId125"/>
    <p:sldId id="390" r:id="rId126"/>
    <p:sldId id="391" r:id="rId127"/>
    <p:sldId id="392" r:id="rId128"/>
    <p:sldId id="410" r:id="rId129"/>
    <p:sldId id="393" r:id="rId130"/>
    <p:sldId id="651" r:id="rId131"/>
    <p:sldId id="652" r:id="rId132"/>
    <p:sldId id="413" r:id="rId133"/>
    <p:sldId id="394" r:id="rId134"/>
    <p:sldId id="395" r:id="rId135"/>
    <p:sldId id="396" r:id="rId136"/>
    <p:sldId id="1226" r:id="rId137"/>
    <p:sldId id="398" r:id="rId138"/>
    <p:sldId id="399" r:id="rId139"/>
    <p:sldId id="400" r:id="rId140"/>
    <p:sldId id="650" r:id="rId141"/>
    <p:sldId id="402" r:id="rId142"/>
    <p:sldId id="403" r:id="rId143"/>
    <p:sldId id="666" r:id="rId144"/>
    <p:sldId id="404" r:id="rId145"/>
    <p:sldId id="405" r:id="rId146"/>
    <p:sldId id="671"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7"/>
    <a:srgbClr val="F90D34"/>
    <a:srgbClr val="0000CC"/>
    <a:srgbClr val="FF0000"/>
    <a:srgbClr val="3E724C"/>
    <a:srgbClr val="FFFF00"/>
    <a:srgbClr val="FFB58C"/>
    <a:srgbClr val="FEB48B"/>
    <a:srgbClr val="006600"/>
    <a:srgbClr val="5D0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086" autoAdjust="0"/>
  </p:normalViewPr>
  <p:slideViewPr>
    <p:cSldViewPr>
      <p:cViewPr varScale="1">
        <p:scale>
          <a:sx n="77" d="100"/>
          <a:sy n="77" d="100"/>
        </p:scale>
        <p:origin x="1762"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82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1:26.672"/>
    </inkml:context>
    <inkml:brush xml:id="br0">
      <inkml:brushProperty name="width" value="0.05" units="cm"/>
      <inkml:brushProperty name="height" value="0.05" units="cm"/>
      <inkml:brushProperty name="color" value="#E71224"/>
    </inkml:brush>
  </inkml:definitions>
  <inkml:trace contextRef="#ctx0" brushRef="#br0">1052 1 24575,'-775'0'0,"748"1"0,1 2 0,-32 6 0,-35 4 0,39-6-1365,35-1-5461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51.687"/>
    </inkml:context>
    <inkml:brush xml:id="br0">
      <inkml:brushProperty name="width" value="0.05" units="cm"/>
      <inkml:brushProperty name="height" value="0.05" units="cm"/>
      <inkml:brushProperty name="color" value="#E71224"/>
    </inkml:brush>
  </inkml:definitions>
  <inkml:trace contextRef="#ctx0" brushRef="#br0">0 0 24575,'50'756'0,"-43"-379"0,-10-220 0,2-62 0,3 107 0,25-8 0,-16-112 0,-3-34 0,1 70 0,-10 858 0,1-975 4,0 0 0,0 0 0,0 0 0,0 0 0,0 0 0,0-1 0,0 1 0,0 0 0,0 0-1,-1 0 1,1 0 0,0 0 0,-1 0 0,1 0 0,0 0 0,-1-1 0,1 1 0,-1 0 0,1 0 0,-1-1 0,0 1-1,0 1 1,0-2-70,0 0 0,0 0 0,0 0 0,0 0 0,0 0-1,0-1 1,1 1 0,-1 0 0,0 0 0,0-1 0,0 1 0,0 0-1,0-1 1,0 1 0,1-1 0,-1 1 0,0-1 0,0 1-1,1-1 1,-1 0 0,-1 0 0,-15-15-6760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53.146"/>
    </inkml:context>
    <inkml:brush xml:id="br0">
      <inkml:brushProperty name="width" value="0.05" units="cm"/>
      <inkml:brushProperty name="height" value="0.05" units="cm"/>
      <inkml:brushProperty name="color" value="#E71224"/>
    </inkml:brush>
  </inkml:definitions>
  <inkml:trace contextRef="#ctx0" brushRef="#br0">0 1 24575,'8'0'0,"0"1"0,-1 0 0,1 0 0,-1 1 0,1 0 0,-1 0 0,0 1 0,0 0 0,0 0 0,0 1 0,0 0 0,10 8 0,4 5 0,-1 1 0,23 27 0,-7-8 0,-11-10 0,-18-18 0,0-1 0,1 0 0,0-1 0,10 8 0,-15-13 0,-1 0 0,1-1 0,0 1 0,-1-1 0,1 0 0,0 0 0,0 0 0,0 0 0,0 0 0,0-1 0,0 0 0,1 1 0,-1-1 0,0 0 0,0 0 0,0-1 0,0 1 0,0-1 0,4 0 0,6-4 15,0-1 0,-1 0 0,1 0 0,-1-2 0,0 1 0,-1-1 0,13-12 0,69-73-1500,-70 67-5341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55.076"/>
    </inkml:context>
    <inkml:brush xml:id="br0">
      <inkml:brushProperty name="width" value="0.05" units="cm"/>
      <inkml:brushProperty name="height" value="0.05" units="cm"/>
      <inkml:brushProperty name="color" value="#E71224"/>
    </inkml:brush>
  </inkml:definitions>
  <inkml:trace contextRef="#ctx0" brushRef="#br0">133 1 24575,'0'4'0,"0"12"0,-4 2 0,-2 3 0,0 3 0,-3 2 0,-1 0 0,-2-3 0,0-1 0,2 5 0,3 2 0,-2 1 0,0 0 0,2 0 0,-2-5 0,0-3 0,1 0 0,3-4-8191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56.221"/>
    </inkml:context>
    <inkml:brush xml:id="br0">
      <inkml:brushProperty name="width" value="0.05" units="cm"/>
      <inkml:brushProperty name="height" value="0.05" units="cm"/>
      <inkml:brushProperty name="color" value="#E71224"/>
    </inkml:brush>
  </inkml:definitions>
  <inkml:trace contextRef="#ctx0" brushRef="#br0">1 1 24575,'9'0'0,"8"4"0,6 3 0,3 8 0,2 7 0,-3 4 0,-2-3 0,-5 0 0,-5 1 0,0-4 0,-2-1 0,-4 2 0,-2-4-8191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57.919"/>
    </inkml:context>
    <inkml:brush xml:id="br0">
      <inkml:brushProperty name="width" value="0.05" units="cm"/>
      <inkml:brushProperty name="height" value="0.05" units="cm"/>
      <inkml:brushProperty name="color" value="#E71224"/>
    </inkml:brush>
  </inkml:definitions>
  <inkml:trace contextRef="#ctx0" brushRef="#br0">1 1 24575,'4'5'0,"-1"0"0,0 0 0,0 1 0,0-1 0,0 1 0,-1 0 0,2 8 0,4 6 0,4 13 0,-2 1 0,-1 1 0,-1 0 0,5 59 0,-8-56 52,15 52-1,-11-58-540,-2 0-1,4 48 1,-10-57-6337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00.211"/>
    </inkml:context>
    <inkml:brush xml:id="br0">
      <inkml:brushProperty name="width" value="0.05" units="cm"/>
      <inkml:brushProperty name="height" value="0.05" units="cm"/>
      <inkml:brushProperty name="color" value="#E71224"/>
    </inkml:brush>
  </inkml:definitions>
  <inkml:trace contextRef="#ctx0" brushRef="#br0">0 0 24575,'33'0'0,"0"1"0,-1 2 0,1 1 0,-1 1 0,56 17 0,-68-16 0,1-1 0,0-2 0,23 2 0,-18-2 0,-21-2 0,0 0 0,0 0 0,0 1 0,-1-1 0,1 1 0,-1 0 0,1 0 0,-1 1 0,0-1 0,0 1 0,0 0 0,0 0 0,0 1 0,-1-1 0,1 1 0,-1 0 0,0 0 0,0 0 0,0 0 0,-1 0 0,4 9 0,3 7 0,-2 0 0,0 0 0,6 36 0,-11-43 0,1-3 0,-2 1 0,1-1 0,-1 0 0,-1 1 0,0-1 0,-1 1 0,-2 14 0,2-20 0,0-1 0,0 0 0,0 0 0,-1 0 0,1 0 0,-1 0 0,0 0 0,0-1 0,-1 1 0,1-1 0,-1 1 0,1-1 0,-1 0 0,0 0 0,-1 0 0,1 0 0,0-1 0,-1 1 0,1-1 0,-9 4 0,-132 63 0,133-65-151,1 0-1,-1 0 0,1-1 0,-1 0 1,0-1-1,0-1 0,0 1 1,-22-2-1,10 1-6674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34.519"/>
    </inkml:context>
    <inkml:brush xml:id="br0">
      <inkml:brushProperty name="width" value="0.05" units="cm"/>
      <inkml:brushProperty name="height" value="0.05" units="cm"/>
      <inkml:brushProperty name="color" value="#E71224"/>
    </inkml:brush>
  </inkml:definitions>
  <inkml:trace contextRef="#ctx0" brushRef="#br0">0 4 24575,'78'-1'0,"-44"-1"0,1 1 0,0 2 0,0 1 0,0 2 0,42 11 0,-71-13 0,0 0 0,0 1 0,-1 0 0,0 0 0,1 0 0,-1 1 0,0 0 0,-1 0 0,1 0 0,-1 1 0,1-1 0,-1 1 0,-1 0 0,1 0 0,4 9 0,-3-5 0,-1 1 0,0 0 0,0-1 0,-1 1 0,0 1 0,-1-1 0,0 0 0,1 15 0,-3-16 0,0 0 0,0 1 0,-1-1 0,0 0 0,0 0 0,-1 0 0,-1 0 0,1 0 0,-2 0 0,1 0 0,-1-1 0,-6 10 0,7-13 0,-1 0 0,0 0 0,0 0 0,0-1 0,-1 0 0,0 0 0,0 0 0,0 0 0,0-1 0,0 1 0,-1-1 0,1-1 0,-1 1 0,0-1 0,0 0 0,0 0 0,0-1 0,0 0 0,-7 1 0,-2 0 27,0 1 0,1 1-1,0 0 1,-22 10 0,20-7-527,-1-1 1,-26 6-1,23-9-6326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13.475"/>
    </inkml:context>
    <inkml:brush xml:id="br0">
      <inkml:brushProperty name="width" value="0.05" units="cm"/>
      <inkml:brushProperty name="height" value="0.05" units="cm"/>
      <inkml:brushProperty name="color" value="#E71224"/>
    </inkml:brush>
  </inkml:definitions>
  <inkml:trace contextRef="#ctx0" brushRef="#br0">0 0 24575,'9'0'0,"13"0"0,11 0 0,10 0 0,2 0 0,-2 0 0,-4 0 0,-3 0 0,-4 0 0,-2 0 0,-2 0 0,-1 0 0,-1 0 0,1 0 0,0 0 0,-5 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15.271"/>
    </inkml:context>
    <inkml:brush xml:id="br0">
      <inkml:brushProperty name="width" value="0.05" units="cm"/>
      <inkml:brushProperty name="height" value="0.05" units="cm"/>
      <inkml:brushProperty name="color" value="#E71224"/>
    </inkml:brush>
  </inkml:definitions>
  <inkml:trace contextRef="#ctx0" brushRef="#br0">0 1 24575,'5'0'0,"11"0"0,16 0 0,8 0 0,6 0 0,4 0 0,-1 0 0,-4 0 0,-6 0 0,-5 0 0,-2 0 0,-4 0 0,4 0 0,1 0 0,4 0 0,0 0 0,-6 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17.149"/>
    </inkml:context>
    <inkml:brush xml:id="br0">
      <inkml:brushProperty name="width" value="0.05" units="cm"/>
      <inkml:brushProperty name="height" value="0.05" units="cm"/>
      <inkml:brushProperty name="color" value="#E71224"/>
    </inkml:brush>
  </inkml:definitions>
  <inkml:trace contextRef="#ctx0" brushRef="#br0">0 1 24575,'5'0'0,"6"0"0,6 0 0,5 0 0,7 0 0,4 0 0,1 0 0,4 0 0,0 0 0,3 0 0,-5 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26.179"/>
    </inkml:context>
    <inkml:brush xml:id="br0">
      <inkml:brushProperty name="width" value="0.05" units="cm"/>
      <inkml:brushProperty name="height" value="0.05" units="cm"/>
      <inkml:brushProperty name="color" value="#E71224"/>
    </inkml:brush>
  </inkml:definitions>
  <inkml:trace contextRef="#ctx0" brushRef="#br0">0 84 24575,'11'-1'0,"0"0"0,0-1 0,0 0 0,0 0 0,12-6 0,18-3 0,66-10 0,0 5 0,0 5 0,125 2 0,-53 11-1365,-155-2-5461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24.073"/>
    </inkml:context>
    <inkml:brush xml:id="br0">
      <inkml:brushProperty name="width" value="0.05" units="cm"/>
      <inkml:brushProperty name="height" value="0.05" units="cm"/>
      <inkml:brushProperty name="color" value="#E71224"/>
    </inkml:brush>
  </inkml:definitions>
  <inkml:trace contextRef="#ctx0" brushRef="#br0">0 0 24575,'0'793'-1365,"0"-769"-5461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25.317"/>
    </inkml:context>
    <inkml:brush xml:id="br0">
      <inkml:brushProperty name="width" value="0.05" units="cm"/>
      <inkml:brushProperty name="height" value="0.05" units="cm"/>
      <inkml:brushProperty name="color" value="#E71224"/>
    </inkml:brush>
  </inkml:definitions>
  <inkml:trace contextRef="#ctx0" brushRef="#br0">465 1 24575,'-5'5'0,"-10"10"0,-8 3 0,-4-2 0,-3 2 0,0 6 0,-5 5 0,-5-4 0,-6-1 0,1 0 0,3-4 0,5 0 0,3-4 0,3-5 0,7-4-8191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26.486"/>
    </inkml:context>
    <inkml:brush xml:id="br0">
      <inkml:brushProperty name="width" value="0.05" units="cm"/>
      <inkml:brushProperty name="height" value="0.05" units="cm"/>
      <inkml:brushProperty name="color" value="#E71224"/>
    </inkml:brush>
  </inkml:definitions>
  <inkml:trace contextRef="#ctx0" brushRef="#br0">210 1 24575,'0'4'0,"-4"7"0,-7 1 0,-1 3 0,-3 4 0,-4 4 0,2 1 0,-2 3 0,4 0 0,-2 1 0,3 0 0,-1 0 0,2 0 0,3 0 0,-1-6 0,1 0 0,2-6-8191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28.251"/>
    </inkml:context>
    <inkml:brush xml:id="br0">
      <inkml:brushProperty name="width" value="0.05" units="cm"/>
      <inkml:brushProperty name="height" value="0.05" units="cm"/>
      <inkml:brushProperty name="color" value="#E71224"/>
    </inkml:brush>
  </inkml:definitions>
  <inkml:trace contextRef="#ctx0" brushRef="#br0">0 0 24575,'0'5'0,"0"5"0,0 7 0,0 4 0,0 4 0,0 2 0,0 1 0,5 1 0,1-1 0,0 0 0,-1 0 0,-1 0 0,-2 0 0,-1-1 0,0 1 0,-1-1 0,4-5 0,2-5-8191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46.072"/>
    </inkml:context>
    <inkml:brush xml:id="br0">
      <inkml:brushProperty name="width" value="0.05" units="cm"/>
      <inkml:brushProperty name="height" value="0.05" units="cm"/>
      <inkml:brushProperty name="color" value="#E71224"/>
    </inkml:brush>
  </inkml:definitions>
  <inkml:trace contextRef="#ctx0" brushRef="#br0">0 194 24575,'0'-5'0,"0"-5"0,0-7 0,0-5 0,0-3 0,0-2 0,0-1 0,0 0 0,5 9 0,6 8 0,1 10 0,-2 10 0,-2 8 0,-2 6 0,-3 4 0,-1-3-8191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49.809"/>
    </inkml:context>
    <inkml:brush xml:id="br0">
      <inkml:brushProperty name="width" value="0.05" units="cm"/>
      <inkml:brushProperty name="height" value="0.05" units="cm"/>
      <inkml:brushProperty name="color" value="#E71224"/>
    </inkml:brush>
  </inkml:definitions>
  <inkml:trace contextRef="#ctx0" brushRef="#br0">106 0 24575,'-7'0'0,"-1"1"0,1 0 0,-1 0 0,1 0 0,0 1 0,-1 0 0,1 0 0,-7 4 0,12-5 0,0 0 0,0 0 0,0 0 0,0 0 0,0 0 0,0 1 0,1-1 0,-1 0 0,0 1 0,1 0 0,0-1 0,-1 1 0,1 0 0,0 0 0,0 0 0,0 0 0,0 0 0,0 0 0,0 0 0,0 0 0,1 0 0,-1 0 0,1 0 0,-1 0 0,1 1 0,0-1 0,0 0 0,0 0 0,0 0 0,1 1 0,0 2 0,0-3 0,0 1 0,0-1 0,1 0 0,-1 0 0,1 0 0,-1 0 0,1 0 0,0 0 0,0 0 0,0 0 0,0-1 0,0 1 0,0-1 0,0 0 0,1 1 0,-1-1 0,0 0 0,1 0 0,-1-1 0,1 1 0,-1 0 0,1-1 0,-1 0 0,6 1 0,4 0 0,1 0 0,0 0 0,20-3 0,-22 1 0,-1-1 0,1 0 0,-1-1 0,0 0 0,1-1 0,9-4 0,-20 7 0,-1 1 0,1-1 0,0 1 0,0 0 0,0-1 0,0 1 0,0-1 0,0 1 0,0 0 0,-1-1 0,1 1 0,0-1 0,0 1 0,-1 0 0,1-1 0,0 1 0,0 0 0,-1-1 0,1 1 0,0 0 0,-1 0 0,1-1 0,0 1 0,-1 0 0,1 0 0,-1 0 0,1-1 0,0 1 0,-1 0 0,1 0 0,-1 0 0,1 0 0,-1 0 0,1 0 0,-1 0 0,-21-9 0,-21-1-1365,21 6-5461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7:52.947"/>
    </inkml:context>
    <inkml:brush xml:id="br0">
      <inkml:brushProperty name="width" value="0.05" units="cm"/>
      <inkml:brushProperty name="height" value="0.05" units="cm"/>
      <inkml:brushProperty name="color" value="#E71224"/>
    </inkml:brush>
  </inkml:definitions>
  <inkml:trace contextRef="#ctx0" brushRef="#br0">1 23 24575,'0'-5'0,"5"-1"0,5-1 0,7 2 0,0 7 0,-4 7 0,-2 6 0,0 6 0,-1 4 0,-3 2 0,-2 2 0,-2-1 0,-2-3-8191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2:44.1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2:44.64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2:45.055"/>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27.900"/>
    </inkml:context>
    <inkml:brush xml:id="br0">
      <inkml:brushProperty name="width" value="0.05" units="cm"/>
      <inkml:brushProperty name="height" value="0.05" units="cm"/>
      <inkml:brushProperty name="color" value="#E71224"/>
    </inkml:brush>
  </inkml:definitions>
  <inkml:trace contextRef="#ctx0" brushRef="#br0">1 56 24575,'47'-2'0,"0"-3"0,71-15 0,-69 9 0,0 3 0,57-1 0,51 10-1365,-132-1-5461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2:45.41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2:45.748"/>
    </inkml:context>
    <inkml:brush xml:id="br0">
      <inkml:brushProperty name="width" value="0.05" units="cm"/>
      <inkml:brushProperty name="height" value="0.05" units="cm"/>
      <inkml:brushProperty name="color" value="#E71224"/>
    </inkml:brush>
  </inkml:definitions>
  <inkml:trace contextRef="#ctx0" brushRef="#br0">0 0 24575,'5'0'0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6T11:14:27.152"/>
    </inkml:context>
    <inkml:brush xml:id="br0">
      <inkml:brushProperty name="width" value="0.05" units="cm"/>
      <inkml:brushProperty name="height" value="0.05" units="cm"/>
      <inkml:brushProperty name="color" value="#E71224"/>
    </inkml:brush>
  </inkml:definitions>
  <inkml:trace contextRef="#ctx0" brushRef="#br0">28 1 24575,'-5'0'0,"-5"0"0,-3 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6T11:14:27.152"/>
    </inkml:context>
    <inkml:brush xml:id="br0">
      <inkml:brushProperty name="width" value="0.05" units="cm"/>
      <inkml:brushProperty name="height" value="0.05" units="cm"/>
      <inkml:brushProperty name="color" value="#E71224"/>
    </inkml:brush>
  </inkml:definitions>
  <inkml:trace contextRef="#ctx0" brushRef="#br0">28 1 24575,'-5'0'0,"-5"0"0,-3 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8:23:45.455"/>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8:23:47.375"/>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08:24:15.794"/>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138 0,'14'278,"0"14,-15 751,-24-673,12-292,-1 29,10 375,6-262,-2 1314,-14-1339,0-10,12 467,3-382,-5-181,-22 125,7-81,-13 492,33 835,-2-764,2-640,1 0,4 0,22 103,-13-95,-3 0,4 101,-12 131,11 112,-5-269,-7 157,-4-166,0 1299,2-1404,2 1,10 39,-1 1,8 126,-16-140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08:24:24.903"/>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1265 0,'-18'24,"-30"34,-39 46,-37 37,-20 22,-6 8,11-18,13-14,15-19,17-23,20-25,22-20,11-9,8-12,10-11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08:24:26.738"/>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1,'0'2,"1"1,0 0,0-1,0 1,0 0,0-1,0 1,1-1,-1 0,1 1,0-1,-1 0,1 0,0 0,4 3,39 28,-37-27,45 30,120 89,12 7,-84-61,104 93,-179-143,0-2,57 32,-3-2,-7 3,82 75,-114-93,2-1,1-3,80 42,-98-58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08:24:37.139"/>
    </inkml:context>
    <inkml:brush xml:id="br0">
      <inkml:brushProperty name="width" value="0.2" units="cm"/>
      <inkml:brushProperty name="height" value="0.4" units="cm"/>
      <inkml:brushProperty name="color" value="#0069AF"/>
      <inkml:brushProperty name="tip" value="rectangle"/>
      <inkml:brushProperty name="rasterOp" value="maskPen"/>
      <inkml:brushProperty name="ignorePressure" value="1"/>
    </inkml:brush>
  </inkml:definitions>
  <inkml:trace contextRef="#ctx0" brushRef="#br0">0 741,'6'10,"1"0,0-1,1 0,0 0,0 0,11 7,12 15,37 35,-46-47,-1 2,-1 1,-1 0,21 31,-16-14,-14-26,-1 1,0 0,-1 0,-1 1,0 0,-1 0,-1 1,0-1,3 25,-6-24,-1 0,0 1,2 0,0-1,0 0,2 0,12 31,-16-46,3 9,1-1,0 0,1 0,10 13,-14-19,0-1,0 0,1 0,-1 0,0-1,1 1,-1 0,1-1,0 0,0 0,-1 0,1 0,0 0,0 0,0-1,0 1,0-1,0 0,0 0,0 0,5-1,3-1,0-2,1 1,-1-1,-1-1,1 0,-1-1,0 0,0 0,15-14,10-10,32-37,-64 63,650-653,-569 581,2 3,4 5,131-77,-85 54,-85 55,83-45,-86 56,-11 5,1 2,70-23,-79 34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29.180"/>
    </inkml:context>
    <inkml:brush xml:id="br0">
      <inkml:brushProperty name="width" value="0.05" units="cm"/>
      <inkml:brushProperty name="height" value="0.05" units="cm"/>
      <inkml:brushProperty name="color" value="#E71224"/>
    </inkml:brush>
  </inkml:definitions>
  <inkml:trace contextRef="#ctx0" brushRef="#br0">0 1 24575,'11'318'0,"67"417"0,-60-610 0,6-2 0,45 140 0,-59-231 0,6 42 0,-11-44 0,17 53 0,15 49 0,-35-123 0,3 14 0,-2 0 0,0 39 0,-2-36 0,7 47 0,6 9-1365,-12-58-5461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6T11:28:45.430"/>
    </inkml:context>
    <inkml:brush xml:id="br0">
      <inkml:brushProperty name="width" value="0.05" units="cm"/>
      <inkml:brushProperty name="height" value="0.05" units="cm"/>
      <inkml:brushProperty name="color" value="#E71224"/>
    </inkml:brush>
  </inkml:definitions>
  <inkml:trace contextRef="#ctx0" brushRef="#br0">5932 142 24575,'-1068'0'0,"1034"-2"0,-1-2 0,0-1 0,-39-12 0,34 8 0,-68-8 0,-6 12 0,-83-8 0,193 12 0,-315-53 0,285 48 0,1 2 0,-1 1 0,0 1 0,0 2 0,-36 5 0,6 8 0,46-8 0,1-2 0,-22 3 0,9-5 0,17-1 0,1 0 0,0 1 0,0 1 0,0-1 0,0 2 0,1 0 0,-21 8 0,14-4 0,-1-1 0,0-1 0,-1 0 0,1-1 0,-1-1 0,1-1 0,-30-1 0,17 0 0,-57 9 0,23 5 0,31-6 0,0-1 0,-1-2 0,-51 1 0,-596-8 0,525-13 0,13 0 0,-72 13 0,42 1 0,-205-25 0,26-22 0,326 42 0,-1 1 0,0 2 0,-1 0 0,1 3 0,-57 6 0,79-5 0,1 0 0,-1 1 0,1 0 0,-1 0 0,1 0 0,0 1 0,0 0 0,-6 5 0,-43 42 0,29-25 0,-6 5 0,1 2 0,-47 63 0,30-31 0,-35 54 0,75-104 0,0-1 0,1 1 0,1 0 0,1 1 0,0-1 0,-5 33 0,5-9 0,2 1 0,1 1 0,2-1 0,7 44 0,-5-73 0,1 0 0,0-1 0,1 1 0,0-1 0,1 0 0,0-1 0,12 19 0,53 61 0,-54-70 0,98 121 0,61 70 0,-154-188 0,2-2 0,0-1 0,1-1 0,1-1 0,38 20 0,7 5 0,-18-13 0,2-2 0,0-3 0,104 31 0,-115-41 0,332 90 0,-192-65 0,1-8 0,2-8 0,231 0 0,-305-19 0,116 20 0,-68-5 0,2-7 0,133 19 0,137 31 0,-170-53 0,-102-7 0,-129 1 0,35 7 0,-38-5 0,50 3 0,-43-7 0,377-3 0,-339-7 0,-1-2 0,84-25 0,-93 20 0,-33 8 0,1-2 0,-2-1 0,1-1 0,-2-2 0,0 0 0,35-26 0,33-11 0,-18 10 0,-71 36 0,0 0 0,0 0 0,-1-1 0,0 0 0,0 0 0,0-1 0,-1 1 0,0-1 0,0 0 0,-1-1 0,0 1 0,0-1 0,-1 0 0,1 0 0,-2 0 0,1 0 0,1-13 0,1-13 0,-2 1 0,-1 0 0,-2-37 0,0 54 0,1-13 0,1 0 0,8-33 0,-4 29 0,1-40 0,-5 45 0,9-43 0,2-21 0,-10 68 0,1 1 0,1-1 0,1 0 0,18-43 0,-14 40 0,-1 0 0,11-54 0,5-51 0,-16 91 0,13-37 0,-15 59 0,-1 0 0,-1-1 0,-1 0 0,3-37 0,-9-242-1365,2 276-5461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5:27:06.130"/>
    </inkml:context>
    <inkml:brush xml:id="br0">
      <inkml:brushProperty name="width" value="0.035" units="cm"/>
      <inkml:brushProperty name="height" value="0.035" units="cm"/>
      <inkml:brushProperty name="color" value="#E71224"/>
    </inkml:brush>
  </inkml:definitions>
  <inkml:trace contextRef="#ctx0" brushRef="#br0">2 244 24575,'672'-53'59,"-4"50"-910,-639 3 750,550 17-115,-242-5 253,-298-12 177,1-2 1,-1-2-1,0-1 1,58-16-1,-52 12-214,1 1 0,67-1 0,96 9 0,-107 2 0,-62-2 0,572-16 0,-441 7 0,173 12 0,157 36 0,48 2 0,-383-41 0,1222-2-1541,-1338 2 1862,1-1 0,-1-2 0,89-19 0,-85 12-227,0 1 0,71-2-1,114 10-138,-127 2 66,30 0-21,138-2 0,-232-3 0,-1-2 0,1-2 0,61-20 0,-16 4 0,381-62 0,-438 83 0,1 2 0,-1 1 0,55 7 0,103 28 0,-118-20 0,195 26 0,355 8 0,-318-39 0,97 4 0,0 25 0,-389-38 0,0-1 0,-1 0 0,1-1 0,0-1 0,-1 0 0,1-1 0,28-10 0,14-2 0,36-2 0,173-9 0,106 23 0,-221 5 0,1880 0-1793,-1680-27 3071,-189 8-1001,483-22-78,-630 39-192,-1 0 0,1 1 0,-1 0 0,1 2 0,18 4 0,-28-5-7,-1 0 0,0 0 0,0 0 0,0 1-1,0 0 1,0 0 0,-1 0 0,1 1 0,-1-1-1,0 1 1,0 0 0,0 0 0,-1 1 0,1-1 0,-1 1-1,5 9 1,-3-2 0,0 0 0,-1 1 0,-1 0 0,1 0 0,-2 0 0,0 0 0,-1 1 0,0-1 0,-1 1 0,0-1 0,-1 0 0,-1 1 0,0-1 0,0 0 0,-2 0 0,-6 18 0,7-26 0,-1 1 0,1-1 0,-1-1 0,0 1 0,0 0 0,-1-1 0,1 0 0,-1 0 0,0 0 0,0-1 0,0 0 0,-1 0 0,-5 3 0,-11 3 0,-1 0 0,-24 5 0,10-3 0,-16 2 0,39-10 0,0 0 0,-1 1 0,-22 10 0,19-7 0,0-1 0,0 0 0,0-2 0,-1 0 0,-37 3 0,32-5 0,-1 1 0,-43 13 0,47-8 0,-1 2 0,1 0 0,1 1 0,0 1 0,1 1 0,-23 20 0,31-24 0,0-1 0,0 0 0,-1-1 0,0 0 0,-1-1 0,1 0 0,-1-1 0,0-1 0,-1 0 0,-16 3 0,-182 29 0,26-4 0,-229 11 0,92-42 0,-129 7 0,289 3 0,-1-6 0,-195-20 0,192-5 0,-460-30 0,295 21 0,203 13 0,-258 7 0,242 11 0,-2359-2 0,2361 6 0,1 7 0,-180 38 0,245-42 0,-2-3 0,-126-6 0,98-2 0,-1348 2 0,1144-15 0,22 1 0,-379 14 0,455-13 0,38 0 0,-198 13 0,-53-1 0,214-12 0,-94-2 0,-998 16 0,1230 1 0,0 3 0,0 4 0,-141 34 0,114-21 0,-197 15 0,151-22 0,141-14 0,-98 11 0,-193-1 0,279-12 0,1 0 0,-1-2 0,-29-7 0,42 9 0,1 0 0,0-1 0,-1 0 0,1 0 0,0 0 0,0-1 0,0 1 0,0-1 0,0 0 0,1 0 0,-1 0 0,1 0 0,0-1 0,0 0 0,0 1 0,0-1 0,1 0 0,-3-6 0,0-3 0,2 0 0,-1 0 0,2 0 0,-1-1 0,2 1 0,0-1 0,1-14 0,0 13 0,-1-1 0,0 0 0,-1 1 0,-7-28 0,-2 3-227,2 0-1,1-1 1,3 0-1,1 0 1,3-78-1,1 95-6598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5:27:10.260"/>
    </inkml:context>
    <inkml:brush xml:id="br0">
      <inkml:brushProperty name="width" value="0.035" units="cm"/>
      <inkml:brushProperty name="height" value="0.035" units="cm"/>
      <inkml:brushProperty name="color" value="#E71224"/>
    </inkml:brush>
  </inkml:definitions>
  <inkml:trace contextRef="#ctx0" brushRef="#br0">3003 741 24575,'-20'1'0,"-1"1"0,1 1 0,0 1 0,-1 0 0,2 2 0,-25 9 0,33-11 0,1-1 0,-1-1 0,1 0 0,-1-1 0,-18 1 0,16-1 0,-226 3 0,128-5 0,0 5 0,-145 23 0,-415 146-1108,475-116 1189,87-25-81,-111 28 0,170-52 110,-1-3-1,0-1 0,0-3 1,-80-8-1,84 4 200,14 2-282,0-2-1,1-2 1,-1-1-1,1-1 1,1-2 0,-40-16-1,60 21-26,0-1-1,1-1 0,0 0 1,0 0-1,0-1 0,1 0 0,0-1 1,0 0-1,1 0 0,0-1 1,1 0-1,-1 0 0,2-1 1,-1 0-1,2 0 0,-1-1 1,1 1-1,1-1 0,0 0 1,1-1-1,-4-15 0,-4-88 1,8 96 0,1 0 0,1-1 0,1 1 0,1-1 0,5-34 0,-3 42 0,0-1 0,0 1 0,2 0 0,-1 0 0,2 0 0,-1 1 0,2-1 0,-1 1 0,1 1 0,9-11 0,30-29 0,2 2 0,2 2 0,87-62 0,-116 94 0,1 2 0,1 0 0,0 1 0,0 1 0,1 2 0,0 0 0,50-8 0,7 5 0,91-1 0,-85 8 0,-31 1 0,-1-2 0,1-2 0,-1-3 0,69-21 0,-82 16 0,0 3 0,1 1 0,1 1 0,0 3 0,59-2 0,315 12 0,-385-2 0,-2 2 0,1 2 0,0 0 0,-1 2 0,0 2 0,0 1 0,-1 1 0,49 26 0,-4 5 0,136 101 0,-52-12 0,-137-109 0,0 0 0,-2 1 0,-1 1 0,27 46 0,-35-39 0,-6-7 0,7 10-341,0-1 0,3 0-1,23 40 1,-7-22-6485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5:28:25.880"/>
    </inkml:context>
    <inkml:brush xml:id="br0">
      <inkml:brushProperty name="width" value="0.035" units="cm"/>
      <inkml:brushProperty name="height" value="0.035" units="cm"/>
    </inkml:brush>
  </inkml:definitions>
  <inkml:trace contextRef="#ctx0" brushRef="#br0">2242 987 24575,'-5'5'0,"-1"-1"0,-1 0 0,1-1 0,0 1 0,-1-1 0,0 0 0,0-1 0,-11 3 0,-9 4 0,-20 6 0,1-1 0,-78 11 0,-100 0 0,138-17 0,-91 12 0,-261 19 0,374-39 0,-81-11 0,3 0 0,47 2 0,1-5 0,-129-36 0,60 12 0,159 37 0,0 0 0,1 0 0,-1 0 0,1-1 0,-1 1 0,1-1 0,0 0 0,-1 0 0,1-1 0,0 1 0,1-1 0,-1 1 0,0-1 0,1 0 0,-1 0 0,1 0 0,0 0 0,0 0 0,0-1 0,1 1 0,-1-1 0,1 1 0,-1-1 0,0-5 0,-1-8 0,0-1 0,0 1 0,2-1 0,1-17 0,-1 10 0,1-263 0,2 122 0,-1 153 0,0-1 0,1 1 0,0-1 0,1 1 0,1 0 0,0 0 0,1 0 0,0 1 0,1 0 0,0 0 0,10-14 0,0 3 0,2-1 0,1 2 0,1 0 0,25-20 0,-33 33 0,0 0 0,1 0 0,0 1 0,1 1 0,0 1 0,0 0 0,0 0 0,1 2 0,-1-1 0,26-2 0,5 1 0,0 2 0,58 2 0,3 6 0,0 4 0,124 27 0,-203-30 0,-18-4 0,0 0 0,-1 1 0,1 0 0,-1 0 0,0 1 0,0 0 0,0 1 0,13 7 0,498 260 0,-177-137 0,69 29 0,-397-157 0,1 1 0,0-1 0,-1 2 0,16 10 0,-26-15 0,-1 0 0,1 0 0,-1 0 0,0 0 0,0 0 0,0 1 0,-1-1 0,1 1 0,-1 0 0,0-1 0,0 1 0,0 0 0,0 0 0,-1 1 0,0-1 0,2 6 0,-1 19 0,-1-1 0,-2 1 0,0 0 0,-2 0 0,-1 0 0,-2-1 0,0 0 0,-13 32 0,18-57 0,1 0 0,-1 0 0,-1 0 0,1-1 0,0 1 0,-1 0 0,1-1 0,-1 1 0,0-1 0,1 0 0,-1 1 0,0-1 0,-1 0 0,1 0 0,0 0 0,-4 2 0,3-3 0,-1 0 0,1 0 0,-1 0 0,1 0 0,-1-1 0,1 1 0,-1-1 0,0 0 0,1 0 0,-1 0 0,1-1 0,-7-1 0,-33-8-1365,4-3-5461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5:28:59.596"/>
    </inkml:context>
    <inkml:brush xml:id="br0">
      <inkml:brushProperty name="width" value="0.035" units="cm"/>
      <inkml:brushProperty name="height" value="0.035" units="cm"/>
    </inkml:brush>
  </inkml:definitions>
  <inkml:trace contextRef="#ctx0" brushRef="#br0">0 0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5:30:23.145"/>
    </inkml:context>
    <inkml:brush xml:id="br0">
      <inkml:brushProperty name="width" value="0.035" units="cm"/>
      <inkml:brushProperty name="height" value="0.035" units="cm"/>
    </inkml:brush>
  </inkml:definitions>
  <inkml:trace contextRef="#ctx0" brushRef="#br0">275 154 24575,'3'0'0,"0"-1"0,-1 0 0,1 0 0,-1 0 0,1 0 0,-1-1 0,1 1 0,-1-1 0,0 1 0,1-1 0,2-3 0,14-9 0,2 4 0,-1 2 0,1 0 0,1 2 0,0 0 0,0 1 0,0 1 0,27-1 0,166 4 0,-130 3 0,831-1 0,-876 1 0,-1 1 0,1 3 0,-1 1 0,65 20 0,-17-4 0,-46-15 0,1-2 0,48 1 0,-10-1 0,-11 0 0,584 80 0,-642-84 0,152 26 0,-140-26 0,1-1 0,-1-1 0,0-1 0,1-1 0,23-5 0,119-23 0,58-13 0,-205 38 0,-1-2 0,1-1 0,-1 0 0,24-16 0,-19 11 0,-9 7 0,1 0 0,0 1 0,0 0 0,1 2 0,19-4 0,10-1 0,4-4 0,-15 3 0,60-8 0,-80 16 0,1 1 0,-1 0 0,1 1 0,-1 0 0,0 1 0,1 1 0,22 7 0,169 65 0,73 24 0,-248-90 0,10 5 0,1-3 0,0-1 0,65 6 0,-101-15 0,-1-1 0,0 0 0,0 0 0,0-1 0,1 1 0,-1-1 0,0 0 0,0 0 0,0-1 0,0 1 0,0-1 0,0 0 0,0-1 0,-1 1 0,1-1 0,-1 0 0,0 0 0,0 0 0,0-1 0,0 1 0,6-9 0,-2 4 0,-1 1 0,2 0 0,-1 0 0,1 0 0,0 1 0,0 1 0,1 0 0,0 0 0,0 0 0,0 2 0,0-1 0,0 1 0,15-2 0,12-1 0,0 2 0,58 1 0,36 0 0,199-30 0,-243 23 0,151 3 0,-155 7 0,462 0 0,-466 4 0,-1 3 0,114 26 0,-113-18 0,1212 161 0,-1260-172 0,1-1 0,0-1 0,0-2 0,0-2 0,0 0 0,40-9 0,260-56 0,-248 51 0,-2 1 0,2 3 0,158-2 0,-208 14 0,56-8 0,1-2 0,-69 9 0,160-3 0,-158 4 0,1 2 0,0 2 0,-1 0 0,1 1 0,30 11 0,-47-13 0,0 1 0,-1 0 0,1 0 0,-1 1 0,0 0 0,0 0 0,0 1 0,-1 0 0,1 0 0,-2 0 0,1 1 0,-1 0 0,0 0 0,8 14 0,-6-6 0,0 1 0,-2-1 0,0 1 0,0 0 0,-1 0 0,2 28 0,-6-36 0,0-1 0,0 1 0,-1-1 0,1 1 0,-2-1 0,1 1 0,-1-1 0,0 1 0,-1-1 0,0 0 0,0 0 0,0-1 0,-1 1 0,-6 8 0,0-2 0,0-1 0,-1 0 0,0 0 0,0-2 0,-26 19 0,29-24 0,-1-1 0,0 0 0,0 0 0,-1-1 0,1 0 0,-17 3 0,-19 6 0,-234 98 0,249-101 0,-1-2 0,0 0 0,-51 3 0,-95-5 0,118-4 0,-667-7 0,201-46 0,298 0 0,150 30 0,-121-17 0,-156-33 0,96 14 0,220 53 0,0 3 0,-1 1 0,1 2 0,0 1 0,-1 2 0,-38 10 0,57-10 0,1 2 0,0 0 0,-21 10 0,25-9 0,-1-1 0,0 0 0,0-2 0,0 1 0,-20 1 0,-239 8 0,-291-22 0,-48-21 0,511 27 0,-114 13 0,51-1 0,79-8 0,-215 15 0,7 30 0,-161 16 0,376-60 0,1-4 0,-126-17 0,-155-45 0,203 32 0,75 20 0,-1 4 0,-138 6 0,-29-2 0,59-13 0,-266-58 0,424 68 0,-1 2 0,0 1 0,0 2 0,0 2 0,0 0 0,-61 12 0,-7-1 0,58-8 0,1 2 0,-60 15 0,36 2 0,-104 52 0,101-42 0,-93 30 0,119-49 0,-87 24 0,114-33 0,-1-2 0,-1-1 0,1 0 0,0-1 0,-24-2 0,39 1 0,0-1 0,0 0 0,1 1 0,-1-1 0,0 0 0,0-1 0,1 1 0,-1 0 0,0-1 0,1 1 0,0-1 0,-1 0 0,1 0 0,0 0 0,0 0 0,0 0 0,0-1 0,0 1 0,1 0 0,-1-1 0,1 0 0,-1 1 0,0-5 0,-3-7 0,0 1 0,2-1 0,-5-25 0,4 15 0,-6-51 0,3-1 0,4-135 0,4 140 0,-1 63 0,1 0 0,0 0 0,0 1 0,0-1 0,1 0 0,0 1 0,0-1 0,1 1 0,7-14 0,-3 9 0,1 1 0,0 0 0,1 1 0,19-18 0,-15 15 0,1 0 0,0 2 0,0-1 0,1 2 0,1 0 0,-1 1 0,2 1 0,23-10 0,-38 18 1,0-1-1,1 0 0,-1 1 0,0-1 1,1 1-1,-1 0 0,1-1 1,-1 1-1,0 1 0,1-1 0,-1 0 1,0 0-1,1 1 0,-1 0 1,0-1-1,1 1 0,-1 0 0,0 0 1,0 0-1,3 2 0,-1 0 2,-1 1-1,1 0 1,0 0-1,-1 0 1,0 0-1,5 10 1,17 20-1384,-12-23-5444</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05:30:52.613"/>
    </inkml:context>
    <inkml:brush xml:id="br0">
      <inkml:brushProperty name="width" value="0.035" units="cm"/>
      <inkml:brushProperty name="height" value="0.03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30.176"/>
    </inkml:context>
    <inkml:brush xml:id="br0">
      <inkml:brushProperty name="width" value="0.05" units="cm"/>
      <inkml:brushProperty name="height" value="0.05" units="cm"/>
      <inkml:brushProperty name="color" value="#E71224"/>
    </inkml:brush>
  </inkml:definitions>
  <inkml:trace contextRef="#ctx0" brushRef="#br0">398 1 24575,'-5'4'0,"-10"12"0,-3 7 0,-8 9 0,-8 8 0,-4 8 0,-4-2 0,-4 7 0,0 4 0,4-5 0,5-9 0,8-9 0,9-10-8191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31.292"/>
    </inkml:context>
    <inkml:brush xml:id="br0">
      <inkml:brushProperty name="width" value="0.05" units="cm"/>
      <inkml:brushProperty name="height" value="0.05" units="cm"/>
      <inkml:brushProperty name="color" value="#E71224"/>
    </inkml:brush>
  </inkml:definitions>
  <inkml:trace contextRef="#ctx0" brushRef="#br0">500 1 24575,'-10'22'0,"0"1"0,-2-2 0,0 1 0,-30 37 0,6-8 0,-12 31 0,-49 110 0,58-108 0,-74 116 0,45-104-1365,55-77-5461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33.376"/>
    </inkml:context>
    <inkml:brush xml:id="br0">
      <inkml:brushProperty name="width" value="0.05" units="cm"/>
      <inkml:brushProperty name="height" value="0.05" units="cm"/>
      <inkml:brushProperty name="color" value="#E71224"/>
    </inkml:brush>
  </inkml:definitions>
  <inkml:trace contextRef="#ctx0" brushRef="#br0">0 84 24575,'5'-5'0,"10"-5"0,13-2 0,10 1 0,8-2 0,6 2 0,-2 2 0,1 3 0,-5 2 0,-5 2 0,0 1 0,-2 1 0,1 1 0,8-1 0,4 1 0,0-1 0,-6 1 0,-10-1-8191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35.285"/>
    </inkml:context>
    <inkml:brush xml:id="br0">
      <inkml:brushProperty name="width" value="0.05" units="cm"/>
      <inkml:brushProperty name="height" value="0.05" units="cm"/>
      <inkml:brushProperty name="color" value="#E71224"/>
    </inkml:brush>
  </inkml:definitions>
  <inkml:trace contextRef="#ctx0" brushRef="#br0">0 0 24575,'0'386'0,"3"-353"-195,0 0 0,3 0 0,0 0 0,2-1 0,1-1 0,25 55 0,-20-56-6631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07:26:36.664"/>
    </inkml:context>
    <inkml:brush xml:id="br0">
      <inkml:brushProperty name="width" value="0.05" units="cm"/>
      <inkml:brushProperty name="height" value="0.05" units="cm"/>
      <inkml:brushProperty name="color" value="#E71224"/>
    </inkml:brush>
  </inkml:definitions>
  <inkml:trace contextRef="#ctx0" brushRef="#br0">1 107 24575,'4'-5'0,"7"-6"0,10-5 0,7-1 0,2 3 0,-3-1 0,-1 2 0,-1 4 0,-5 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150197-10F0-4164-B2EC-FB30740AD83C}" type="datetimeFigureOut">
              <a:rPr lang="en-US" smtClean="0"/>
              <a:pPr/>
              <a:t>11/29/2023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981C4B-6288-4B1B-A251-447775C5D7B0}" type="slidenum">
              <a:rPr lang="en-US" smtClean="0"/>
              <a:pPr/>
              <a:t>‹#›</a:t>
            </a:fld>
            <a:endParaRPr lang="en-US"/>
          </a:p>
        </p:txBody>
      </p:sp>
    </p:spTree>
    <p:extLst>
      <p:ext uri="{BB962C8B-B14F-4D97-AF65-F5344CB8AC3E}">
        <p14:creationId xmlns:p14="http://schemas.microsoft.com/office/powerpoint/2010/main" val="157465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E4D4F2F-6A27-6B46-0422-C0CC44701151}"/>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7839B19B-67E2-8615-B191-3F369815CB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3991D182-DD43-EB61-E0A2-10E2615C69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FAB58F-516E-4112-BC77-5A95BF660382}" type="slidenum">
              <a:rPr lang="en-US" altLang="en-US" smtClean="0">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46853A56-DF2B-361F-38FE-70AF3204B5E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7F96C0C-7225-4337-88D6-A39467DEDBA4}" type="slidenum">
              <a:rPr lang="en-US" altLang="en-US"/>
              <a:pPr algn="r" eaLnBrk="1" hangingPunct="1">
                <a:spcBef>
                  <a:spcPct val="0"/>
                </a:spcBef>
              </a:pPr>
              <a:t>111</a:t>
            </a:fld>
            <a:endParaRPr lang="en-US" altLang="en-US"/>
          </a:p>
        </p:txBody>
      </p:sp>
      <p:sp>
        <p:nvSpPr>
          <p:cNvPr id="7171" name="Rectangle 2">
            <a:extLst>
              <a:ext uri="{FF2B5EF4-FFF2-40B4-BE49-F238E27FC236}">
                <a16:creationId xmlns:a16="http://schemas.microsoft.com/office/drawing/2014/main" id="{EB780077-93E5-9330-8649-16E8AAA8FF95}"/>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39440C6-E5CB-49AE-43B5-38530EC59B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269142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46853A56-DF2B-361F-38FE-70AF3204B5E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7F96C0C-7225-4337-88D6-A39467DEDBA4}" type="slidenum">
              <a:rPr lang="en-US" altLang="en-US"/>
              <a:pPr algn="r" eaLnBrk="1" hangingPunct="1">
                <a:spcBef>
                  <a:spcPct val="0"/>
                </a:spcBef>
              </a:pPr>
              <a:t>113</a:t>
            </a:fld>
            <a:endParaRPr lang="en-US" altLang="en-US"/>
          </a:p>
        </p:txBody>
      </p:sp>
      <p:sp>
        <p:nvSpPr>
          <p:cNvPr id="7171" name="Rectangle 2">
            <a:extLst>
              <a:ext uri="{FF2B5EF4-FFF2-40B4-BE49-F238E27FC236}">
                <a16:creationId xmlns:a16="http://schemas.microsoft.com/office/drawing/2014/main" id="{EB780077-93E5-9330-8649-16E8AAA8FF95}"/>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39440C6-E5CB-49AE-43B5-38530EC59B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5CA77F0-EA6F-4F29-A214-F97E9AB0A2F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E84DCF5-652E-4E00-AD58-8DA4A1E65375}" type="slidenum">
              <a:rPr lang="en-US" altLang="en-US"/>
              <a:pPr algn="r" eaLnBrk="1" hangingPunct="1">
                <a:spcBef>
                  <a:spcPct val="0"/>
                </a:spcBef>
              </a:pPr>
              <a:t>114</a:t>
            </a:fld>
            <a:endParaRPr lang="en-US" altLang="en-US"/>
          </a:p>
        </p:txBody>
      </p:sp>
      <p:sp>
        <p:nvSpPr>
          <p:cNvPr id="20483" name="Rectangle 2">
            <a:extLst>
              <a:ext uri="{FF2B5EF4-FFF2-40B4-BE49-F238E27FC236}">
                <a16:creationId xmlns:a16="http://schemas.microsoft.com/office/drawing/2014/main" id="{AD138CA6-52B3-AB88-435C-62BB32CA5AF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88BE43F-8635-125A-B54B-60FE6F06B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2086765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5CA77F0-EA6F-4F29-A214-F97E9AB0A2F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E84DCF5-652E-4E00-AD58-8DA4A1E65375}" type="slidenum">
              <a:rPr lang="en-US" altLang="en-US"/>
              <a:pPr algn="r" eaLnBrk="1" hangingPunct="1">
                <a:spcBef>
                  <a:spcPct val="0"/>
                </a:spcBef>
              </a:pPr>
              <a:t>118</a:t>
            </a:fld>
            <a:endParaRPr lang="en-US" altLang="en-US"/>
          </a:p>
        </p:txBody>
      </p:sp>
      <p:sp>
        <p:nvSpPr>
          <p:cNvPr id="20483" name="Rectangle 2">
            <a:extLst>
              <a:ext uri="{FF2B5EF4-FFF2-40B4-BE49-F238E27FC236}">
                <a16:creationId xmlns:a16="http://schemas.microsoft.com/office/drawing/2014/main" id="{AD138CA6-52B3-AB88-435C-62BB32CA5AF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88BE43F-8635-125A-B54B-60FE6F06B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11E337A-F7DE-567E-DA97-B7408E002A59}"/>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0260208-B0B8-1DD2-4A42-5626764B7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TMT STEEL BARS MANUFACURING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5ABE25F-AB77-2957-828B-8C8CD20653CF}"/>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F2FB181E-5C0B-A84F-15B5-7581D1C3E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TMT STEEL BARS MANUFACURING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D55267E-EB03-CF80-5CF9-E71AF29EEC1D}"/>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039BBE6-247C-DC04-2466-AFA3C12256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TMT STEEL BARS MANUFACURING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E798413-83BA-533E-A90A-F5BD070BD6E0}"/>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E744B5FE-2209-E74E-359E-B5ADAC889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TMT STEEL BARS MANUFACURING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E25F4D-8715-D995-A399-3BFC1FA85CE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7A88DC7A-A8D7-76DA-0342-BF17BE725E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TMT STEEL BARS MANUFACURING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289F4B8-AAE2-5FAD-CCDD-9D4A46E46671}"/>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96FA18AD-0C7A-1479-CAB4-A5B29A489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TMT STEEL BARS MANUFACURING</a:t>
            </a:r>
          </a:p>
        </p:txBody>
      </p:sp>
    </p:spTree>
    <p:extLst>
      <p:ext uri="{BB962C8B-B14F-4D97-AF65-F5344CB8AC3E}">
        <p14:creationId xmlns:p14="http://schemas.microsoft.com/office/powerpoint/2010/main" val="25512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1981C4B-6288-4B1B-A251-447775C5D7B0}" type="slidenum">
              <a:rPr lang="en-US" smtClean="0"/>
              <a:pPr/>
              <a:t>105</a:t>
            </a:fld>
            <a:endParaRPr lang="en-US"/>
          </a:p>
        </p:txBody>
      </p:sp>
    </p:spTree>
    <p:extLst>
      <p:ext uri="{BB962C8B-B14F-4D97-AF65-F5344CB8AC3E}">
        <p14:creationId xmlns:p14="http://schemas.microsoft.com/office/powerpoint/2010/main" val="13849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A76695A-CE37-4D2E-8201-80492A8CF1E6}" type="datetimeFigureOut">
              <a:rPr lang="en-US" smtClean="0"/>
              <a:pPr/>
              <a:t>11/29/2023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083C3D8-C702-4011-A447-319871EEC3C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76695A-CE37-4D2E-8201-80492A8CF1E6}"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3C3D8-C702-4011-A447-319871EEC3C0}"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A76695A-CE37-4D2E-8201-80492A8CF1E6}" type="datetimeFigureOut">
              <a:rPr lang="en-US" smtClean="0"/>
              <a:pPr/>
              <a:t>11/29/2023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083C3D8-C702-4011-A447-319871EEC3C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AFFFE-F83A-41BE-8AA5-EF5AC5560260}"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1C7B32-9678-4444-98DB-5626B6D9812D}"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A76695A-CE37-4D2E-8201-80492A8CF1E6}"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083C3D8-C702-4011-A447-319871EEC3C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A76695A-CE37-4D2E-8201-80492A8CF1E6}" type="datetimeFigureOut">
              <a:rPr lang="en-US" smtClean="0"/>
              <a:pPr/>
              <a:t>11/29/2023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083C3D8-C702-4011-A447-319871EEC3C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AA76695A-CE37-4D2E-8201-80492A8CF1E6}" type="datetimeFigureOut">
              <a:rPr lang="en-US" smtClean="0"/>
              <a:pPr/>
              <a:t>11/29/2023</a:t>
            </a:fld>
            <a:endParaRPr lang="en-US"/>
          </a:p>
        </p:txBody>
      </p:sp>
      <p:sp>
        <p:nvSpPr>
          <p:cNvPr id="10" name="Slide Number Placeholder 9"/>
          <p:cNvSpPr>
            <a:spLocks noGrp="1"/>
          </p:cNvSpPr>
          <p:nvPr>
            <p:ph type="sldNum" sz="quarter" idx="16"/>
          </p:nvPr>
        </p:nvSpPr>
        <p:spPr/>
        <p:txBody>
          <a:bodyPr rtlCol="0"/>
          <a:lstStyle/>
          <a:p>
            <a:fld id="{7083C3D8-C702-4011-A447-319871EEC3C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A76695A-CE37-4D2E-8201-80492A8CF1E6}" type="datetimeFigureOut">
              <a:rPr lang="en-US" smtClean="0"/>
              <a:pPr/>
              <a:t>11/29/2023</a:t>
            </a:fld>
            <a:endParaRPr lang="en-US"/>
          </a:p>
        </p:txBody>
      </p:sp>
      <p:sp>
        <p:nvSpPr>
          <p:cNvPr id="12" name="Slide Number Placeholder 11"/>
          <p:cNvSpPr>
            <a:spLocks noGrp="1"/>
          </p:cNvSpPr>
          <p:nvPr>
            <p:ph type="sldNum" sz="quarter" idx="16"/>
          </p:nvPr>
        </p:nvSpPr>
        <p:spPr/>
        <p:txBody>
          <a:bodyPr rtlCol="0"/>
          <a:lstStyle/>
          <a:p>
            <a:fld id="{7083C3D8-C702-4011-A447-319871EEC3C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A76695A-CE37-4D2E-8201-80492A8CF1E6}" type="datetimeFigureOut">
              <a:rPr lang="en-US" smtClean="0"/>
              <a:pPr/>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083C3D8-C702-4011-A447-319871EEC3C0}"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6695A-CE37-4D2E-8201-80492A8CF1E6}" type="datetimeFigureOut">
              <a:rPr lang="en-US" smtClean="0"/>
              <a:pPr/>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083C3D8-C702-4011-A447-319871EEC3C0}"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A76695A-CE37-4D2E-8201-80492A8CF1E6}"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083C3D8-C702-4011-A447-319871EEC3C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A76695A-CE37-4D2E-8201-80492A8CF1E6}" type="datetimeFigureOut">
              <a:rPr lang="en-US" smtClean="0"/>
              <a:pPr/>
              <a:t>11/29/2023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083C3D8-C702-4011-A447-319871EEC3C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A76695A-CE37-4D2E-8201-80492A8CF1E6}" type="datetimeFigureOut">
              <a:rPr lang="en-US" smtClean="0"/>
              <a:pPr/>
              <a:t>11/29/2023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083C3D8-C702-4011-A447-319871EEC3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emf"/><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10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customXml" Target="../ink/ink45.xml"/><Relationship Id="rId3" Type="http://schemas.openxmlformats.org/officeDocument/2006/relationships/image" Target="../media/image189.emf"/><Relationship Id="rId7" Type="http://schemas.openxmlformats.org/officeDocument/2006/relationships/customXml" Target="../ink/ink42.xml"/><Relationship Id="rId12"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880.png"/><Relationship Id="rId11" Type="http://schemas.openxmlformats.org/officeDocument/2006/relationships/customXml" Target="../ink/ink44.xml"/><Relationship Id="rId5" Type="http://schemas.openxmlformats.org/officeDocument/2006/relationships/customXml" Target="../ink/ink41.xml"/><Relationship Id="rId15" Type="http://schemas.openxmlformats.org/officeDocument/2006/relationships/customXml" Target="../ink/ink46.xml"/><Relationship Id="rId10" Type="http://schemas.openxmlformats.org/officeDocument/2006/relationships/image" Target="../media/image1900.png"/><Relationship Id="rId4" Type="http://schemas.openxmlformats.org/officeDocument/2006/relationships/image" Target="../media/image190.png"/><Relationship Id="rId9" Type="http://schemas.openxmlformats.org/officeDocument/2006/relationships/customXml" Target="../ink/ink43.xml"/><Relationship Id="rId14" Type="http://schemas.openxmlformats.org/officeDocument/2006/relationships/image" Target="../media/image19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12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3.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41.png"/><Relationship Id="rId26" Type="http://schemas.openxmlformats.org/officeDocument/2006/relationships/image" Target="../media/image45.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49.png"/><Relationship Id="rId42" Type="http://schemas.openxmlformats.org/officeDocument/2006/relationships/image" Target="../media/image53.png"/><Relationship Id="rId47" Type="http://schemas.openxmlformats.org/officeDocument/2006/relationships/customXml" Target="../ink/ink22.xml"/><Relationship Id="rId50" Type="http://schemas.openxmlformats.org/officeDocument/2006/relationships/image" Target="../media/image57.png"/><Relationship Id="rId55" Type="http://schemas.openxmlformats.org/officeDocument/2006/relationships/customXml" Target="../ink/ink26.xml"/><Relationship Id="rId7" Type="http://schemas.openxmlformats.org/officeDocument/2006/relationships/customXml" Target="../ink/ink2.xml"/><Relationship Id="rId2" Type="http://schemas.openxmlformats.org/officeDocument/2006/relationships/image" Target="../media/image34.png"/><Relationship Id="rId16" Type="http://schemas.openxmlformats.org/officeDocument/2006/relationships/image" Target="../media/image40.png"/><Relationship Id="rId29" Type="http://schemas.openxmlformats.org/officeDocument/2006/relationships/customXml" Target="../ink/ink13.xml"/><Relationship Id="rId11" Type="http://schemas.openxmlformats.org/officeDocument/2006/relationships/customXml" Target="../ink/ink4.xml"/><Relationship Id="rId24" Type="http://schemas.openxmlformats.org/officeDocument/2006/relationships/image" Target="../media/image44.png"/><Relationship Id="rId32" Type="http://schemas.openxmlformats.org/officeDocument/2006/relationships/image" Target="../media/image48.png"/><Relationship Id="rId37" Type="http://schemas.openxmlformats.org/officeDocument/2006/relationships/customXml" Target="../ink/ink17.xml"/><Relationship Id="rId40" Type="http://schemas.openxmlformats.org/officeDocument/2006/relationships/image" Target="../media/image52.png"/><Relationship Id="rId45" Type="http://schemas.openxmlformats.org/officeDocument/2006/relationships/customXml" Target="../ink/ink21.xml"/><Relationship Id="rId53" Type="http://schemas.openxmlformats.org/officeDocument/2006/relationships/customXml" Target="../ink/ink25.xml"/><Relationship Id="rId5" Type="http://schemas.openxmlformats.org/officeDocument/2006/relationships/image" Target="../media/image35.png"/><Relationship Id="rId10" Type="http://schemas.openxmlformats.org/officeDocument/2006/relationships/image" Target="../media/image37.png"/><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54.png"/><Relationship Id="rId52" Type="http://schemas.openxmlformats.org/officeDocument/2006/relationships/image" Target="../media/image58.png"/><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customXml" Target="../ink/ink12.xml"/><Relationship Id="rId30" Type="http://schemas.openxmlformats.org/officeDocument/2006/relationships/image" Target="../media/image47.png"/><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56.png"/><Relationship Id="rId56" Type="http://schemas.openxmlformats.org/officeDocument/2006/relationships/image" Target="../media/image60.png"/><Relationship Id="rId8" Type="http://schemas.openxmlformats.org/officeDocument/2006/relationships/image" Target="../media/image36.png"/><Relationship Id="rId51" Type="http://schemas.openxmlformats.org/officeDocument/2006/relationships/customXml" Target="../ink/ink24.xml"/><Relationship Id="rId3" Type="http://schemas.openxmlformats.org/officeDocument/2006/relationships/image" Target="../media/image31.wmf"/><Relationship Id="rId12" Type="http://schemas.openxmlformats.org/officeDocument/2006/relationships/image" Target="../media/image38.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51.png"/><Relationship Id="rId46" Type="http://schemas.openxmlformats.org/officeDocument/2006/relationships/image" Target="../media/image55.png"/><Relationship Id="rId20" Type="http://schemas.openxmlformats.org/officeDocument/2006/relationships/image" Target="../media/image42.png"/><Relationship Id="rId41" Type="http://schemas.openxmlformats.org/officeDocument/2006/relationships/customXml" Target="../ink/ink19.xml"/><Relationship Id="rId54"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8.png"/><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46.png"/><Relationship Id="rId36" Type="http://schemas.openxmlformats.org/officeDocument/2006/relationships/image" Target="../media/image50.png"/><Relationship Id="rId49" Type="http://schemas.openxmlformats.org/officeDocument/2006/relationships/customXml" Target="../ink/ink23.xml"/></Relationships>
</file>

<file path=ppt/slides/_rels/slide29.xml.rels><?xml version="1.0" encoding="UTF-8" standalone="yes"?>
<Relationships xmlns="http://schemas.openxmlformats.org/package/2006/relationships"><Relationship Id="rId8" Type="http://schemas.openxmlformats.org/officeDocument/2006/relationships/customXml" Target="../ink/ink29.xml"/><Relationship Id="rId3" Type="http://schemas.openxmlformats.org/officeDocument/2006/relationships/image" Target="../media/image31.wmf"/><Relationship Id="rId7" Type="http://schemas.openxmlformats.org/officeDocument/2006/relationships/customXml" Target="../ink/ink28.xml"/><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3.png"/><Relationship Id="rId5" Type="http://schemas.openxmlformats.org/officeDocument/2006/relationships/customXml" Target="../ink/ink27.xml"/><Relationship Id="rId10" Type="http://schemas.openxmlformats.org/officeDocument/2006/relationships/customXml" Target="../ink/ink31.xml"/><Relationship Id="rId4" Type="http://schemas.openxmlformats.org/officeDocument/2006/relationships/image" Target="../media/image18.png"/><Relationship Id="rId9" Type="http://schemas.openxmlformats.org/officeDocument/2006/relationships/customXml" Target="../ink/ink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3.bp.blogspot.com/-QQ03VMeWac0/VHcGpK5NP2I/AAAAAAAACmU/N4OjvkHLmQE/s1600/10351602_521534807974556_5327347355677431261_n.jp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4.bp.blogspot.com/-5eaxvT9RjYA/VHcGvtDt8iI/AAAAAAAACn8/cqGkwpHhzPc/s1600/780f4cbaceaa5cfdff01a31a8db9e172.jpg"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emf"/><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ustomXml" Target="../ink/ink32.xml"/><Relationship Id="rId1" Type="http://schemas.openxmlformats.org/officeDocument/2006/relationships/slideLayout" Target="../slideLayouts/slideLayout7.xml"/><Relationship Id="rId6" Type="http://schemas.openxmlformats.org/officeDocument/2006/relationships/image" Target="../media/image140.png"/></Relationships>
</file>

<file path=ppt/slides/_rels/slide93.xml.rels><?xml version="1.0" encoding="UTF-8" standalone="yes"?>
<Relationships xmlns="http://schemas.openxmlformats.org/package/2006/relationships"><Relationship Id="rId2" Type="http://schemas.openxmlformats.org/officeDocument/2006/relationships/customXml" Target="../ink/ink33.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0.png"/></Relationships>
</file>

<file path=ppt/slides/_rels/slide94.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customXml" Target="../ink/ink36.xml"/><Relationship Id="rId18" Type="http://schemas.openxmlformats.org/officeDocument/2006/relationships/image" Target="../media/image150.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customXml" Target="../ink/ink35.xml"/><Relationship Id="rId17" Type="http://schemas.openxmlformats.org/officeDocument/2006/relationships/customXml" Target="../ink/ink38.xml"/><Relationship Id="rId2" Type="http://schemas.openxmlformats.org/officeDocument/2006/relationships/image" Target="../media/image143.png"/><Relationship Id="rId16" Type="http://schemas.openxmlformats.org/officeDocument/2006/relationships/image" Target="../media/image1490.png"/><Relationship Id="rId20"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470.png"/><Relationship Id="rId5" Type="http://schemas.openxmlformats.org/officeDocument/2006/relationships/image" Target="../media/image146.png"/><Relationship Id="rId15" Type="http://schemas.openxmlformats.org/officeDocument/2006/relationships/customXml" Target="../ink/ink37.xml"/><Relationship Id="rId10" Type="http://schemas.openxmlformats.org/officeDocument/2006/relationships/customXml" Target="../ink/ink34.xml"/><Relationship Id="rId19" Type="http://schemas.openxmlformats.org/officeDocument/2006/relationships/customXml" Target="../ink/ink39.xml"/><Relationship Id="rId4" Type="http://schemas.openxmlformats.org/officeDocument/2006/relationships/image" Target="../media/image145.png"/><Relationship Id="rId9" Type="http://schemas.openxmlformats.org/officeDocument/2006/relationships/image" Target="../media/image149.png"/><Relationship Id="rId14" Type="http://schemas.openxmlformats.org/officeDocument/2006/relationships/image" Target="../media/image148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460.png"/><Relationship Id="rId5" Type="http://schemas.openxmlformats.org/officeDocument/2006/relationships/customXml" Target="../ink/ink40.xml"/><Relationship Id="rId4" Type="http://schemas.openxmlformats.org/officeDocument/2006/relationships/image" Target="../media/image155.png"/></Relationships>
</file>

<file path=ppt/slides/_rels/slide9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99.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3.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hyperlink" Target="http://toronto.olx.ca/steel-reinforcing-concrete-rebar-concrete-mesh-reinforcement-iid-178017351" TargetMode="External"/><Relationship Id="rId5" Type="http://schemas.openxmlformats.org/officeDocument/2006/relationships/image" Target="../media/image162.jpeg"/><Relationship Id="rId4" Type="http://schemas.openxmlformats.org/officeDocument/2006/relationships/image" Target="../media/image1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Punched Tape 11">
            <a:extLst>
              <a:ext uri="{FF2B5EF4-FFF2-40B4-BE49-F238E27FC236}">
                <a16:creationId xmlns:a16="http://schemas.microsoft.com/office/drawing/2014/main" id="{2B658E84-546F-9EF8-4483-6721D6880C75}"/>
              </a:ext>
            </a:extLst>
          </p:cNvPr>
          <p:cNvSpPr/>
          <p:nvPr/>
        </p:nvSpPr>
        <p:spPr>
          <a:xfrm>
            <a:off x="4343400" y="152400"/>
            <a:ext cx="4608029" cy="2295823"/>
          </a:xfrm>
          <a:prstGeom prst="flowChartPunchedTape">
            <a:avLst/>
          </a:prstGeom>
          <a:solidFill>
            <a:srgbClr val="002060"/>
          </a:solidFill>
        </p:spPr>
        <p:txBody>
          <a:bodyPr wrap="square">
            <a:spAutoFit/>
          </a:bodyPr>
          <a:lstStyle/>
          <a:p>
            <a:pPr>
              <a:defRPr/>
            </a:pPr>
            <a:r>
              <a:rPr lang="en-US" sz="2400" b="1" dirty="0" err="1">
                <a:solidFill>
                  <a:srgbClr val="FF0000"/>
                </a:solidFill>
                <a:latin typeface="Bookman Old Style" pitchFamily="18" charset="0"/>
                <a:cs typeface="Times New Roman" pitchFamily="18" charset="0"/>
              </a:rPr>
              <a:t>Sumangala</a:t>
            </a:r>
            <a:r>
              <a:rPr lang="en-US" sz="2400" b="1" dirty="0">
                <a:solidFill>
                  <a:srgbClr val="FF0000"/>
                </a:solidFill>
                <a:latin typeface="Bookman Old Style" pitchFamily="18" charset="0"/>
                <a:cs typeface="Times New Roman" pitchFamily="18" charset="0"/>
              </a:rPr>
              <a:t> Steel</a:t>
            </a:r>
          </a:p>
          <a:p>
            <a:pPr>
              <a:defRPr/>
            </a:pPr>
            <a:r>
              <a:rPr lang="en-US" sz="2000" b="1" dirty="0">
                <a:solidFill>
                  <a:schemeClr val="accent6">
                    <a:lumMod val="20000"/>
                    <a:lumOff val="80000"/>
                  </a:schemeClr>
                </a:solidFill>
                <a:latin typeface="Bookman Old Style" pitchFamily="18" charset="0"/>
                <a:cs typeface="Times New Roman" pitchFamily="18" charset="0"/>
              </a:rPr>
              <a:t>1</a:t>
            </a:r>
            <a:r>
              <a:rPr lang="en-US" sz="2000" b="1" baseline="30000" dirty="0">
                <a:solidFill>
                  <a:schemeClr val="accent6">
                    <a:lumMod val="20000"/>
                    <a:lumOff val="80000"/>
                  </a:schemeClr>
                </a:solidFill>
                <a:latin typeface="Bookman Old Style" pitchFamily="18" charset="0"/>
                <a:cs typeface="Times New Roman" pitchFamily="18" charset="0"/>
              </a:rPr>
              <a:t>st</a:t>
            </a:r>
            <a:r>
              <a:rPr lang="en-US" sz="2000" b="1" dirty="0">
                <a:solidFill>
                  <a:schemeClr val="accent6">
                    <a:lumMod val="20000"/>
                    <a:lumOff val="80000"/>
                  </a:schemeClr>
                </a:solidFill>
                <a:latin typeface="Bookman Old Style" pitchFamily="18" charset="0"/>
                <a:cs typeface="Times New Roman" pitchFamily="18" charset="0"/>
              </a:rPr>
              <a:t> TECHNICAL PRESENTATION</a:t>
            </a:r>
          </a:p>
          <a:p>
            <a:pPr>
              <a:defRPr/>
            </a:pPr>
            <a:r>
              <a:rPr lang="en-US" sz="2000" b="1" dirty="0">
                <a:solidFill>
                  <a:schemeClr val="accent6">
                    <a:lumMod val="20000"/>
                    <a:lumOff val="80000"/>
                  </a:schemeClr>
                </a:solidFill>
                <a:latin typeface="Bookman Old Style" pitchFamily="18" charset="0"/>
                <a:cs typeface="Times New Roman" pitchFamily="18" charset="0"/>
              </a:rPr>
              <a:t>   </a:t>
            </a:r>
            <a:r>
              <a:rPr lang="en-US" sz="2000" b="1" dirty="0">
                <a:solidFill>
                  <a:srgbClr val="FFFF00"/>
                </a:solidFill>
                <a:latin typeface="Bookman Old Style" pitchFamily="18" charset="0"/>
                <a:cs typeface="Times New Roman" pitchFamily="18" charset="0"/>
              </a:rPr>
              <a:t>Trichy</a:t>
            </a:r>
          </a:p>
          <a:p>
            <a:pPr>
              <a:defRPr/>
            </a:pPr>
            <a:r>
              <a:rPr lang="en-US" sz="2000" b="1" dirty="0">
                <a:solidFill>
                  <a:srgbClr val="FFFF00"/>
                </a:solidFill>
                <a:latin typeface="Bookman Old Style" pitchFamily="18" charset="0"/>
                <a:cs typeface="Times New Roman" pitchFamily="18" charset="0"/>
              </a:rPr>
              <a:t>29-11-2023</a:t>
            </a:r>
          </a:p>
        </p:txBody>
      </p:sp>
      <p:sp>
        <p:nvSpPr>
          <p:cNvPr id="6" name="Flowchart: Punched Tape 5">
            <a:extLst>
              <a:ext uri="{FF2B5EF4-FFF2-40B4-BE49-F238E27FC236}">
                <a16:creationId xmlns:a16="http://schemas.microsoft.com/office/drawing/2014/main" id="{77A59B98-D723-8537-B9F4-BB1843AF1862}"/>
              </a:ext>
            </a:extLst>
          </p:cNvPr>
          <p:cNvSpPr/>
          <p:nvPr/>
        </p:nvSpPr>
        <p:spPr>
          <a:xfrm>
            <a:off x="344488" y="152400"/>
            <a:ext cx="3932237" cy="5051425"/>
          </a:xfrm>
          <a:prstGeom prst="flowChartPunchedTape">
            <a:avLst/>
          </a:prstGeom>
          <a:solidFill>
            <a:srgbClr val="FF0000"/>
          </a:solidFill>
        </p:spPr>
        <p:txBody>
          <a:bodyPr>
            <a:spAutoFit/>
          </a:bodyPr>
          <a:lstStyle/>
          <a:p>
            <a:pPr algn="ctr">
              <a:defRPr/>
            </a:pPr>
            <a:r>
              <a:rPr lang="en-US" sz="3200" b="1" i="1" dirty="0">
                <a:solidFill>
                  <a:srgbClr val="FFFF00"/>
                </a:solidFill>
                <a:latin typeface="Bookman Old Style" pitchFamily="18" charset="0"/>
                <a:cs typeface="Times New Roman" pitchFamily="18" charset="0"/>
              </a:rPr>
              <a:t>CONSTRUCTION:</a:t>
            </a:r>
            <a:r>
              <a:rPr lang="en-US" sz="3200" b="1" i="1" dirty="0">
                <a:solidFill>
                  <a:schemeClr val="bg1">
                    <a:lumMod val="95000"/>
                  </a:schemeClr>
                </a:solidFill>
                <a:latin typeface="Bookman Old Style" pitchFamily="18" charset="0"/>
                <a:cs typeface="Times New Roman" pitchFamily="18" charset="0"/>
              </a:rPr>
              <a:t>Design,Practices &amp; Materials</a:t>
            </a:r>
          </a:p>
          <a:p>
            <a:pPr algn="ctr">
              <a:defRPr/>
            </a:pPr>
            <a:r>
              <a:rPr lang="en-US" sz="3200" b="1" i="1" dirty="0">
                <a:solidFill>
                  <a:srgbClr val="FFFF00"/>
                </a:solidFill>
                <a:latin typeface="Bookman Old Style" pitchFamily="18" charset="0"/>
                <a:cs typeface="Times New Roman" pitchFamily="18" charset="0"/>
              </a:rPr>
              <a:t>“Myths &amp; Realities ”</a:t>
            </a:r>
          </a:p>
          <a:p>
            <a:pPr algn="ctr">
              <a:defRPr/>
            </a:pPr>
            <a:endParaRPr lang="pt-BR" sz="3200" b="1" i="1" dirty="0">
              <a:solidFill>
                <a:schemeClr val="bg1">
                  <a:lumMod val="95000"/>
                </a:schemeClr>
              </a:solidFill>
              <a:latin typeface="Bookman Old Style" pitchFamily="18" charset="0"/>
              <a:cs typeface="Times New Roman" pitchFamily="18" charset="0"/>
            </a:endParaRPr>
          </a:p>
        </p:txBody>
      </p:sp>
      <p:sp>
        <p:nvSpPr>
          <p:cNvPr id="11" name="Rectangle 7">
            <a:extLst>
              <a:ext uri="{FF2B5EF4-FFF2-40B4-BE49-F238E27FC236}">
                <a16:creationId xmlns:a16="http://schemas.microsoft.com/office/drawing/2014/main" id="{30C21F0F-EB6D-DC7E-1721-CD7758C3F446}"/>
              </a:ext>
            </a:extLst>
          </p:cNvPr>
          <p:cNvSpPr>
            <a:spLocks noChangeArrowheads="1"/>
          </p:cNvSpPr>
          <p:nvPr/>
        </p:nvSpPr>
        <p:spPr bwMode="auto">
          <a:xfrm>
            <a:off x="367679" y="5310982"/>
            <a:ext cx="4648200" cy="1108075"/>
          </a:xfrm>
          <a:prstGeom prst="rect">
            <a:avLst/>
          </a:prstGeom>
          <a:solidFill>
            <a:srgbClr val="00B0F0"/>
          </a:solidFill>
          <a:ln w="9525">
            <a:noFill/>
            <a:miter lim="800000"/>
            <a:headEnd/>
            <a:tailEnd/>
          </a:ln>
        </p:spPr>
        <p:txBody>
          <a:bodyPr anchor="ctr">
            <a:spAutoFit/>
          </a:bodyPr>
          <a:lstStyle/>
          <a:p>
            <a:pPr algn="ctr">
              <a:defRPr/>
            </a:pPr>
            <a:r>
              <a:rPr lang="pt-BR" sz="1600" b="1" dirty="0">
                <a:solidFill>
                  <a:srgbClr val="C00000"/>
                </a:solidFill>
                <a:latin typeface="Bookman Old Style" pitchFamily="18" charset="0"/>
                <a:cs typeface="Times New Roman" pitchFamily="18" charset="0"/>
              </a:rPr>
              <a:t>Er.C.KALYANASUNDARAM</a:t>
            </a:r>
          </a:p>
          <a:p>
            <a:pPr algn="ctr">
              <a:defRPr/>
            </a:pPr>
            <a:r>
              <a:rPr lang="pt-BR" sz="1600" b="1" dirty="0">
                <a:solidFill>
                  <a:schemeClr val="tx1">
                    <a:lumMod val="95000"/>
                    <a:lumOff val="5000"/>
                  </a:schemeClr>
                </a:solidFill>
                <a:latin typeface="Bookman Old Style" pitchFamily="18" charset="0"/>
                <a:cs typeface="Times New Roman" pitchFamily="18" charset="0"/>
              </a:rPr>
              <a:t>Structural Engineer ,Chennai</a:t>
            </a:r>
          </a:p>
          <a:p>
            <a:pPr algn="ctr">
              <a:defRPr/>
            </a:pPr>
            <a:r>
              <a:rPr lang="pt-BR" sz="1600" b="1" dirty="0">
                <a:solidFill>
                  <a:schemeClr val="tx1">
                    <a:lumMod val="95000"/>
                    <a:lumOff val="5000"/>
                  </a:schemeClr>
                </a:solidFill>
                <a:latin typeface="Bookman Old Style" pitchFamily="18" charset="0"/>
                <a:cs typeface="Times New Roman" pitchFamily="18" charset="0"/>
              </a:rPr>
              <a:t>9345391015</a:t>
            </a:r>
          </a:p>
          <a:p>
            <a:pPr>
              <a:defRPr/>
            </a:pPr>
            <a:endParaRPr lang="en-US" b="1" dirty="0">
              <a:solidFill>
                <a:srgbClr val="FFFF00"/>
              </a:solidFill>
              <a:latin typeface="Bookman Old Style" pitchFamily="18" charset="0"/>
              <a:cs typeface="Times New Roman" pitchFamily="18" charset="0"/>
            </a:endParaRPr>
          </a:p>
        </p:txBody>
      </p:sp>
      <p:pic>
        <p:nvPicPr>
          <p:cNvPr id="3077" name="Picture 9">
            <a:extLst>
              <a:ext uri="{FF2B5EF4-FFF2-40B4-BE49-F238E27FC236}">
                <a16:creationId xmlns:a16="http://schemas.microsoft.com/office/drawing/2014/main" id="{01312EC4-19DF-741F-8A84-5CDFF86034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237582"/>
            <a:ext cx="3621087"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rgbClr val="FF0000"/>
                </a:solidFill>
              </a:rPr>
              <a:t>ASSESSMENT OF SLAB </a:t>
            </a:r>
            <a:br>
              <a:rPr lang="en-US" b="1" u="sng" dirty="0">
                <a:solidFill>
                  <a:srgbClr val="FF0000"/>
                </a:solidFill>
              </a:rPr>
            </a:br>
            <a:endParaRPr lang="en-US" dirty="0"/>
          </a:p>
        </p:txBody>
      </p:sp>
      <p:sp>
        <p:nvSpPr>
          <p:cNvPr id="3" name="Content Placeholder 2"/>
          <p:cNvSpPr>
            <a:spLocks noGrp="1"/>
          </p:cNvSpPr>
          <p:nvPr>
            <p:ph sz="quarter" idx="1"/>
          </p:nvPr>
        </p:nvSpPr>
        <p:spPr>
          <a:xfrm>
            <a:off x="612648" y="5334000"/>
            <a:ext cx="8153400" cy="762000"/>
          </a:xfrm>
        </p:spPr>
        <p:txBody>
          <a:bodyPr/>
          <a:lstStyle/>
          <a:p>
            <a:r>
              <a:rPr lang="en-US" b="1" u="sng" dirty="0">
                <a:solidFill>
                  <a:srgbClr val="0000FF"/>
                </a:solidFill>
                <a:latin typeface="Arial" charset="0"/>
                <a:cs typeface="Arial" charset="0"/>
              </a:rPr>
              <a:t>How to calculate Thickness of slab ?</a:t>
            </a:r>
            <a:r>
              <a:rPr lang="en-US" b="1" u="sng" dirty="0">
                <a:latin typeface="Arial" charset="0"/>
                <a:cs typeface="Arial" charset="0"/>
              </a:rPr>
              <a:t> </a:t>
            </a:r>
            <a:endParaRPr lang="en-US" b="1" dirty="0">
              <a:cs typeface="Times New Roman" pitchFamily="18" charset="0"/>
            </a:endParaRPr>
          </a:p>
          <a:p>
            <a:endParaRPr lang="en-US" dirty="0"/>
          </a:p>
        </p:txBody>
      </p:sp>
      <p:pic>
        <p:nvPicPr>
          <p:cNvPr id="4" name="Picture 7"/>
          <p:cNvPicPr>
            <a:picLocks noChangeAspect="1" noChangeArrowheads="1"/>
          </p:cNvPicPr>
          <p:nvPr/>
        </p:nvPicPr>
        <p:blipFill>
          <a:blip r:embed="rId2" cstate="print"/>
          <a:srcRect l="10715"/>
          <a:stretch>
            <a:fillRect/>
          </a:stretch>
        </p:blipFill>
        <p:spPr bwMode="auto">
          <a:xfrm>
            <a:off x="0" y="1752600"/>
            <a:ext cx="4419600" cy="3200400"/>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4800600" y="1752600"/>
            <a:ext cx="4343400" cy="3200400"/>
          </a:xfrm>
          <a:prstGeom prst="rect">
            <a:avLst/>
          </a:prstGeom>
          <a:noFill/>
          <a:ln w="9525">
            <a:noFill/>
            <a:miter lim="800000"/>
            <a:headEnd/>
            <a:tailEnd/>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DA2AA5B-0859-FA47-9FEE-BFB7D0EA071F}"/>
              </a:ext>
            </a:extLst>
          </p:cNvPr>
          <p:cNvSpPr>
            <a:spLocks noGrp="1" noChangeArrowheads="1"/>
          </p:cNvSpPr>
          <p:nvPr>
            <p:ph type="title"/>
          </p:nvPr>
        </p:nvSpPr>
        <p:spPr>
          <a:xfrm>
            <a:off x="609600" y="381000"/>
            <a:ext cx="7924800" cy="6019800"/>
          </a:xfrm>
          <a:solidFill>
            <a:schemeClr val="hlink"/>
          </a:solidFill>
        </p:spPr>
        <p:txBody>
          <a:bodyPr/>
          <a:lstStyle/>
          <a:p>
            <a:r>
              <a:rPr lang="en-US" altLang="en-US" sz="4800" b="1">
                <a:latin typeface="Bookman Old Style" panose="02050604050505020204" pitchFamily="18" charset="0"/>
              </a:rPr>
              <a:t>CORROSION OF STEEL</a:t>
            </a:r>
            <a:endParaRPr lang="en-US" altLang="en-US"/>
          </a:p>
        </p:txBody>
      </p:sp>
      <p:sp>
        <p:nvSpPr>
          <p:cNvPr id="2" name="Rectangle 1">
            <a:extLst>
              <a:ext uri="{FF2B5EF4-FFF2-40B4-BE49-F238E27FC236}">
                <a16:creationId xmlns:a16="http://schemas.microsoft.com/office/drawing/2014/main" id="{D1190749-1818-440B-0C63-E3915EFF9782}"/>
              </a:ext>
            </a:extLst>
          </p:cNvPr>
          <p:cNvSpPr/>
          <p:nvPr/>
        </p:nvSpPr>
        <p:spPr>
          <a:xfrm>
            <a:off x="2133600" y="4114800"/>
            <a:ext cx="4953000" cy="114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nSpc>
                <a:spcPct val="90000"/>
              </a:lnSpc>
              <a:defRPr/>
            </a:pPr>
            <a:r>
              <a:rPr lang="en-US" altLang="en-US" b="1" dirty="0">
                <a:solidFill>
                  <a:srgbClr val="FF0000"/>
                </a:solidFill>
                <a:latin typeface="Bookman Old Style" panose="02050604050505020204" pitchFamily="18" charset="0"/>
              </a:rPr>
              <a:t>*Corrosion of steel- </a:t>
            </a:r>
          </a:p>
          <a:p>
            <a:pPr>
              <a:lnSpc>
                <a:spcPct val="90000"/>
              </a:lnSpc>
              <a:defRPr/>
            </a:pPr>
            <a:r>
              <a:rPr lang="en-US" altLang="en-US" b="1" dirty="0">
                <a:solidFill>
                  <a:srgbClr val="FF0000"/>
                </a:solidFill>
                <a:latin typeface="Bookman Old Style" panose="02050604050505020204" pitchFamily="18" charset="0"/>
              </a:rPr>
              <a:t>due to Chloride ion effect or Carbonation</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34D6E-736B-27D4-7174-865498C77F86}"/>
              </a:ext>
            </a:extLst>
          </p:cNvPr>
          <p:cNvPicPr>
            <a:picLocks noChangeAspect="1"/>
          </p:cNvPicPr>
          <p:nvPr/>
        </p:nvPicPr>
        <p:blipFill>
          <a:blip r:embed="rId2"/>
          <a:stretch>
            <a:fillRect/>
          </a:stretch>
        </p:blipFill>
        <p:spPr>
          <a:xfrm>
            <a:off x="800100" y="3581683"/>
            <a:ext cx="2819400" cy="1806575"/>
          </a:xfrm>
          <a:prstGeom prst="rect">
            <a:avLst/>
          </a:prstGeom>
        </p:spPr>
      </p:pic>
      <p:pic>
        <p:nvPicPr>
          <p:cNvPr id="5" name="Picture 4">
            <a:extLst>
              <a:ext uri="{FF2B5EF4-FFF2-40B4-BE49-F238E27FC236}">
                <a16:creationId xmlns:a16="http://schemas.microsoft.com/office/drawing/2014/main" id="{1FA82453-A954-AC87-DE3F-FCB93A1FD451}"/>
              </a:ext>
            </a:extLst>
          </p:cNvPr>
          <p:cNvPicPr>
            <a:picLocks noChangeAspect="1"/>
          </p:cNvPicPr>
          <p:nvPr/>
        </p:nvPicPr>
        <p:blipFill>
          <a:blip r:embed="rId3"/>
          <a:stretch>
            <a:fillRect/>
          </a:stretch>
        </p:blipFill>
        <p:spPr>
          <a:xfrm>
            <a:off x="814388" y="1295400"/>
            <a:ext cx="2462212" cy="1847508"/>
          </a:xfrm>
          <a:prstGeom prst="rect">
            <a:avLst/>
          </a:prstGeom>
        </p:spPr>
      </p:pic>
      <p:pic>
        <p:nvPicPr>
          <p:cNvPr id="7" name="Picture 6">
            <a:extLst>
              <a:ext uri="{FF2B5EF4-FFF2-40B4-BE49-F238E27FC236}">
                <a16:creationId xmlns:a16="http://schemas.microsoft.com/office/drawing/2014/main" id="{B86FA9F4-AA7B-0646-2391-E29AD166E032}"/>
              </a:ext>
            </a:extLst>
          </p:cNvPr>
          <p:cNvPicPr>
            <a:picLocks noChangeAspect="1"/>
          </p:cNvPicPr>
          <p:nvPr/>
        </p:nvPicPr>
        <p:blipFill>
          <a:blip r:embed="rId4"/>
          <a:stretch>
            <a:fillRect/>
          </a:stretch>
        </p:blipFill>
        <p:spPr>
          <a:xfrm>
            <a:off x="4071887" y="1131710"/>
            <a:ext cx="2655093" cy="1991320"/>
          </a:xfrm>
          <a:prstGeom prst="rect">
            <a:avLst/>
          </a:prstGeom>
        </p:spPr>
      </p:pic>
      <p:pic>
        <p:nvPicPr>
          <p:cNvPr id="11" name="Picture 10">
            <a:extLst>
              <a:ext uri="{FF2B5EF4-FFF2-40B4-BE49-F238E27FC236}">
                <a16:creationId xmlns:a16="http://schemas.microsoft.com/office/drawing/2014/main" id="{6F5B929C-B0C4-BA41-A02B-679E93925F9E}"/>
              </a:ext>
            </a:extLst>
          </p:cNvPr>
          <p:cNvPicPr>
            <a:picLocks noChangeAspect="1"/>
          </p:cNvPicPr>
          <p:nvPr/>
        </p:nvPicPr>
        <p:blipFill>
          <a:blip r:embed="rId5"/>
          <a:stretch>
            <a:fillRect/>
          </a:stretch>
        </p:blipFill>
        <p:spPr>
          <a:xfrm>
            <a:off x="7268817" y="1205422"/>
            <a:ext cx="1780081" cy="4958060"/>
          </a:xfrm>
          <a:prstGeom prst="rect">
            <a:avLst/>
          </a:prstGeom>
        </p:spPr>
      </p:pic>
      <p:sp>
        <p:nvSpPr>
          <p:cNvPr id="12" name="Rectangle 3">
            <a:extLst>
              <a:ext uri="{FF2B5EF4-FFF2-40B4-BE49-F238E27FC236}">
                <a16:creationId xmlns:a16="http://schemas.microsoft.com/office/drawing/2014/main" id="{C3775654-C33A-352A-BFDD-F6B594C3062D}"/>
              </a:ext>
            </a:extLst>
          </p:cNvPr>
          <p:cNvSpPr txBox="1">
            <a:spLocks noChangeArrowheads="1"/>
          </p:cNvSpPr>
          <p:nvPr/>
        </p:nvSpPr>
        <p:spPr>
          <a:xfrm>
            <a:off x="2895600" y="97857"/>
            <a:ext cx="4343400" cy="508794"/>
          </a:xfrm>
          <a:prstGeom prst="rect">
            <a:avLst/>
          </a:prstGeom>
          <a:solidFill>
            <a:srgbClr val="FFFF00"/>
          </a:solid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buFontTx/>
              <a:buNone/>
            </a:pPr>
            <a:r>
              <a:rPr lang="en-US" dirty="0">
                <a:solidFill>
                  <a:srgbClr val="FF0000"/>
                </a:solidFill>
              </a:rPr>
              <a:t>	</a:t>
            </a:r>
            <a:r>
              <a:rPr lang="en-US" b="1" dirty="0">
                <a:solidFill>
                  <a:srgbClr val="FF0000"/>
                </a:solidFill>
              </a:rPr>
              <a:t>Corrosion of steel bars</a:t>
            </a:r>
          </a:p>
          <a:p>
            <a:pPr>
              <a:lnSpc>
                <a:spcPct val="90000"/>
              </a:lnSpc>
              <a:buFontTx/>
              <a:buNone/>
            </a:pPr>
            <a:r>
              <a:rPr lang="en-US" b="1" dirty="0">
                <a:solidFill>
                  <a:srgbClr val="FF0000"/>
                </a:solidFill>
              </a:rPr>
              <a:t> </a:t>
            </a:r>
            <a:endParaRPr lang="en-US" dirty="0"/>
          </a:p>
        </p:txBody>
      </p:sp>
      <p:sp>
        <p:nvSpPr>
          <p:cNvPr id="13" name="Rectangle 3">
            <a:extLst>
              <a:ext uri="{FF2B5EF4-FFF2-40B4-BE49-F238E27FC236}">
                <a16:creationId xmlns:a16="http://schemas.microsoft.com/office/drawing/2014/main" id="{66FB70BA-5623-4FA9-CE81-9179D80A9E96}"/>
              </a:ext>
            </a:extLst>
          </p:cNvPr>
          <p:cNvSpPr txBox="1">
            <a:spLocks noChangeArrowheads="1"/>
          </p:cNvSpPr>
          <p:nvPr/>
        </p:nvSpPr>
        <p:spPr>
          <a:xfrm>
            <a:off x="713961" y="696628"/>
            <a:ext cx="1495839" cy="508794"/>
          </a:xfrm>
          <a:prstGeom prst="rect">
            <a:avLst/>
          </a:prstGeom>
          <a:solidFill>
            <a:srgbClr val="FBE5D7"/>
          </a:solid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buFontTx/>
              <a:buNone/>
            </a:pPr>
            <a:r>
              <a:rPr lang="en-US" dirty="0">
                <a:solidFill>
                  <a:srgbClr val="FF0000"/>
                </a:solidFill>
              </a:rPr>
              <a:t>	</a:t>
            </a:r>
            <a:r>
              <a:rPr lang="en-US" b="1" dirty="0">
                <a:solidFill>
                  <a:srgbClr val="FF0000"/>
                </a:solidFill>
              </a:rPr>
              <a:t>slab </a:t>
            </a:r>
          </a:p>
          <a:p>
            <a:pPr>
              <a:lnSpc>
                <a:spcPct val="90000"/>
              </a:lnSpc>
              <a:buFontTx/>
              <a:buNone/>
            </a:pPr>
            <a:r>
              <a:rPr lang="en-US" b="1" dirty="0">
                <a:solidFill>
                  <a:srgbClr val="FF0000"/>
                </a:solidFill>
              </a:rPr>
              <a:t> </a:t>
            </a:r>
            <a:endParaRPr lang="en-US" dirty="0"/>
          </a:p>
        </p:txBody>
      </p:sp>
      <p:sp>
        <p:nvSpPr>
          <p:cNvPr id="14" name="Rectangle 3">
            <a:extLst>
              <a:ext uri="{FF2B5EF4-FFF2-40B4-BE49-F238E27FC236}">
                <a16:creationId xmlns:a16="http://schemas.microsoft.com/office/drawing/2014/main" id="{E59C1351-42FE-E692-FB15-3299DE3F1604}"/>
              </a:ext>
            </a:extLst>
          </p:cNvPr>
          <p:cNvSpPr txBox="1">
            <a:spLocks noChangeArrowheads="1"/>
          </p:cNvSpPr>
          <p:nvPr/>
        </p:nvSpPr>
        <p:spPr>
          <a:xfrm>
            <a:off x="4529087" y="703254"/>
            <a:ext cx="1219200" cy="508794"/>
          </a:xfrm>
          <a:prstGeom prst="rect">
            <a:avLst/>
          </a:prstGeom>
          <a:solidFill>
            <a:srgbClr val="FBE5D7"/>
          </a:solid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buFontTx/>
              <a:buNone/>
            </a:pPr>
            <a:r>
              <a:rPr lang="en-US" b="1" dirty="0">
                <a:solidFill>
                  <a:srgbClr val="FF0000"/>
                </a:solidFill>
              </a:rPr>
              <a:t>Beam</a:t>
            </a:r>
          </a:p>
          <a:p>
            <a:pPr>
              <a:lnSpc>
                <a:spcPct val="90000"/>
              </a:lnSpc>
              <a:buFontTx/>
              <a:buNone/>
            </a:pPr>
            <a:r>
              <a:rPr lang="en-US" b="1" dirty="0">
                <a:solidFill>
                  <a:srgbClr val="FF0000"/>
                </a:solidFill>
              </a:rPr>
              <a:t> </a:t>
            </a:r>
            <a:endParaRPr lang="en-US" b="1" dirty="0"/>
          </a:p>
        </p:txBody>
      </p:sp>
      <p:sp>
        <p:nvSpPr>
          <p:cNvPr id="15" name="Rectangle 3">
            <a:extLst>
              <a:ext uri="{FF2B5EF4-FFF2-40B4-BE49-F238E27FC236}">
                <a16:creationId xmlns:a16="http://schemas.microsoft.com/office/drawing/2014/main" id="{E1BC09D9-815E-BDAA-B44E-D3B2281B5291}"/>
              </a:ext>
            </a:extLst>
          </p:cNvPr>
          <p:cNvSpPr txBox="1">
            <a:spLocks noChangeArrowheads="1"/>
          </p:cNvSpPr>
          <p:nvPr/>
        </p:nvSpPr>
        <p:spPr>
          <a:xfrm>
            <a:off x="7391400" y="554531"/>
            <a:ext cx="1495838" cy="508794"/>
          </a:xfrm>
          <a:prstGeom prst="rect">
            <a:avLst/>
          </a:prstGeom>
          <a:solidFill>
            <a:srgbClr val="FBE5D7"/>
          </a:solid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buFontTx/>
              <a:buNone/>
            </a:pPr>
            <a:r>
              <a:rPr lang="en-US" b="1" dirty="0">
                <a:solidFill>
                  <a:srgbClr val="FF0000"/>
                </a:solidFill>
              </a:rPr>
              <a:t>Column</a:t>
            </a:r>
          </a:p>
          <a:p>
            <a:pPr>
              <a:lnSpc>
                <a:spcPct val="90000"/>
              </a:lnSpc>
              <a:buFontTx/>
              <a:buNone/>
            </a:pPr>
            <a:r>
              <a:rPr lang="en-US" b="1" dirty="0">
                <a:solidFill>
                  <a:srgbClr val="FF0000"/>
                </a:solidFill>
              </a:rPr>
              <a:t> </a:t>
            </a:r>
            <a:endParaRPr lang="en-US" b="1" dirty="0"/>
          </a:p>
        </p:txBody>
      </p:sp>
      <p:sp>
        <p:nvSpPr>
          <p:cNvPr id="16" name="Rectangle 3">
            <a:extLst>
              <a:ext uri="{FF2B5EF4-FFF2-40B4-BE49-F238E27FC236}">
                <a16:creationId xmlns:a16="http://schemas.microsoft.com/office/drawing/2014/main" id="{056488DF-3B85-4114-BE53-42EFC10ECB31}"/>
              </a:ext>
            </a:extLst>
          </p:cNvPr>
          <p:cNvSpPr txBox="1">
            <a:spLocks noChangeArrowheads="1"/>
          </p:cNvSpPr>
          <p:nvPr/>
        </p:nvSpPr>
        <p:spPr>
          <a:xfrm>
            <a:off x="94579" y="5874076"/>
            <a:ext cx="6763421" cy="508794"/>
          </a:xfrm>
          <a:prstGeom prst="rect">
            <a:avLst/>
          </a:prstGeom>
          <a:solidFill>
            <a:srgbClr val="FFFF00"/>
          </a:solidFill>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buFontTx/>
              <a:buNone/>
            </a:pPr>
            <a:r>
              <a:rPr lang="en-US" dirty="0">
                <a:solidFill>
                  <a:srgbClr val="FF0000"/>
                </a:solidFill>
              </a:rPr>
              <a:t>	</a:t>
            </a:r>
            <a:r>
              <a:rPr lang="en-US" b="1" dirty="0">
                <a:solidFill>
                  <a:srgbClr val="FF0000"/>
                </a:solidFill>
              </a:rPr>
              <a:t>Corrosion cracks (vs) Structural Cracks</a:t>
            </a:r>
          </a:p>
          <a:p>
            <a:pPr>
              <a:lnSpc>
                <a:spcPct val="90000"/>
              </a:lnSpc>
              <a:buFontTx/>
              <a:buNone/>
            </a:pPr>
            <a:endParaRPr lang="en-US" b="1" dirty="0">
              <a:solidFill>
                <a:srgbClr val="FF0000"/>
              </a:solidFill>
            </a:endParaRPr>
          </a:p>
          <a:p>
            <a:pPr>
              <a:lnSpc>
                <a:spcPct val="90000"/>
              </a:lnSpc>
              <a:buFontTx/>
              <a:buNone/>
            </a:pPr>
            <a:r>
              <a:rPr lang="en-US" b="1" dirty="0">
                <a:solidFill>
                  <a:srgbClr val="FF0000"/>
                </a:solidFill>
              </a:rPr>
              <a:t> </a:t>
            </a:r>
            <a:endParaRPr lang="en-US" dirty="0"/>
          </a:p>
        </p:txBody>
      </p:sp>
    </p:spTree>
    <p:extLst>
      <p:ext uri="{BB962C8B-B14F-4D97-AF65-F5344CB8AC3E}">
        <p14:creationId xmlns:p14="http://schemas.microsoft.com/office/powerpoint/2010/main" val="225644612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CA87A48-D2D9-00E2-5BA0-3D52EA0164CE}"/>
              </a:ext>
            </a:extLst>
          </p:cNvPr>
          <p:cNvSpPr>
            <a:spLocks noChangeArrowheads="1"/>
          </p:cNvSpPr>
          <p:nvPr/>
        </p:nvSpPr>
        <p:spPr bwMode="auto">
          <a:xfrm>
            <a:off x="3505200" y="152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u="sng">
                <a:solidFill>
                  <a:srgbClr val="0000FF"/>
                </a:solidFill>
              </a:rPr>
              <a:t>Carbonation</a:t>
            </a:r>
          </a:p>
        </p:txBody>
      </p:sp>
      <p:sp>
        <p:nvSpPr>
          <p:cNvPr id="43011" name="Rectangle 3">
            <a:extLst>
              <a:ext uri="{FF2B5EF4-FFF2-40B4-BE49-F238E27FC236}">
                <a16:creationId xmlns:a16="http://schemas.microsoft.com/office/drawing/2014/main" id="{C0AD1FEE-73FC-F192-A220-C9C20D51A5C2}"/>
              </a:ext>
            </a:extLst>
          </p:cNvPr>
          <p:cNvSpPr>
            <a:spLocks noChangeArrowheads="1"/>
          </p:cNvSpPr>
          <p:nvPr/>
        </p:nvSpPr>
        <p:spPr bwMode="auto">
          <a:xfrm>
            <a:off x="533400" y="838200"/>
            <a:ext cx="8077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0033CC"/>
                </a:solidFill>
              </a:rPr>
              <a:t>pH of concrete reduces (from 13.5 to 8.5), </a:t>
            </a:r>
          </a:p>
          <a:p>
            <a:pPr algn="ctr" eaLnBrk="1" hangingPunct="1">
              <a:spcBef>
                <a:spcPct val="0"/>
              </a:spcBef>
              <a:buFontTx/>
              <a:buNone/>
            </a:pPr>
            <a:r>
              <a:rPr lang="en-US" altLang="en-US" sz="2400" b="1" i="1">
                <a:solidFill>
                  <a:srgbClr val="0033CC"/>
                </a:solidFill>
              </a:rPr>
              <a:t>the degree of alkalinity of Concrete</a:t>
            </a:r>
          </a:p>
          <a:p>
            <a:pPr algn="ctr" eaLnBrk="1" hangingPunct="1">
              <a:spcBef>
                <a:spcPct val="0"/>
              </a:spcBef>
              <a:buFontTx/>
              <a:buNone/>
            </a:pPr>
            <a:endParaRPr lang="en-US" altLang="en-US" sz="2400" b="1" i="1">
              <a:solidFill>
                <a:srgbClr val="0033CC"/>
              </a:solidFill>
            </a:endParaRPr>
          </a:p>
          <a:p>
            <a:pPr algn="ctr" eaLnBrk="1" hangingPunct="1">
              <a:spcBef>
                <a:spcPct val="0"/>
              </a:spcBef>
              <a:buFontTx/>
              <a:buNone/>
            </a:pPr>
            <a:r>
              <a:rPr lang="en-US" altLang="en-US" sz="2400" b="1" i="1">
                <a:solidFill>
                  <a:srgbClr val="FF3300"/>
                </a:solidFill>
              </a:rPr>
              <a:t>Loss of Alkalinity accelerates rusting of steel</a:t>
            </a:r>
          </a:p>
        </p:txBody>
      </p:sp>
      <p:pic>
        <p:nvPicPr>
          <p:cNvPr id="43012" name="Picture 4" descr="corrosion_graphic3">
            <a:extLst>
              <a:ext uri="{FF2B5EF4-FFF2-40B4-BE49-F238E27FC236}">
                <a16:creationId xmlns:a16="http://schemas.microsoft.com/office/drawing/2014/main" id="{FC451AAA-0925-89D0-3261-459AB77B72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971800"/>
            <a:ext cx="4191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CA87A48-D2D9-00E2-5BA0-3D52EA0164CE}"/>
              </a:ext>
            </a:extLst>
          </p:cNvPr>
          <p:cNvSpPr>
            <a:spLocks noChangeArrowheads="1"/>
          </p:cNvSpPr>
          <p:nvPr/>
        </p:nvSpPr>
        <p:spPr bwMode="auto">
          <a:xfrm>
            <a:off x="1752600" y="316855"/>
            <a:ext cx="495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u="sng" dirty="0">
                <a:solidFill>
                  <a:srgbClr val="FF0000"/>
                </a:solidFill>
              </a:rPr>
              <a:t>REASONS FOR CORROSION </a:t>
            </a:r>
          </a:p>
        </p:txBody>
      </p:sp>
      <p:sp>
        <p:nvSpPr>
          <p:cNvPr id="43011" name="Rectangle 3">
            <a:extLst>
              <a:ext uri="{FF2B5EF4-FFF2-40B4-BE49-F238E27FC236}">
                <a16:creationId xmlns:a16="http://schemas.microsoft.com/office/drawing/2014/main" id="{C0AD1FEE-73FC-F192-A220-C9C20D51A5C2}"/>
              </a:ext>
            </a:extLst>
          </p:cNvPr>
          <p:cNvSpPr>
            <a:spLocks noChangeArrowheads="1"/>
          </p:cNvSpPr>
          <p:nvPr/>
        </p:nvSpPr>
        <p:spPr bwMode="auto">
          <a:xfrm>
            <a:off x="304800" y="3604373"/>
            <a:ext cx="8305800" cy="1938992"/>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dirty="0">
                <a:solidFill>
                  <a:srgbClr val="0033CC"/>
                </a:solidFill>
              </a:rPr>
              <a:t>TO AVOID CORROSION </a:t>
            </a:r>
          </a:p>
          <a:p>
            <a:pPr marL="342900" indent="-342900">
              <a:spcBef>
                <a:spcPct val="0"/>
              </a:spcBef>
            </a:pPr>
            <a:r>
              <a:rPr lang="en-US" altLang="en-US" sz="2400" b="1" i="1" dirty="0">
                <a:solidFill>
                  <a:srgbClr val="0033CC"/>
                </a:solidFill>
              </a:rPr>
              <a:t>Provide Good  Quality Concrete</a:t>
            </a:r>
          </a:p>
          <a:p>
            <a:pPr marL="342900" indent="-342900">
              <a:spcBef>
                <a:spcPct val="0"/>
              </a:spcBef>
            </a:pPr>
            <a:r>
              <a:rPr lang="en-US" altLang="en-US" sz="2400" b="1" i="1" dirty="0">
                <a:solidFill>
                  <a:srgbClr val="0033CC"/>
                </a:solidFill>
              </a:rPr>
              <a:t>Proper Protection Cover</a:t>
            </a:r>
          </a:p>
          <a:p>
            <a:pPr marL="342900" indent="-342900">
              <a:spcBef>
                <a:spcPct val="0"/>
              </a:spcBef>
            </a:pPr>
            <a:r>
              <a:rPr lang="en-US" altLang="en-US" sz="2400" b="1" i="1" dirty="0">
                <a:solidFill>
                  <a:srgbClr val="0033CC"/>
                </a:solidFill>
              </a:rPr>
              <a:t>Good compaction –Dense concrete</a:t>
            </a:r>
          </a:p>
          <a:p>
            <a:pPr marL="342900" indent="-342900">
              <a:spcBef>
                <a:spcPct val="0"/>
              </a:spcBef>
            </a:pPr>
            <a:r>
              <a:rPr lang="en-US" altLang="en-US" sz="2400" b="1" i="1" dirty="0">
                <a:solidFill>
                  <a:srgbClr val="0033CC"/>
                </a:solidFill>
              </a:rPr>
              <a:t>Good quality water (free from Chloride and Sulphate)</a:t>
            </a:r>
          </a:p>
        </p:txBody>
      </p:sp>
      <p:sp>
        <p:nvSpPr>
          <p:cNvPr id="2" name="Rectangle 3">
            <a:extLst>
              <a:ext uri="{FF2B5EF4-FFF2-40B4-BE49-F238E27FC236}">
                <a16:creationId xmlns:a16="http://schemas.microsoft.com/office/drawing/2014/main" id="{C822A168-7DC9-32BA-C5DD-F53CD1F5FC9D}"/>
              </a:ext>
            </a:extLst>
          </p:cNvPr>
          <p:cNvSpPr>
            <a:spLocks noChangeArrowheads="1"/>
          </p:cNvSpPr>
          <p:nvPr/>
        </p:nvSpPr>
        <p:spPr bwMode="auto">
          <a:xfrm>
            <a:off x="304800" y="1295400"/>
            <a:ext cx="8305800" cy="1569660"/>
          </a:xfrm>
          <a:prstGeom prst="rect">
            <a:avLst/>
          </a:prstGeom>
          <a:solidFill>
            <a:srgbClr val="00B0F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dirty="0">
                <a:solidFill>
                  <a:srgbClr val="FF0000"/>
                </a:solidFill>
              </a:rPr>
              <a:t>Corrosion will not takes place if steel bars are properly embedded in dense concrete.</a:t>
            </a:r>
          </a:p>
          <a:p>
            <a:pPr eaLnBrk="1" hangingPunct="1">
              <a:spcBef>
                <a:spcPct val="0"/>
              </a:spcBef>
              <a:buFontTx/>
              <a:buNone/>
            </a:pPr>
            <a:r>
              <a:rPr lang="en-US" altLang="en-US" sz="2400" b="1" i="1" dirty="0">
                <a:solidFill>
                  <a:srgbClr val="FF0000"/>
                </a:solidFill>
              </a:rPr>
              <a:t>Corrosion takes place when moist air penetrates into concrete.</a:t>
            </a:r>
          </a:p>
        </p:txBody>
      </p:sp>
    </p:spTree>
    <p:extLst>
      <p:ext uri="{BB962C8B-B14F-4D97-AF65-F5344CB8AC3E}">
        <p14:creationId xmlns:p14="http://schemas.microsoft.com/office/powerpoint/2010/main" val="170557662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4A5F9EA-9A34-BBFE-1185-5BED5B5F3CBB}"/>
              </a:ext>
            </a:extLst>
          </p:cNvPr>
          <p:cNvSpPr>
            <a:spLocks noChangeArrowheads="1"/>
          </p:cNvSpPr>
          <p:nvPr/>
        </p:nvSpPr>
        <p:spPr bwMode="auto">
          <a:xfrm>
            <a:off x="1295400" y="381000"/>
            <a:ext cx="6324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IN" altLang="en-US" sz="2000" b="1" dirty="0">
                <a:solidFill>
                  <a:srgbClr val="FF0000"/>
                </a:solidFill>
                <a:latin typeface="Bookman Old Style" panose="02050604050505020204" pitchFamily="18" charset="0"/>
              </a:rPr>
              <a:t>BLUE STEEL VS OXIDISED BROWN STEEL</a:t>
            </a:r>
          </a:p>
        </p:txBody>
      </p:sp>
      <p:pic>
        <p:nvPicPr>
          <p:cNvPr id="7171" name="Picture 3" descr="whytmt2">
            <a:extLst>
              <a:ext uri="{FF2B5EF4-FFF2-40B4-BE49-F238E27FC236}">
                <a16:creationId xmlns:a16="http://schemas.microsoft.com/office/drawing/2014/main" id="{135CD345-2DFD-9548-7D29-E87879AF62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3785"/>
          <a:stretch>
            <a:fillRect/>
          </a:stretch>
        </p:blipFill>
        <p:spPr bwMode="auto">
          <a:xfrm>
            <a:off x="1752600" y="1219200"/>
            <a:ext cx="51816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
            <a:extLst>
              <a:ext uri="{FF2B5EF4-FFF2-40B4-BE49-F238E27FC236}">
                <a16:creationId xmlns:a16="http://schemas.microsoft.com/office/drawing/2014/main" id="{6584F453-EC59-7CD2-0309-9B08BF169422}"/>
              </a:ext>
            </a:extLst>
          </p:cNvPr>
          <p:cNvSpPr txBox="1">
            <a:spLocks noChangeArrowheads="1"/>
          </p:cNvSpPr>
          <p:nvPr/>
        </p:nvSpPr>
        <p:spPr bwMode="auto">
          <a:xfrm>
            <a:off x="1928018" y="4398963"/>
            <a:ext cx="56919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b="1" dirty="0">
                <a:solidFill>
                  <a:srgbClr val="0000CC"/>
                </a:solidFill>
              </a:rPr>
              <a:t>Myth:</a:t>
            </a:r>
          </a:p>
          <a:p>
            <a:pPr>
              <a:spcBef>
                <a:spcPct val="0"/>
              </a:spcBef>
              <a:buFontTx/>
              <a:buNone/>
            </a:pPr>
            <a:r>
              <a:rPr lang="en-IN" altLang="en-US" sz="1800" b="1" dirty="0">
                <a:solidFill>
                  <a:srgbClr val="FF0000"/>
                </a:solidFill>
                <a:latin typeface="Bookman Old Style" panose="02050604050505020204" pitchFamily="18" charset="0"/>
              </a:rPr>
              <a:t>Is STEEL FOUND BROWN  (OXIDISED) IN COLOUR INFERIOR???</a:t>
            </a:r>
          </a:p>
          <a:p>
            <a:pPr>
              <a:spcBef>
                <a:spcPct val="0"/>
              </a:spcBef>
              <a:buNone/>
            </a:pPr>
            <a:r>
              <a:rPr lang="en-IN" altLang="en-US" sz="1800" b="1" dirty="0">
                <a:solidFill>
                  <a:srgbClr val="FF0000"/>
                </a:solidFill>
                <a:latin typeface="Bookman Old Style" panose="02050604050505020204" pitchFamily="18" charset="0"/>
              </a:rPr>
              <a:t> </a:t>
            </a:r>
            <a:r>
              <a:rPr lang="en-IN" altLang="en-US" sz="1800" b="1" dirty="0">
                <a:solidFill>
                  <a:srgbClr val="0000CC"/>
                </a:solidFill>
              </a:rPr>
              <a:t>FACT:</a:t>
            </a:r>
          </a:p>
          <a:p>
            <a:pPr>
              <a:spcBef>
                <a:spcPct val="0"/>
              </a:spcBef>
              <a:buFontTx/>
              <a:buNone/>
            </a:pPr>
            <a:r>
              <a:rPr lang="en-IN" altLang="en-US" sz="1800" b="1" dirty="0">
                <a:latin typeface="Bookman Old Style" panose="02050604050505020204" pitchFamily="18" charset="0"/>
              </a:rPr>
              <a:t> IT IS A NATURAL PROTECTIVE LAYER</a:t>
            </a:r>
          </a:p>
          <a:p>
            <a:pPr>
              <a:spcBef>
                <a:spcPct val="0"/>
              </a:spcBef>
              <a:buFontTx/>
              <a:buNone/>
            </a:pPr>
            <a:endParaRPr lang="en-IN" altLang="en-US" sz="1800" dirty="0"/>
          </a:p>
        </p:txBody>
      </p:sp>
    </p:spTree>
    <p:extLst>
      <p:ext uri="{BB962C8B-B14F-4D97-AF65-F5344CB8AC3E}">
        <p14:creationId xmlns:p14="http://schemas.microsoft.com/office/powerpoint/2010/main" val="321134225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DEC4DE9-9C47-E7CB-B5F9-A798435DA610}"/>
              </a:ext>
            </a:extLst>
          </p:cNvPr>
          <p:cNvSpPr>
            <a:spLocks noGrp="1" noChangeArrowheads="1"/>
          </p:cNvSpPr>
          <p:nvPr>
            <p:ph type="title"/>
          </p:nvPr>
        </p:nvSpPr>
        <p:spPr>
          <a:xfrm>
            <a:off x="609600" y="381000"/>
            <a:ext cx="7924800" cy="6019800"/>
          </a:xfrm>
          <a:solidFill>
            <a:schemeClr val="hlink"/>
          </a:solidFill>
        </p:spPr>
        <p:txBody>
          <a:bodyPr/>
          <a:lstStyle/>
          <a:p>
            <a:r>
              <a:rPr lang="en-US" altLang="en-US" sz="3200" b="1" dirty="0">
                <a:latin typeface="Bookman Old Style" panose="02050604050505020204" pitchFamily="18" charset="0"/>
              </a:rPr>
              <a:t>		</a:t>
            </a:r>
            <a:br>
              <a:rPr lang="en-US" altLang="en-US" sz="3200" b="1" dirty="0">
                <a:latin typeface="Bookman Old Style" panose="02050604050505020204" pitchFamily="18" charset="0"/>
              </a:rPr>
            </a:br>
            <a:br>
              <a:rPr lang="en-US" altLang="en-US" sz="3200" b="1" dirty="0">
                <a:latin typeface="Bookman Old Style" panose="02050604050505020204" pitchFamily="18" charset="0"/>
              </a:rPr>
            </a:br>
            <a:br>
              <a:rPr lang="en-US" altLang="en-US" sz="3200" b="1" dirty="0">
                <a:latin typeface="Bookman Old Style" panose="02050604050505020204" pitchFamily="18" charset="0"/>
              </a:rPr>
            </a:br>
            <a:br>
              <a:rPr lang="en-US" altLang="en-US" sz="3200" b="1" dirty="0">
                <a:latin typeface="Bookman Old Style" panose="02050604050505020204" pitchFamily="18" charset="0"/>
              </a:rPr>
            </a:br>
            <a:br>
              <a:rPr lang="en-US" altLang="en-US" sz="3200" b="1" dirty="0">
                <a:latin typeface="Bookman Old Style" panose="02050604050505020204" pitchFamily="18" charset="0"/>
              </a:rPr>
            </a:br>
            <a:br>
              <a:rPr lang="en-US" altLang="en-US" sz="3200" b="1" dirty="0">
                <a:latin typeface="Bookman Old Style" panose="02050604050505020204" pitchFamily="18" charset="0"/>
              </a:rPr>
            </a:br>
            <a:r>
              <a:rPr lang="en-US" altLang="en-US" sz="3200" b="1" dirty="0">
                <a:latin typeface="Bookman Old Style" panose="02050604050505020204" pitchFamily="18" charset="0"/>
              </a:rPr>
              <a:t>	</a:t>
            </a:r>
            <a:r>
              <a:rPr lang="en-US" altLang="en-US" b="1" dirty="0">
                <a:latin typeface="Bookman Old Style" panose="02050604050505020204" pitchFamily="18" charset="0"/>
              </a:rPr>
              <a:t>IV WATER QUALITY</a:t>
            </a:r>
            <a:endParaRPr lang="en-US" altLang="en-US" dirty="0"/>
          </a:p>
        </p:txBody>
      </p:sp>
      <p:pic>
        <p:nvPicPr>
          <p:cNvPr id="3" name="Picture 7" descr="MasonConcMix4_tcm12-2847">
            <a:extLst>
              <a:ext uri="{FF2B5EF4-FFF2-40B4-BE49-F238E27FC236}">
                <a16:creationId xmlns:a16="http://schemas.microsoft.com/office/drawing/2014/main" id="{272955CC-022C-A542-87C1-0B9B85A5EADC}"/>
              </a:ext>
            </a:extLst>
          </p:cNvPr>
          <p:cNvPicPr>
            <a:picLocks noChangeAspect="1" noChangeArrowheads="1"/>
          </p:cNvPicPr>
          <p:nvPr/>
        </p:nvPicPr>
        <p:blipFill>
          <a:blip r:embed="rId3" cstate="print"/>
          <a:srcRect/>
          <a:stretch>
            <a:fillRect/>
          </a:stretch>
        </p:blipFill>
        <p:spPr bwMode="auto">
          <a:xfrm>
            <a:off x="2743200" y="1143000"/>
            <a:ext cx="2879725" cy="3076575"/>
          </a:xfrm>
          <a:prstGeom prst="rect">
            <a:avLst/>
          </a:prstGeom>
          <a:noFill/>
          <a:ln w="9525">
            <a:noFill/>
            <a:miter lim="800000"/>
            <a:headEnd/>
            <a:tailEnd/>
          </a:ln>
        </p:spPr>
      </p:pic>
    </p:spTree>
    <p:extLst>
      <p:ext uri="{BB962C8B-B14F-4D97-AF65-F5344CB8AC3E}">
        <p14:creationId xmlns:p14="http://schemas.microsoft.com/office/powerpoint/2010/main" val="348773965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7543800" cy="487362"/>
          </a:xfrm>
        </p:spPr>
        <p:txBody>
          <a:bodyPr/>
          <a:lstStyle/>
          <a:p>
            <a:pPr eaLnBrk="1" hangingPunct="1"/>
            <a:r>
              <a:rPr lang="en-US" sz="2400" b="1">
                <a:solidFill>
                  <a:srgbClr val="000099"/>
                </a:solidFill>
                <a:latin typeface="Bookman Old Style" pitchFamily="18" charset="0"/>
              </a:rPr>
              <a:t>WATER QUALITY</a:t>
            </a:r>
          </a:p>
        </p:txBody>
      </p:sp>
      <p:sp>
        <p:nvSpPr>
          <p:cNvPr id="39939" name="Rectangle 3"/>
          <p:cNvSpPr>
            <a:spLocks noGrp="1" noChangeArrowheads="1"/>
          </p:cNvSpPr>
          <p:nvPr>
            <p:ph type="body" idx="1"/>
          </p:nvPr>
        </p:nvSpPr>
        <p:spPr>
          <a:xfrm>
            <a:off x="228600" y="1701006"/>
            <a:ext cx="6781800" cy="941388"/>
          </a:xfrm>
          <a:solidFill>
            <a:srgbClr val="FFFF00"/>
          </a:solidFill>
        </p:spPr>
        <p:txBody>
          <a:bodyPr/>
          <a:lstStyle/>
          <a:p>
            <a:pPr eaLnBrk="1" hangingPunct="1">
              <a:lnSpc>
                <a:spcPct val="90000"/>
              </a:lnSpc>
              <a:buFontTx/>
              <a:buNone/>
            </a:pPr>
            <a:r>
              <a:rPr lang="en-US" dirty="0">
                <a:solidFill>
                  <a:srgbClr val="FF0000"/>
                </a:solidFill>
              </a:rPr>
              <a:t>	</a:t>
            </a:r>
            <a:r>
              <a:rPr lang="en-US" b="1" dirty="0">
                <a:solidFill>
                  <a:srgbClr val="FF0000"/>
                </a:solidFill>
              </a:rPr>
              <a:t>Potable water (water fit for drinking) is generally considered  fit for construction</a:t>
            </a:r>
            <a:r>
              <a:rPr lang="en-US" dirty="0">
                <a:solidFill>
                  <a:srgbClr val="FF0000"/>
                </a:solidFill>
              </a:rPr>
              <a:t>.</a:t>
            </a:r>
            <a:endParaRPr lang="en-US" dirty="0"/>
          </a:p>
        </p:txBody>
      </p:sp>
      <p:sp>
        <p:nvSpPr>
          <p:cNvPr id="39940" name="Rectangle 3"/>
          <p:cNvSpPr>
            <a:spLocks noChangeArrowheads="1"/>
          </p:cNvSpPr>
          <p:nvPr/>
        </p:nvSpPr>
        <p:spPr bwMode="auto">
          <a:xfrm>
            <a:off x="114300" y="2989262"/>
            <a:ext cx="8229600" cy="3276600"/>
          </a:xfrm>
          <a:prstGeom prst="rect">
            <a:avLst/>
          </a:prstGeom>
          <a:noFill/>
          <a:ln w="9525">
            <a:noFill/>
            <a:miter lim="800000"/>
            <a:headEnd/>
            <a:tailEnd/>
          </a:ln>
        </p:spPr>
        <p:txBody>
          <a:bodyPr/>
          <a:lstStyle/>
          <a:p>
            <a:pPr marL="342900" indent="-342900">
              <a:lnSpc>
                <a:spcPct val="90000"/>
              </a:lnSpc>
              <a:spcBef>
                <a:spcPct val="20000"/>
              </a:spcBef>
            </a:pPr>
            <a:r>
              <a:rPr lang="en-US" sz="2400" b="1" dirty="0"/>
              <a:t>	PERMISSIBLE LIMITS FOR CHEMICALS IN WATER </a:t>
            </a:r>
          </a:p>
          <a:p>
            <a:pPr marL="342900" indent="-342900">
              <a:lnSpc>
                <a:spcPct val="90000"/>
              </a:lnSpc>
              <a:spcBef>
                <a:spcPct val="20000"/>
              </a:spcBef>
            </a:pPr>
            <a:r>
              <a:rPr lang="en-US" sz="2400" b="1" dirty="0"/>
              <a:t>				(IS 456 – 2000)</a:t>
            </a:r>
          </a:p>
          <a:p>
            <a:pPr marL="342900" indent="-342900">
              <a:lnSpc>
                <a:spcPct val="90000"/>
              </a:lnSpc>
              <a:spcBef>
                <a:spcPct val="20000"/>
              </a:spcBef>
            </a:pPr>
            <a:r>
              <a:rPr lang="en-US" sz="2400" b="1" dirty="0"/>
              <a:t> </a:t>
            </a:r>
            <a:r>
              <a:rPr lang="en-US" sz="2400" dirty="0"/>
              <a:t>					</a:t>
            </a:r>
            <a:r>
              <a:rPr lang="en-US" sz="2400" u="sng" dirty="0"/>
              <a:t>Maximum permissible limit</a:t>
            </a:r>
          </a:p>
          <a:p>
            <a:pPr marL="342900" indent="-342900">
              <a:lnSpc>
                <a:spcPct val="90000"/>
              </a:lnSpc>
              <a:spcBef>
                <a:spcPct val="20000"/>
              </a:spcBef>
              <a:buFontTx/>
              <a:buChar char="•"/>
            </a:pPr>
            <a:r>
              <a:rPr lang="en-US" sz="2400" b="1" dirty="0"/>
              <a:t>1</a:t>
            </a:r>
            <a:r>
              <a:rPr lang="en-US" sz="2000" b="1" dirty="0"/>
              <a:t>. Organic			200 mg/</a:t>
            </a:r>
            <a:r>
              <a:rPr lang="en-US" sz="2000" b="1" dirty="0" err="1"/>
              <a:t>litre</a:t>
            </a:r>
            <a:endParaRPr lang="en-US" sz="2000" b="1" dirty="0"/>
          </a:p>
          <a:p>
            <a:pPr marL="342900" indent="-342900">
              <a:lnSpc>
                <a:spcPct val="90000"/>
              </a:lnSpc>
              <a:spcBef>
                <a:spcPct val="20000"/>
              </a:spcBef>
              <a:buFontTx/>
              <a:buChar char="•"/>
            </a:pPr>
            <a:r>
              <a:rPr lang="en-US" sz="2000" b="1" dirty="0"/>
              <a:t>2. Inorganic			3000 mg/</a:t>
            </a:r>
            <a:r>
              <a:rPr lang="en-US" sz="2000" b="1" dirty="0" err="1"/>
              <a:t>litre</a:t>
            </a:r>
            <a:endParaRPr lang="en-US" sz="2000" b="1" dirty="0"/>
          </a:p>
          <a:p>
            <a:pPr marL="342900" indent="-342900">
              <a:lnSpc>
                <a:spcPct val="90000"/>
              </a:lnSpc>
              <a:spcBef>
                <a:spcPct val="20000"/>
              </a:spcBef>
              <a:buFontTx/>
              <a:buChar char="•"/>
            </a:pPr>
            <a:r>
              <a:rPr lang="en-US" sz="2000" b="1" dirty="0"/>
              <a:t>3. Sulphate (as SO</a:t>
            </a:r>
            <a:r>
              <a:rPr lang="en-US" sz="2000" b="1" baseline="-25000" dirty="0"/>
              <a:t>4</a:t>
            </a:r>
            <a:r>
              <a:rPr lang="en-US" sz="2000" b="1" dirty="0"/>
              <a:t>)	400 mg/</a:t>
            </a:r>
            <a:r>
              <a:rPr lang="en-US" sz="2000" b="1" dirty="0" err="1"/>
              <a:t>litre</a:t>
            </a:r>
            <a:endParaRPr lang="en-US" sz="2000" b="1" dirty="0"/>
          </a:p>
          <a:p>
            <a:pPr marL="342900" indent="-342900">
              <a:lnSpc>
                <a:spcPct val="90000"/>
              </a:lnSpc>
              <a:spcBef>
                <a:spcPct val="20000"/>
              </a:spcBef>
              <a:buFontTx/>
              <a:buChar char="•"/>
            </a:pPr>
            <a:r>
              <a:rPr lang="en-US" sz="2000" b="1" dirty="0"/>
              <a:t>4. Chlorides (as Cl</a:t>
            </a:r>
            <a:r>
              <a:rPr lang="en-US" sz="2000" b="1" baseline="-25000" dirty="0"/>
              <a:t>2</a:t>
            </a:r>
            <a:r>
              <a:rPr lang="en-US" sz="2000" b="1" dirty="0"/>
              <a:t>)	             2000mg/</a:t>
            </a:r>
            <a:r>
              <a:rPr lang="en-US" sz="2000" b="1" dirty="0" err="1"/>
              <a:t>litre</a:t>
            </a:r>
            <a:r>
              <a:rPr lang="en-US" sz="2000" b="1" dirty="0"/>
              <a:t> for plain concrete work 		                          500 mg/</a:t>
            </a:r>
            <a:r>
              <a:rPr lang="en-US" sz="2000" b="1" dirty="0" err="1"/>
              <a:t>litre</a:t>
            </a:r>
            <a:r>
              <a:rPr lang="en-US" sz="2000" b="1" dirty="0"/>
              <a:t> for RCC work.</a:t>
            </a:r>
          </a:p>
          <a:p>
            <a:pPr marL="342900" indent="-342900">
              <a:lnSpc>
                <a:spcPct val="90000"/>
              </a:lnSpc>
              <a:spcBef>
                <a:spcPct val="20000"/>
              </a:spcBef>
              <a:buFontTx/>
              <a:buChar char="•"/>
            </a:pPr>
            <a:r>
              <a:rPr lang="en-US" sz="2000" b="1" dirty="0"/>
              <a:t>5. Suspended matter	2000mg/</a:t>
            </a:r>
            <a:r>
              <a:rPr lang="en-US" sz="2000" b="1" dirty="0" err="1"/>
              <a:t>litre</a:t>
            </a:r>
            <a:endParaRPr lang="en-US" sz="2000" dirty="0"/>
          </a:p>
        </p:txBody>
      </p:sp>
      <p:pic>
        <p:nvPicPr>
          <p:cNvPr id="39941" name="Picture 9" descr="DrinkingWater"/>
          <p:cNvPicPr>
            <a:picLocks noChangeAspect="1" noChangeArrowheads="1"/>
          </p:cNvPicPr>
          <p:nvPr/>
        </p:nvPicPr>
        <p:blipFill>
          <a:blip r:embed="rId2" cstate="print"/>
          <a:srcRect/>
          <a:stretch>
            <a:fillRect/>
          </a:stretch>
        </p:blipFill>
        <p:spPr bwMode="auto">
          <a:xfrm>
            <a:off x="6477000" y="381000"/>
            <a:ext cx="2438400" cy="2084388"/>
          </a:xfrm>
          <a:prstGeom prst="rect">
            <a:avLst/>
          </a:prstGeom>
          <a:noFill/>
          <a:ln w="9525">
            <a:noFill/>
            <a:miter lim="800000"/>
            <a:headEnd/>
            <a:tailEnd/>
          </a:ln>
        </p:spPr>
      </p:pic>
      <p:pic>
        <p:nvPicPr>
          <p:cNvPr id="39942" name="Picture 11" descr="Chemicals"/>
          <p:cNvPicPr>
            <a:picLocks noChangeAspect="1" noChangeArrowheads="1"/>
          </p:cNvPicPr>
          <p:nvPr/>
        </p:nvPicPr>
        <p:blipFill>
          <a:blip r:embed="rId3" cstate="print"/>
          <a:srcRect/>
          <a:stretch>
            <a:fillRect/>
          </a:stretch>
        </p:blipFill>
        <p:spPr bwMode="auto">
          <a:xfrm>
            <a:off x="7086600" y="4191000"/>
            <a:ext cx="1447800" cy="873125"/>
          </a:xfrm>
          <a:prstGeom prst="rect">
            <a:avLst/>
          </a:prstGeom>
          <a:noFill/>
          <a:ln w="9525">
            <a:noFill/>
            <a:miter lim="800000"/>
            <a:headEnd/>
            <a:tailEnd/>
          </a:ln>
        </p:spPr>
      </p:pic>
      <p:pic>
        <p:nvPicPr>
          <p:cNvPr id="39943" name="Picture 12" descr="DrinkingWater"/>
          <p:cNvPicPr>
            <a:picLocks noChangeAspect="1" noChangeArrowheads="1"/>
          </p:cNvPicPr>
          <p:nvPr/>
        </p:nvPicPr>
        <p:blipFill>
          <a:blip r:embed="rId2" cstate="print"/>
          <a:srcRect/>
          <a:stretch>
            <a:fillRect/>
          </a:stretch>
        </p:blipFill>
        <p:spPr bwMode="auto">
          <a:xfrm>
            <a:off x="6477000" y="381000"/>
            <a:ext cx="2438400" cy="2084388"/>
          </a:xfrm>
          <a:prstGeom prst="rect">
            <a:avLst/>
          </a:prstGeom>
          <a:noFill/>
          <a:ln w="9525">
            <a:noFill/>
            <a:miter lim="800000"/>
            <a:headEnd/>
            <a:tailEnd/>
          </a:ln>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2800" b="1">
                <a:latin typeface="Bookman Old Style" pitchFamily="18" charset="0"/>
              </a:rPr>
              <a:t>WATER QUALITY (Contd..)</a:t>
            </a:r>
          </a:p>
        </p:txBody>
      </p:sp>
      <p:sp>
        <p:nvSpPr>
          <p:cNvPr id="40963" name="Rectangle 3"/>
          <p:cNvSpPr>
            <a:spLocks noGrp="1" noChangeArrowheads="1"/>
          </p:cNvSpPr>
          <p:nvPr>
            <p:ph type="body" idx="1"/>
          </p:nvPr>
        </p:nvSpPr>
        <p:spPr>
          <a:xfrm>
            <a:off x="0" y="1341438"/>
            <a:ext cx="9144000" cy="4983162"/>
          </a:xfrm>
        </p:spPr>
        <p:txBody>
          <a:bodyPr/>
          <a:lstStyle/>
          <a:p>
            <a:pPr eaLnBrk="1" hangingPunct="1"/>
            <a:r>
              <a:rPr lang="en-US" sz="2800" b="1">
                <a:solidFill>
                  <a:srgbClr val="FF0000"/>
                </a:solidFill>
              </a:rPr>
              <a:t>The </a:t>
            </a:r>
            <a:r>
              <a:rPr lang="en-US" sz="2800" b="1" u="sng">
                <a:solidFill>
                  <a:srgbClr val="FF0000"/>
                </a:solidFill>
              </a:rPr>
              <a:t>pH value</a:t>
            </a:r>
            <a:r>
              <a:rPr lang="en-US" sz="2800" b="1">
                <a:solidFill>
                  <a:srgbClr val="FF0000"/>
                </a:solidFill>
              </a:rPr>
              <a:t> of water shall generally be </a:t>
            </a:r>
            <a:r>
              <a:rPr lang="en-US" sz="2800" b="1">
                <a:solidFill>
                  <a:srgbClr val="0000FF"/>
                </a:solidFill>
              </a:rPr>
              <a:t>not less than 6.</a:t>
            </a:r>
          </a:p>
          <a:p>
            <a:pPr eaLnBrk="1" hangingPunct="1">
              <a:buFontTx/>
              <a:buNone/>
            </a:pPr>
            <a:endParaRPr lang="en-US" sz="2800" b="1">
              <a:solidFill>
                <a:srgbClr val="FF0000"/>
              </a:solidFill>
            </a:endParaRPr>
          </a:p>
          <a:p>
            <a:pPr eaLnBrk="1" hangingPunct="1">
              <a:buFontTx/>
              <a:buNone/>
            </a:pPr>
            <a:r>
              <a:rPr lang="en-US" sz="2800" b="1">
                <a:solidFill>
                  <a:srgbClr val="FF0000"/>
                </a:solidFill>
              </a:rPr>
              <a:t>pH of Water can be found out using </a:t>
            </a:r>
            <a:r>
              <a:rPr lang="en-US" sz="3600" b="1" u="sng">
                <a:solidFill>
                  <a:srgbClr val="0000FF"/>
                </a:solidFill>
              </a:rPr>
              <a:t>litmus paper</a:t>
            </a:r>
            <a:r>
              <a:rPr lang="en-US" sz="3600" b="1">
                <a:solidFill>
                  <a:srgbClr val="0000FF"/>
                </a:solidFill>
              </a:rPr>
              <a:t>.</a:t>
            </a:r>
            <a:endParaRPr lang="en-US"/>
          </a:p>
        </p:txBody>
      </p:sp>
      <p:pic>
        <p:nvPicPr>
          <p:cNvPr id="40964" name="Picture 7" descr="lens2095197_1217311021litmus_paper"/>
          <p:cNvPicPr>
            <a:picLocks noChangeAspect="1" noChangeArrowheads="1"/>
          </p:cNvPicPr>
          <p:nvPr/>
        </p:nvPicPr>
        <p:blipFill>
          <a:blip r:embed="rId2" cstate="print"/>
          <a:srcRect/>
          <a:stretch>
            <a:fillRect/>
          </a:stretch>
        </p:blipFill>
        <p:spPr bwMode="auto">
          <a:xfrm>
            <a:off x="2451100" y="3657600"/>
            <a:ext cx="2130425" cy="3009900"/>
          </a:xfrm>
          <a:prstGeom prst="rect">
            <a:avLst/>
          </a:prstGeom>
          <a:noFill/>
          <a:ln w="9525">
            <a:noFill/>
            <a:miter lim="800000"/>
            <a:headEnd/>
            <a:tailEnd/>
          </a:ln>
        </p:spPr>
      </p:pic>
      <p:pic>
        <p:nvPicPr>
          <p:cNvPr id="40965" name="Picture 9" descr="litmus-paper"/>
          <p:cNvPicPr>
            <a:picLocks noChangeAspect="1" noChangeArrowheads="1"/>
          </p:cNvPicPr>
          <p:nvPr/>
        </p:nvPicPr>
        <p:blipFill>
          <a:blip r:embed="rId3" cstate="print"/>
          <a:srcRect/>
          <a:stretch>
            <a:fillRect/>
          </a:stretch>
        </p:blipFill>
        <p:spPr bwMode="auto">
          <a:xfrm>
            <a:off x="5410200" y="3962400"/>
            <a:ext cx="2209800" cy="2111375"/>
          </a:xfrm>
          <a:prstGeom prst="rect">
            <a:avLst/>
          </a:prstGeom>
          <a:noFill/>
          <a:ln w="9525">
            <a:noFill/>
            <a:miter lim="800000"/>
            <a:headEnd/>
            <a:tailEnd/>
          </a:ln>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hanna%20checker%20ph%20tester"/>
          <p:cNvPicPr>
            <a:picLocks noChangeAspect="1" noChangeArrowheads="1"/>
          </p:cNvPicPr>
          <p:nvPr/>
        </p:nvPicPr>
        <p:blipFill>
          <a:blip r:embed="rId3" cstate="print"/>
          <a:srcRect/>
          <a:stretch>
            <a:fillRect/>
          </a:stretch>
        </p:blipFill>
        <p:spPr bwMode="auto">
          <a:xfrm>
            <a:off x="1066800" y="1219200"/>
            <a:ext cx="3365500" cy="4038600"/>
          </a:xfrm>
          <a:prstGeom prst="rect">
            <a:avLst/>
          </a:prstGeom>
          <a:noFill/>
          <a:ln w="9525">
            <a:noFill/>
            <a:miter lim="800000"/>
            <a:headEnd/>
            <a:tailEnd/>
          </a:ln>
        </p:spPr>
      </p:pic>
      <p:pic>
        <p:nvPicPr>
          <p:cNvPr id="41987" name="Picture 7" descr="0004"/>
          <p:cNvPicPr>
            <a:picLocks noChangeAspect="1" noChangeArrowheads="1"/>
          </p:cNvPicPr>
          <p:nvPr/>
        </p:nvPicPr>
        <p:blipFill>
          <a:blip r:embed="rId4" cstate="print"/>
          <a:srcRect/>
          <a:stretch>
            <a:fillRect/>
          </a:stretch>
        </p:blipFill>
        <p:spPr bwMode="auto">
          <a:xfrm>
            <a:off x="5181600" y="1066800"/>
            <a:ext cx="2628900" cy="4191000"/>
          </a:xfrm>
          <a:prstGeom prst="rect">
            <a:avLst/>
          </a:prstGeom>
          <a:noFill/>
          <a:ln w="9525">
            <a:noFill/>
            <a:miter lim="800000"/>
            <a:headEnd/>
            <a:tailEnd/>
          </a:ln>
        </p:spPr>
      </p:pic>
      <p:sp>
        <p:nvSpPr>
          <p:cNvPr id="41988" name="Rectangle 8"/>
          <p:cNvSpPr>
            <a:spLocks noChangeArrowheads="1"/>
          </p:cNvSpPr>
          <p:nvPr/>
        </p:nvSpPr>
        <p:spPr bwMode="auto">
          <a:xfrm>
            <a:off x="2133600" y="536575"/>
            <a:ext cx="1489075" cy="457200"/>
          </a:xfrm>
          <a:prstGeom prst="rect">
            <a:avLst/>
          </a:prstGeom>
          <a:noFill/>
          <a:ln w="9525">
            <a:noFill/>
            <a:miter lim="800000"/>
            <a:headEnd/>
            <a:tailEnd/>
          </a:ln>
        </p:spPr>
        <p:txBody>
          <a:bodyPr wrap="none">
            <a:spAutoFit/>
          </a:bodyPr>
          <a:lstStyle/>
          <a:p>
            <a:r>
              <a:rPr lang="en-US" sz="2400" b="1"/>
              <a:t>pH Meter</a:t>
            </a:r>
          </a:p>
        </p:txBody>
      </p:sp>
      <p:sp>
        <p:nvSpPr>
          <p:cNvPr id="41989" name="Rectangle 9"/>
          <p:cNvSpPr>
            <a:spLocks noChangeArrowheads="1"/>
          </p:cNvSpPr>
          <p:nvPr/>
        </p:nvSpPr>
        <p:spPr bwMode="auto">
          <a:xfrm>
            <a:off x="5791200" y="533400"/>
            <a:ext cx="1692275" cy="457200"/>
          </a:xfrm>
          <a:prstGeom prst="rect">
            <a:avLst/>
          </a:prstGeom>
          <a:noFill/>
          <a:ln w="9525">
            <a:noFill/>
            <a:miter lim="800000"/>
            <a:headEnd/>
            <a:tailEnd/>
          </a:ln>
        </p:spPr>
        <p:txBody>
          <a:bodyPr wrap="none">
            <a:spAutoFit/>
          </a:bodyPr>
          <a:lstStyle/>
          <a:p>
            <a:r>
              <a:rPr lang="en-US" sz="2400" b="1"/>
              <a:t>TDS Meter</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DB760AC-CADD-785F-E432-28CD02833514}"/>
              </a:ext>
            </a:extLst>
          </p:cNvPr>
          <p:cNvSpPr>
            <a:spLocks noGrp="1" noChangeArrowheads="1"/>
          </p:cNvSpPr>
          <p:nvPr>
            <p:ph type="title"/>
          </p:nvPr>
        </p:nvSpPr>
        <p:spPr>
          <a:xfrm>
            <a:off x="609600" y="381000"/>
            <a:ext cx="7924800" cy="6019800"/>
          </a:xfrm>
          <a:solidFill>
            <a:schemeClr val="hlink"/>
          </a:solidFill>
        </p:spPr>
        <p:txBody>
          <a:bodyPr/>
          <a:lstStyle/>
          <a:p>
            <a:r>
              <a:rPr lang="en-US" altLang="en-US" sz="4800" b="1" dirty="0">
                <a:latin typeface="Bookman Old Style" panose="02050604050505020204" pitchFamily="18" charset="0"/>
              </a:rPr>
              <a:t>	V CEMENT</a:t>
            </a:r>
            <a:br>
              <a:rPr lang="en-US" altLang="en-US" sz="5400" b="1" dirty="0">
                <a:latin typeface="Bookman Old Style" panose="02050604050505020204" pitchFamily="18" charset="0"/>
              </a:rPr>
            </a:br>
            <a:endParaRPr lang="en-US" alt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0000"/>
                </a:solidFill>
                <a:cs typeface="Times New Roman" pitchFamily="18" charset="0"/>
              </a:rPr>
              <a:t>I </a:t>
            </a:r>
            <a:r>
              <a:rPr lang="en-US" b="1" u="sng" dirty="0">
                <a:solidFill>
                  <a:srgbClr val="FF0000"/>
                </a:solidFill>
                <a:latin typeface="Arial" charset="0"/>
                <a:cs typeface="Arial" charset="0"/>
              </a:rPr>
              <a:t>– SLAB THICKNESS </a:t>
            </a:r>
            <a:endParaRPr lang="en-US" dirty="0"/>
          </a:p>
        </p:txBody>
      </p:sp>
      <p:sp>
        <p:nvSpPr>
          <p:cNvPr id="3" name="Content Placeholder 2"/>
          <p:cNvSpPr>
            <a:spLocks noGrp="1"/>
          </p:cNvSpPr>
          <p:nvPr>
            <p:ph sz="quarter" idx="1"/>
          </p:nvPr>
        </p:nvSpPr>
        <p:spPr>
          <a:xfrm>
            <a:off x="304800" y="1600200"/>
            <a:ext cx="8461248" cy="2819400"/>
          </a:xfrm>
        </p:spPr>
        <p:txBody>
          <a:bodyPr>
            <a:normAutofit fontScale="40000" lnSpcReduction="20000"/>
          </a:bodyPr>
          <a:lstStyle/>
          <a:p>
            <a:pPr>
              <a:buNone/>
            </a:pPr>
            <a:r>
              <a:rPr lang="en-US" sz="5100" b="1" u="sng" dirty="0">
                <a:solidFill>
                  <a:srgbClr val="0000FF"/>
                </a:solidFill>
                <a:latin typeface="Arial" charset="0"/>
                <a:cs typeface="Arial" charset="0"/>
              </a:rPr>
              <a:t>Thickness of slab </a:t>
            </a:r>
            <a:r>
              <a:rPr lang="en-US" sz="5100" b="1" u="sng" dirty="0">
                <a:solidFill>
                  <a:srgbClr val="003300"/>
                </a:solidFill>
                <a:latin typeface="Arial" charset="0"/>
                <a:cs typeface="Arial" charset="0"/>
              </a:rPr>
              <a:t>(Thumb-Rule) </a:t>
            </a:r>
          </a:p>
          <a:p>
            <a:pPr>
              <a:buNone/>
            </a:pPr>
            <a:r>
              <a:rPr lang="en-US" sz="5100" b="1" i="1" dirty="0">
                <a:solidFill>
                  <a:srgbClr val="003300"/>
                </a:solidFill>
                <a:latin typeface="Arial" charset="0"/>
                <a:cs typeface="Arial" charset="0"/>
              </a:rPr>
              <a:t> </a:t>
            </a:r>
            <a:endParaRPr lang="en-US" sz="5100" b="1" dirty="0">
              <a:cs typeface="Times New Roman" pitchFamily="18" charset="0"/>
            </a:endParaRPr>
          </a:p>
          <a:p>
            <a:pPr>
              <a:buNone/>
            </a:pPr>
            <a:r>
              <a:rPr lang="en-US" sz="5100" b="1" dirty="0">
                <a:solidFill>
                  <a:srgbClr val="003300"/>
                </a:solidFill>
                <a:latin typeface="Arial" charset="0"/>
                <a:cs typeface="Arial" charset="0"/>
              </a:rPr>
              <a:t>if,  l</a:t>
            </a:r>
            <a:r>
              <a:rPr lang="en-US" sz="5100" b="1" baseline="-30000" dirty="0">
                <a:solidFill>
                  <a:srgbClr val="003300"/>
                </a:solidFill>
                <a:latin typeface="Arial" charset="0"/>
                <a:cs typeface="Arial" charset="0"/>
              </a:rPr>
              <a:t>x</a:t>
            </a:r>
            <a:r>
              <a:rPr lang="en-US" sz="5100" b="1" dirty="0">
                <a:solidFill>
                  <a:srgbClr val="003300"/>
                </a:solidFill>
                <a:latin typeface="Arial" charset="0"/>
                <a:cs typeface="Arial" charset="0"/>
              </a:rPr>
              <a:t> =</a:t>
            </a:r>
            <a:r>
              <a:rPr lang="en-US" sz="5100" b="1" dirty="0">
                <a:solidFill>
                  <a:srgbClr val="FF0000"/>
                </a:solidFill>
                <a:latin typeface="Arial" charset="0"/>
                <a:cs typeface="Arial" charset="0"/>
              </a:rPr>
              <a:t> 5m (Shorter Span)</a:t>
            </a:r>
            <a:endParaRPr lang="en-US" sz="5100" b="1" dirty="0">
              <a:solidFill>
                <a:srgbClr val="FF0000"/>
              </a:solidFill>
              <a:cs typeface="Times New Roman" pitchFamily="18" charset="0"/>
            </a:endParaRPr>
          </a:p>
          <a:p>
            <a:pPr>
              <a:buNone/>
            </a:pPr>
            <a:r>
              <a:rPr lang="en-US" sz="5100" b="1" dirty="0">
                <a:solidFill>
                  <a:srgbClr val="003300"/>
                </a:solidFill>
                <a:latin typeface="Arial" charset="0"/>
                <a:cs typeface="Arial" charset="0"/>
              </a:rPr>
              <a:t>Slab Thick = l</a:t>
            </a:r>
            <a:r>
              <a:rPr lang="en-US" sz="5100" b="1" baseline="-30000" dirty="0">
                <a:solidFill>
                  <a:srgbClr val="003300"/>
                </a:solidFill>
                <a:latin typeface="Arial" charset="0"/>
                <a:cs typeface="Arial" charset="0"/>
              </a:rPr>
              <a:t>x</a:t>
            </a:r>
            <a:r>
              <a:rPr lang="en-US" sz="5100" b="1" dirty="0">
                <a:solidFill>
                  <a:srgbClr val="003300"/>
                </a:solidFill>
                <a:latin typeface="Arial" charset="0"/>
                <a:cs typeface="Arial" charset="0"/>
              </a:rPr>
              <a:t> x 3(</a:t>
            </a:r>
            <a:r>
              <a:rPr lang="en-US" sz="5100" b="1" dirty="0" err="1">
                <a:solidFill>
                  <a:srgbClr val="003300"/>
                </a:solidFill>
                <a:latin typeface="Arial" charset="0"/>
                <a:cs typeface="Arial" charset="0"/>
              </a:rPr>
              <a:t>coef</a:t>
            </a:r>
            <a:r>
              <a:rPr lang="en-US" sz="5100" b="1" dirty="0">
                <a:solidFill>
                  <a:srgbClr val="003300"/>
                </a:solidFill>
                <a:latin typeface="Arial" charset="0"/>
                <a:cs typeface="Arial" charset="0"/>
              </a:rPr>
              <a:t>.) = 15 cm.</a:t>
            </a:r>
            <a:endParaRPr lang="en-US" sz="5100" b="1" dirty="0">
              <a:solidFill>
                <a:srgbClr val="003300"/>
              </a:solidFill>
              <a:cs typeface="Times New Roman" pitchFamily="18" charset="0"/>
            </a:endParaRPr>
          </a:p>
          <a:p>
            <a:pPr>
              <a:buNone/>
            </a:pPr>
            <a:r>
              <a:rPr lang="en-US" sz="5100" b="1" dirty="0">
                <a:solidFill>
                  <a:srgbClr val="003300"/>
                </a:solidFill>
                <a:latin typeface="Arial" charset="0"/>
                <a:cs typeface="Arial" charset="0"/>
              </a:rPr>
              <a:t>Hence thickness to be provided</a:t>
            </a:r>
          </a:p>
          <a:p>
            <a:pPr>
              <a:buNone/>
            </a:pPr>
            <a:r>
              <a:rPr lang="en-US" sz="5100" b="1" dirty="0">
                <a:solidFill>
                  <a:srgbClr val="003300"/>
                </a:solidFill>
                <a:latin typeface="Arial" charset="0"/>
                <a:cs typeface="Arial" charset="0"/>
              </a:rPr>
              <a:t>            </a:t>
            </a:r>
            <a:r>
              <a:rPr lang="en-US" sz="5100" b="1" dirty="0">
                <a:solidFill>
                  <a:srgbClr val="FF0000"/>
                </a:solidFill>
                <a:latin typeface="Arial" charset="0"/>
                <a:cs typeface="Arial" charset="0"/>
              </a:rPr>
              <a:t>= 15cm.</a:t>
            </a:r>
          </a:p>
          <a:p>
            <a:pPr>
              <a:buNone/>
            </a:pPr>
            <a:endParaRPr lang="en-US" sz="3800" dirty="0">
              <a:latin typeface="Arial" charset="0"/>
              <a:cs typeface="Arial" charset="0"/>
            </a:endParaRPr>
          </a:p>
          <a:p>
            <a:pPr>
              <a:buNone/>
            </a:pPr>
            <a:r>
              <a:rPr lang="en-US" sz="3800" dirty="0">
                <a:cs typeface="Times New Roman" pitchFamily="18" charset="0"/>
              </a:rPr>
              <a:t>		</a:t>
            </a:r>
            <a:endParaRPr lang="en-US" sz="3800" dirty="0">
              <a:solidFill>
                <a:srgbClr val="003300"/>
              </a:solidFill>
              <a:latin typeface="Arial" charset="0"/>
              <a:cs typeface="Arial" charset="0"/>
            </a:endParaRPr>
          </a:p>
          <a:p>
            <a:endParaRPr lang="en-US" dirty="0"/>
          </a:p>
        </p:txBody>
      </p:sp>
      <p:sp>
        <p:nvSpPr>
          <p:cNvPr id="6" name="TextBox 5"/>
          <p:cNvSpPr txBox="1"/>
          <p:nvPr/>
        </p:nvSpPr>
        <p:spPr>
          <a:xfrm>
            <a:off x="4876800" y="1752600"/>
            <a:ext cx="3810000" cy="923330"/>
          </a:xfrm>
          <a:prstGeom prst="rect">
            <a:avLst/>
          </a:prstGeom>
          <a:noFill/>
        </p:spPr>
        <p:txBody>
          <a:bodyPr wrap="square" rtlCol="0">
            <a:spAutoFit/>
          </a:bodyPr>
          <a:lstStyle/>
          <a:p>
            <a:r>
              <a:rPr lang="en-US" b="1" u="sng" dirty="0">
                <a:solidFill>
                  <a:srgbClr val="A50021"/>
                </a:solidFill>
                <a:latin typeface="Bookman Old Style" pitchFamily="18" charset="0"/>
              </a:rPr>
              <a:t>For Cantilevers Slab</a:t>
            </a:r>
          </a:p>
          <a:p>
            <a:endParaRPr lang="en-US" b="1" u="sng" dirty="0">
              <a:latin typeface="Bookman Old Style" pitchFamily="18" charset="0"/>
            </a:endParaRPr>
          </a:p>
          <a:p>
            <a:r>
              <a:rPr lang="en-US" b="1" dirty="0">
                <a:latin typeface="Bookman Old Style" pitchFamily="18" charset="0"/>
              </a:rPr>
              <a:t>Thickness        :     </a:t>
            </a:r>
            <a:r>
              <a:rPr lang="en-US" b="1" dirty="0">
                <a:solidFill>
                  <a:srgbClr val="FF0000"/>
                </a:solidFill>
                <a:latin typeface="Bookman Old Style" pitchFamily="18" charset="0"/>
              </a:rPr>
              <a:t>Span /10</a:t>
            </a:r>
          </a:p>
        </p:txBody>
      </p:sp>
      <p:cxnSp>
        <p:nvCxnSpPr>
          <p:cNvPr id="8" name="Straight Connector 7"/>
          <p:cNvCxnSpPr>
            <a:stCxn id="3" idx="0"/>
          </p:cNvCxnSpPr>
          <p:nvPr/>
        </p:nvCxnSpPr>
        <p:spPr>
          <a:xfrm rot="16200000" flipH="1">
            <a:off x="1924812" y="4210812"/>
            <a:ext cx="5257800" cy="36576"/>
          </a:xfrm>
          <a:prstGeom prst="line">
            <a:avLst/>
          </a:prstGeom>
          <a:ln cmpd="sng"/>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334214667"/>
              </p:ext>
            </p:extLst>
          </p:nvPr>
        </p:nvGraphicFramePr>
        <p:xfrm>
          <a:off x="4904117" y="2971800"/>
          <a:ext cx="3633158" cy="1005840"/>
        </p:xfrm>
        <a:graphic>
          <a:graphicData uri="http://schemas.openxmlformats.org/drawingml/2006/table">
            <a:tbl>
              <a:tblPr firstRow="1" bandRow="1">
                <a:tableStyleId>{5C22544A-7EE6-4342-B048-85BDC9FD1C3A}</a:tableStyleId>
              </a:tblPr>
              <a:tblGrid>
                <a:gridCol w="1782304">
                  <a:extLst>
                    <a:ext uri="{9D8B030D-6E8A-4147-A177-3AD203B41FA5}">
                      <a16:colId xmlns:a16="http://schemas.microsoft.com/office/drawing/2014/main" val="20000"/>
                    </a:ext>
                  </a:extLst>
                </a:gridCol>
                <a:gridCol w="1850854">
                  <a:extLst>
                    <a:ext uri="{9D8B030D-6E8A-4147-A177-3AD203B41FA5}">
                      <a16:colId xmlns:a16="http://schemas.microsoft.com/office/drawing/2014/main" val="20001"/>
                    </a:ext>
                  </a:extLst>
                </a:gridCol>
              </a:tblGrid>
              <a:tr h="561058">
                <a:tc>
                  <a:txBody>
                    <a:bodyPr/>
                    <a:lstStyle/>
                    <a:p>
                      <a:r>
                        <a:rPr lang="en-US" dirty="0">
                          <a:solidFill>
                            <a:srgbClr val="0000FF"/>
                          </a:solidFill>
                        </a:rPr>
                        <a:t>Span in</a:t>
                      </a:r>
                      <a:r>
                        <a:rPr lang="en-US" baseline="0" dirty="0">
                          <a:solidFill>
                            <a:srgbClr val="0000FF"/>
                          </a:solidFill>
                        </a:rPr>
                        <a:t> metre</a:t>
                      </a:r>
                      <a:endParaRPr lang="en-US" dirty="0">
                        <a:solidFill>
                          <a:srgbClr val="0000FF"/>
                        </a:solidFill>
                      </a:endParaRPr>
                    </a:p>
                  </a:txBody>
                  <a:tcPr>
                    <a:solidFill>
                      <a:srgbClr val="FFFF00"/>
                    </a:solidFill>
                  </a:tcPr>
                </a:tc>
                <a:tc>
                  <a:txBody>
                    <a:bodyPr/>
                    <a:lstStyle/>
                    <a:p>
                      <a:r>
                        <a:rPr lang="en-US" dirty="0">
                          <a:solidFill>
                            <a:srgbClr val="0000FF"/>
                          </a:solidFill>
                        </a:rPr>
                        <a:t>Thickness</a:t>
                      </a:r>
                    </a:p>
                    <a:p>
                      <a:r>
                        <a:rPr lang="en-US" baseline="0" dirty="0">
                          <a:solidFill>
                            <a:srgbClr val="0000FF"/>
                          </a:solidFill>
                        </a:rPr>
                        <a:t> in  “mm”</a:t>
                      </a:r>
                      <a:endParaRPr lang="en-US" dirty="0">
                        <a:solidFill>
                          <a:srgbClr val="0000FF"/>
                        </a:solidFill>
                      </a:endParaRPr>
                    </a:p>
                  </a:txBody>
                  <a:tcPr>
                    <a:solidFill>
                      <a:srgbClr val="FFFF00"/>
                    </a:solidFill>
                  </a:tcPr>
                </a:tc>
                <a:extLst>
                  <a:ext uri="{0D108BD9-81ED-4DB2-BD59-A6C34878D82A}">
                    <a16:rowId xmlns:a16="http://schemas.microsoft.com/office/drawing/2014/main" val="10000"/>
                  </a:ext>
                </a:extLst>
              </a:tr>
              <a:tr h="320604">
                <a:tc>
                  <a:txBody>
                    <a:bodyPr/>
                    <a:lstStyle/>
                    <a:p>
                      <a:r>
                        <a:rPr lang="en-US" b="1" dirty="0">
                          <a:solidFill>
                            <a:srgbClr val="FF0000"/>
                          </a:solidFill>
                        </a:rPr>
                        <a:t>1.50 m</a:t>
                      </a:r>
                    </a:p>
                  </a:txBody>
                  <a:tcPr>
                    <a:solidFill>
                      <a:srgbClr val="FFFF00"/>
                    </a:solidFill>
                  </a:tcPr>
                </a:tc>
                <a:tc>
                  <a:txBody>
                    <a:bodyPr/>
                    <a:lstStyle/>
                    <a:p>
                      <a:r>
                        <a:rPr lang="en-US" b="1" dirty="0">
                          <a:solidFill>
                            <a:srgbClr val="FF0000"/>
                          </a:solidFill>
                        </a:rPr>
                        <a:t>150 mm</a:t>
                      </a:r>
                    </a:p>
                  </a:txBody>
                  <a:tcPr>
                    <a:solidFill>
                      <a:srgbClr val="FFFF00"/>
                    </a:solid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83519310"/>
              </p:ext>
            </p:extLst>
          </p:nvPr>
        </p:nvGraphicFramePr>
        <p:xfrm>
          <a:off x="420624" y="3534277"/>
          <a:ext cx="4114800" cy="1196222"/>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757407">
                <a:tc>
                  <a:txBody>
                    <a:bodyPr/>
                    <a:lstStyle/>
                    <a:p>
                      <a:r>
                        <a:rPr lang="en-US" dirty="0">
                          <a:solidFill>
                            <a:srgbClr val="0000FF"/>
                          </a:solidFill>
                        </a:rPr>
                        <a:t>Span in</a:t>
                      </a:r>
                      <a:r>
                        <a:rPr lang="en-US" baseline="0" dirty="0">
                          <a:solidFill>
                            <a:srgbClr val="0000FF"/>
                          </a:solidFill>
                        </a:rPr>
                        <a:t> metre</a:t>
                      </a:r>
                      <a:endParaRPr lang="en-US" dirty="0">
                        <a:solidFill>
                          <a:srgbClr val="0000FF"/>
                        </a:solidFill>
                      </a:endParaRPr>
                    </a:p>
                  </a:txBody>
                  <a:tcPr>
                    <a:solidFill>
                      <a:srgbClr val="00B050"/>
                    </a:solidFill>
                  </a:tcPr>
                </a:tc>
                <a:tc>
                  <a:txBody>
                    <a:bodyPr/>
                    <a:lstStyle/>
                    <a:p>
                      <a:r>
                        <a:rPr lang="en-US" dirty="0">
                          <a:solidFill>
                            <a:srgbClr val="0000FF"/>
                          </a:solidFill>
                        </a:rPr>
                        <a:t>Thickness</a:t>
                      </a:r>
                    </a:p>
                    <a:p>
                      <a:r>
                        <a:rPr lang="en-US" baseline="0" dirty="0">
                          <a:solidFill>
                            <a:srgbClr val="0000FF"/>
                          </a:solidFill>
                        </a:rPr>
                        <a:t> in  “mm”</a:t>
                      </a:r>
                      <a:endParaRPr lang="en-US" dirty="0">
                        <a:solidFill>
                          <a:srgbClr val="0000FF"/>
                        </a:solidFill>
                      </a:endParaRPr>
                    </a:p>
                  </a:txBody>
                  <a:tcPr>
                    <a:solidFill>
                      <a:srgbClr val="00B050"/>
                    </a:solidFill>
                  </a:tcPr>
                </a:tc>
                <a:extLst>
                  <a:ext uri="{0D108BD9-81ED-4DB2-BD59-A6C34878D82A}">
                    <a16:rowId xmlns:a16="http://schemas.microsoft.com/office/drawing/2014/main" val="10000"/>
                  </a:ext>
                </a:extLst>
              </a:tr>
              <a:tr h="438815">
                <a:tc>
                  <a:txBody>
                    <a:bodyPr/>
                    <a:lstStyle/>
                    <a:p>
                      <a:r>
                        <a:rPr kumimoji="0" lang="en-US" b="1" kern="1200" dirty="0">
                          <a:solidFill>
                            <a:schemeClr val="dk1"/>
                          </a:solidFill>
                          <a:latin typeface="+mn-lt"/>
                          <a:ea typeface="+mn-ea"/>
                          <a:cs typeface="+mn-cs"/>
                        </a:rPr>
                        <a:t>5.0 M</a:t>
                      </a:r>
                    </a:p>
                  </a:txBody>
                  <a:tcPr>
                    <a:solidFill>
                      <a:srgbClr val="00B050"/>
                    </a:solidFill>
                  </a:tcPr>
                </a:tc>
                <a:tc>
                  <a:txBody>
                    <a:bodyPr/>
                    <a:lstStyle/>
                    <a:p>
                      <a:pPr marL="0" algn="l" rtl="0" eaLnBrk="1" latinLnBrk="0" hangingPunct="1"/>
                      <a:r>
                        <a:rPr kumimoji="0" lang="en-US" b="1" kern="1200" dirty="0">
                          <a:solidFill>
                            <a:schemeClr val="dk1"/>
                          </a:solidFill>
                          <a:latin typeface="+mn-lt"/>
                          <a:ea typeface="+mn-ea"/>
                          <a:cs typeface="+mn-cs"/>
                        </a:rPr>
                        <a:t>150 mm</a:t>
                      </a:r>
                    </a:p>
                  </a:txBody>
                  <a:tcPr>
                    <a:solidFill>
                      <a:srgbClr val="00B050"/>
                    </a:solidFill>
                  </a:tcPr>
                </a:tc>
                <a:extLst>
                  <a:ext uri="{0D108BD9-81ED-4DB2-BD59-A6C34878D82A}">
                    <a16:rowId xmlns:a16="http://schemas.microsoft.com/office/drawing/2014/main" val="10001"/>
                  </a:ext>
                </a:extLst>
              </a:tr>
            </a:tbl>
          </a:graphicData>
        </a:graphic>
      </p:graphicFrame>
      <p:pic>
        <p:nvPicPr>
          <p:cNvPr id="2109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546" b="20260"/>
          <a:stretch/>
        </p:blipFill>
        <p:spPr bwMode="auto">
          <a:xfrm>
            <a:off x="551466" y="4953000"/>
            <a:ext cx="7105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902" t="16177" r="-5131" b="-1470"/>
          <a:stretch/>
        </p:blipFill>
        <p:spPr bwMode="auto">
          <a:xfrm>
            <a:off x="5486400" y="4132388"/>
            <a:ext cx="2590800" cy="228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C220126F-DA1F-485F-91A4-95C09D24A97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38389"/>
          <a:stretch/>
        </p:blipFill>
        <p:spPr bwMode="auto">
          <a:xfrm>
            <a:off x="2155492" y="5134974"/>
            <a:ext cx="2075134" cy="132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Picture 009">
            <a:extLst>
              <a:ext uri="{FF2B5EF4-FFF2-40B4-BE49-F238E27FC236}">
                <a16:creationId xmlns:a16="http://schemas.microsoft.com/office/drawing/2014/main" id="{10107230-918F-848A-E068-315DA1C20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95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7" descr="Picture 013">
            <a:extLst>
              <a:ext uri="{FF2B5EF4-FFF2-40B4-BE49-F238E27FC236}">
                <a16:creationId xmlns:a16="http://schemas.microsoft.com/office/drawing/2014/main" id="{8F057155-EE81-7F1C-1199-1AD250A33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495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a:extLst>
              <a:ext uri="{FF2B5EF4-FFF2-40B4-BE49-F238E27FC236}">
                <a16:creationId xmlns:a16="http://schemas.microsoft.com/office/drawing/2014/main" id="{FB40BA70-976D-94B9-D317-49A14F0FB7C4}"/>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u="sng">
                <a:solidFill>
                  <a:srgbClr val="FF3300"/>
                </a:solidFill>
                <a:latin typeface="Times New Roman" panose="02020603050405020304" pitchFamily="18" charset="0"/>
              </a:rPr>
              <a:t>TYPES OF CEMENT</a:t>
            </a:r>
          </a:p>
        </p:txBody>
      </p:sp>
      <p:sp>
        <p:nvSpPr>
          <p:cNvPr id="4101" name="Rectangle 13">
            <a:extLst>
              <a:ext uri="{FF2B5EF4-FFF2-40B4-BE49-F238E27FC236}">
                <a16:creationId xmlns:a16="http://schemas.microsoft.com/office/drawing/2014/main" id="{80D344B8-3C21-1F3A-E728-0426EDFD400F}"/>
              </a:ext>
            </a:extLst>
          </p:cNvPr>
          <p:cNvSpPr>
            <a:spLocks noChangeArrowheads="1"/>
          </p:cNvSpPr>
          <p:nvPr/>
        </p:nvSpPr>
        <p:spPr bwMode="auto">
          <a:xfrm>
            <a:off x="990600" y="1828800"/>
            <a:ext cx="76962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0"/>
              </a:spcBef>
            </a:pPr>
            <a:r>
              <a:rPr lang="en-US" altLang="en-US" sz="2800" b="1" dirty="0">
                <a:solidFill>
                  <a:srgbClr val="0000FF"/>
                </a:solidFill>
                <a:latin typeface="Times New Roman" panose="02020603050405020304" pitchFamily="18" charset="0"/>
              </a:rPr>
              <a:t> Ordinary Portland Cement –33Gr 43 Gr, 53 Gr</a:t>
            </a:r>
            <a:endParaRPr lang="en-US" altLang="en-US" sz="2800" b="1" dirty="0">
              <a:solidFill>
                <a:srgbClr val="FF33CC"/>
              </a:solidFill>
              <a:latin typeface="Times New Roman" panose="02020603050405020304" pitchFamily="18" charset="0"/>
            </a:endParaRPr>
          </a:p>
          <a:p>
            <a:pPr eaLnBrk="1" hangingPunct="1">
              <a:lnSpc>
                <a:spcPct val="120000"/>
              </a:lnSpc>
              <a:spcBef>
                <a:spcPct val="0"/>
              </a:spcBef>
            </a:pPr>
            <a:r>
              <a:rPr lang="en-US" altLang="en-US" sz="2800" b="1" dirty="0">
                <a:solidFill>
                  <a:srgbClr val="FF33CC"/>
                </a:solidFill>
                <a:latin typeface="Times New Roman" panose="02020603050405020304" pitchFamily="18" charset="0"/>
              </a:rPr>
              <a:t> Portland </a:t>
            </a:r>
            <a:r>
              <a:rPr lang="en-US" altLang="en-US" sz="2800" b="1" dirty="0" err="1">
                <a:solidFill>
                  <a:srgbClr val="FF33CC"/>
                </a:solidFill>
                <a:latin typeface="Times New Roman" panose="02020603050405020304" pitchFamily="18" charset="0"/>
              </a:rPr>
              <a:t>Pozzolona</a:t>
            </a:r>
            <a:r>
              <a:rPr lang="en-US" altLang="en-US" sz="2800" b="1" dirty="0">
                <a:solidFill>
                  <a:srgbClr val="FF33CC"/>
                </a:solidFill>
                <a:latin typeface="Times New Roman" panose="02020603050405020304" pitchFamily="18" charset="0"/>
              </a:rPr>
              <a:t> Cement (Fly Ash…)</a:t>
            </a:r>
          </a:p>
          <a:p>
            <a:pPr eaLnBrk="1" hangingPunct="1">
              <a:lnSpc>
                <a:spcPct val="120000"/>
              </a:lnSpc>
              <a:spcBef>
                <a:spcPct val="0"/>
              </a:spcBef>
            </a:pPr>
            <a:r>
              <a:rPr lang="en-US" altLang="en-US" sz="2800" b="1" dirty="0">
                <a:latin typeface="Times New Roman" panose="02020603050405020304" pitchFamily="18" charset="0"/>
              </a:rPr>
              <a:t>Portland Slag Cement, etc.</a:t>
            </a:r>
          </a:p>
          <a:p>
            <a:pPr eaLnBrk="1" hangingPunct="1">
              <a:lnSpc>
                <a:spcPct val="120000"/>
              </a:lnSpc>
              <a:spcBef>
                <a:spcPct val="0"/>
              </a:spcBef>
            </a:pPr>
            <a:r>
              <a:rPr lang="en-US" altLang="en-US" sz="2800" b="1" dirty="0">
                <a:solidFill>
                  <a:srgbClr val="990099"/>
                </a:solidFill>
                <a:latin typeface="Times New Roman" panose="02020603050405020304" pitchFamily="18" charset="0"/>
              </a:rPr>
              <a:t>Sulphate Resisting Portland Cement</a:t>
            </a:r>
          </a:p>
          <a:p>
            <a:pPr eaLnBrk="1" hangingPunct="1">
              <a:lnSpc>
                <a:spcPct val="120000"/>
              </a:lnSpc>
              <a:spcBef>
                <a:spcPct val="0"/>
              </a:spcBef>
            </a:pPr>
            <a:endParaRPr lang="en-US" altLang="en-US" sz="2800" b="1" dirty="0">
              <a:latin typeface="Times New Roman" panose="02020603050405020304" pitchFamily="18" charset="0"/>
            </a:endParaRPr>
          </a:p>
        </p:txBody>
      </p:sp>
      <p:pic>
        <p:nvPicPr>
          <p:cNvPr id="4102" name="Picture 14" descr="Soil test 027">
            <a:extLst>
              <a:ext uri="{FF2B5EF4-FFF2-40B4-BE49-F238E27FC236}">
                <a16:creationId xmlns:a16="http://schemas.microsoft.com/office/drawing/2014/main" id="{CE4AD413-CD7C-DB42-2A2E-8BCA06AF4F0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24493" t="42816" r="14290" b="24974"/>
          <a:stretch>
            <a:fillRect/>
          </a:stretch>
        </p:blipFill>
        <p:spPr bwMode="auto">
          <a:xfrm>
            <a:off x="5486400" y="4495800"/>
            <a:ext cx="35560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A5B68DC-06BC-2F60-FE55-C3E172D6C32E}"/>
              </a:ext>
            </a:extLst>
          </p:cNvPr>
          <p:cNvSpPr>
            <a:spLocks noChangeArrowheads="1"/>
          </p:cNvSpPr>
          <p:nvPr/>
        </p:nvSpPr>
        <p:spPr bwMode="auto">
          <a:xfrm>
            <a:off x="152400" y="228600"/>
            <a:ext cx="7772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00FF"/>
                </a:solidFill>
                <a:latin typeface="Times New Roman" panose="02020603050405020304" pitchFamily="18" charset="0"/>
              </a:rPr>
              <a:t>Ordinary Portland Cement</a:t>
            </a:r>
            <a:endParaRPr lang="en-US" altLang="en-US" sz="2800" b="1" u="sng">
              <a:solidFill>
                <a:srgbClr val="0033CC"/>
              </a:solidFill>
              <a:latin typeface="Times New Roman" panose="02020603050405020304" pitchFamily="18" charset="0"/>
            </a:endParaRPr>
          </a:p>
          <a:p>
            <a:pPr algn="ctr">
              <a:spcBef>
                <a:spcPct val="0"/>
              </a:spcBef>
              <a:buFontTx/>
              <a:buNone/>
            </a:pPr>
            <a:r>
              <a:rPr lang="en-US" altLang="en-US" sz="2800" b="1" u="sng">
                <a:solidFill>
                  <a:srgbClr val="0033CC"/>
                </a:solidFill>
                <a:latin typeface="Times New Roman" panose="02020603050405020304" pitchFamily="18" charset="0"/>
              </a:rPr>
              <a:t>Minimum Compressive Strength of </a:t>
            </a:r>
          </a:p>
          <a:p>
            <a:pPr algn="ctr">
              <a:spcBef>
                <a:spcPct val="0"/>
              </a:spcBef>
              <a:buFontTx/>
              <a:buNone/>
            </a:pPr>
            <a:r>
              <a:rPr lang="en-US" altLang="en-US" sz="2800" b="1" u="sng">
                <a:solidFill>
                  <a:srgbClr val="0033CC"/>
                </a:solidFill>
                <a:latin typeface="Times New Roman" panose="02020603050405020304" pitchFamily="18" charset="0"/>
              </a:rPr>
              <a:t>Cement Mortar in N/mm</a:t>
            </a:r>
            <a:r>
              <a:rPr lang="en-US" altLang="en-US" sz="2800" b="1" u="sng" baseline="30000">
                <a:solidFill>
                  <a:srgbClr val="0033CC"/>
                </a:solidFill>
                <a:latin typeface="Times New Roman" panose="02020603050405020304" pitchFamily="18" charset="0"/>
              </a:rPr>
              <a:t>2</a:t>
            </a:r>
            <a:endParaRPr lang="en-US" altLang="en-US" sz="2800" b="1" u="sng">
              <a:solidFill>
                <a:srgbClr val="0033CC"/>
              </a:solidFill>
              <a:latin typeface="Times New Roman" panose="02020603050405020304" pitchFamily="18" charset="0"/>
            </a:endParaRPr>
          </a:p>
        </p:txBody>
      </p:sp>
      <p:graphicFrame>
        <p:nvGraphicFramePr>
          <p:cNvPr id="344067" name="Group 3">
            <a:extLst>
              <a:ext uri="{FF2B5EF4-FFF2-40B4-BE49-F238E27FC236}">
                <a16:creationId xmlns:a16="http://schemas.microsoft.com/office/drawing/2014/main" id="{AECC6C69-0807-4E04-304A-4A2A4B584058}"/>
              </a:ext>
            </a:extLst>
          </p:cNvPr>
          <p:cNvGraphicFramePr>
            <a:graphicFrameLocks noGrp="1"/>
          </p:cNvGraphicFramePr>
          <p:nvPr/>
        </p:nvGraphicFramePr>
        <p:xfrm>
          <a:off x="609600" y="1851025"/>
          <a:ext cx="7391400" cy="4694237"/>
        </p:xfrm>
        <a:graphic>
          <a:graphicData uri="http://schemas.openxmlformats.org/drawingml/2006/table">
            <a:tbl>
              <a:tblPr/>
              <a:tblGrid>
                <a:gridCol w="2362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10058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Type of Cement</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rPr>
                        <a:t>INI SET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3 day</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7 day</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rgbClr val="FF3300"/>
                          </a:solidFill>
                          <a:effectLst/>
                          <a:latin typeface="Times New Roman" pitchFamily="18" charset="0"/>
                          <a:cs typeface="Times New Roman" pitchFamily="18" charset="0"/>
                        </a:rPr>
                        <a:t>28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MIN</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rgbClr val="FF3300"/>
                          </a:solidFill>
                          <a:effectLst/>
                          <a:latin typeface="Times New Roman" pitchFamily="18" charset="0"/>
                          <a:cs typeface="Times New Roman" pitchFamily="18" charset="0"/>
                        </a:rPr>
                        <a:t>28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MAX</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OPC – Grade 33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48</a:t>
                      </a:r>
                      <a:endParaRPr kumimoji="0" lang="en-US" sz="2000" b="1" i="0" u="none"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00CC"/>
                          </a:solidFill>
                          <a:effectLst/>
                          <a:latin typeface="Times New Roman" pitchFamily="18" charset="0"/>
                          <a:cs typeface="Times New Roman" pitchFamily="18" charset="0"/>
                        </a:rPr>
                        <a:t>OPC – Grade 43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CC00CC"/>
                          </a:solidFill>
                          <a:effectLst/>
                          <a:latin typeface="Times New Roman" pitchFamily="18" charset="0"/>
                          <a:ea typeface="+mn-ea"/>
                          <a:cs typeface="Times New Roman" pitchFamily="18" charset="0"/>
                        </a:rPr>
                        <a:t>43</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CC00CC"/>
                          </a:solidFill>
                          <a:effectLst/>
                          <a:latin typeface="Times New Roman" pitchFamily="18" charset="0"/>
                          <a:ea typeface="+mn-ea"/>
                          <a:cs typeface="Times New Roman" pitchFamily="18" charset="0"/>
                        </a:rPr>
                        <a:t>58</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6202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8000"/>
                          </a:solidFill>
                          <a:effectLst/>
                          <a:latin typeface="Times New Roman" pitchFamily="18" charset="0"/>
                          <a:cs typeface="Times New Roman" pitchFamily="18" charset="0"/>
                        </a:rPr>
                        <a:t>OPC – Grade 53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53</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0115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CC00CC"/>
                          </a:solidFill>
                          <a:effectLst/>
                          <a:latin typeface="Times New Roman" pitchFamily="18" charset="0"/>
                          <a:ea typeface="+mn-ea"/>
                          <a:cs typeface="Times New Roman" pitchFamily="18" charset="0"/>
                        </a:rPr>
                        <a:t>OPC – Grade 43S</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1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a:ln>
                            <a:noFill/>
                          </a:ln>
                          <a:solidFill>
                            <a:srgbClr val="FF3300"/>
                          </a:solidFill>
                          <a:effectLst/>
                          <a:latin typeface="Times New Roman" pitchFamily="18" charset="0"/>
                          <a:cs typeface="Times New Roman" pitchFamily="18" charset="0"/>
                        </a:rPr>
                        <a:t>43</a:t>
                      </a:r>
                      <a:endParaRPr kumimoji="0" lang="en-US" sz="2400" b="1" i="0" u="sng"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3300"/>
                          </a:solidFill>
                          <a:effectLst/>
                          <a:latin typeface="Times New Roman" pitchFamily="18" charset="0"/>
                          <a:cs typeface="Times New Roman" pitchFamily="18" charset="0"/>
                        </a:rPr>
                        <a:t>-</a:t>
                      </a:r>
                      <a:endParaRPr kumimoji="0" lang="en-US" sz="2400" b="1" i="0" u="none"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153">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008000"/>
                          </a:solidFill>
                          <a:effectLst/>
                          <a:latin typeface="Times New Roman" pitchFamily="18" charset="0"/>
                          <a:cs typeface="Times New Roman" pitchFamily="18" charset="0"/>
                        </a:rPr>
                        <a:t>OPC – Grade 53S</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1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53</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6198" name="Picture 40" descr="johnny_automatic_look_it_up">
            <a:extLst>
              <a:ext uri="{FF2B5EF4-FFF2-40B4-BE49-F238E27FC236}">
                <a16:creationId xmlns:a16="http://schemas.microsoft.com/office/drawing/2014/main" id="{F7E25AD6-2C8C-E00E-B121-4C3ED45E34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9" name="TextBox 1">
            <a:extLst>
              <a:ext uri="{FF2B5EF4-FFF2-40B4-BE49-F238E27FC236}">
                <a16:creationId xmlns:a16="http://schemas.microsoft.com/office/drawing/2014/main" id="{18B26E56-D5F5-26D0-63FA-95E2984FECE3}"/>
              </a:ext>
            </a:extLst>
          </p:cNvPr>
          <p:cNvSpPr txBox="1">
            <a:spLocks noChangeArrowheads="1"/>
          </p:cNvSpPr>
          <p:nvPr/>
        </p:nvSpPr>
        <p:spPr bwMode="auto">
          <a:xfrm>
            <a:off x="10088563" y="3810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IN" altLang="en-US" sz="1800" b="1" dirty="0">
                <a:solidFill>
                  <a:srgbClr val="FF3300"/>
                </a:solidFill>
              </a:rPr>
              <a:t>ENNORE SAND USED IN LAB</a:t>
            </a:r>
          </a:p>
        </p:txBody>
      </p:sp>
      <p:sp>
        <p:nvSpPr>
          <p:cNvPr id="6200" name="TextBox 1">
            <a:extLst>
              <a:ext uri="{FF2B5EF4-FFF2-40B4-BE49-F238E27FC236}">
                <a16:creationId xmlns:a16="http://schemas.microsoft.com/office/drawing/2014/main" id="{2C053BDC-CB3A-D4F3-2F49-863F6A903C5D}"/>
              </a:ext>
            </a:extLst>
          </p:cNvPr>
          <p:cNvSpPr txBox="1">
            <a:spLocks noChangeArrowheads="1"/>
          </p:cNvSpPr>
          <p:nvPr/>
        </p:nvSpPr>
        <p:spPr bwMode="auto">
          <a:xfrm>
            <a:off x="9982200" y="4953000"/>
            <a:ext cx="434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dirty="0"/>
              <a:t>Why 7 days  28 days</a:t>
            </a:r>
          </a:p>
          <a:p>
            <a:pPr>
              <a:spcBef>
                <a:spcPct val="0"/>
              </a:spcBef>
              <a:buFontTx/>
              <a:buNone/>
            </a:pPr>
            <a:endParaRPr lang="en-IN" altLang="en-US" sz="1800" dirty="0"/>
          </a:p>
        </p:txBody>
      </p:sp>
      <p:sp>
        <p:nvSpPr>
          <p:cNvPr id="6201" name="TextBox 2">
            <a:extLst>
              <a:ext uri="{FF2B5EF4-FFF2-40B4-BE49-F238E27FC236}">
                <a16:creationId xmlns:a16="http://schemas.microsoft.com/office/drawing/2014/main" id="{CCDD5EC7-5B6F-418E-FD9A-C383E0161255}"/>
              </a:ext>
            </a:extLst>
          </p:cNvPr>
          <p:cNvSpPr txBox="1">
            <a:spLocks noChangeArrowheads="1"/>
          </p:cNvSpPr>
          <p:nvPr/>
        </p:nvSpPr>
        <p:spPr bwMode="auto">
          <a:xfrm>
            <a:off x="6629400" y="1273175"/>
            <a:ext cx="22383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Times New Roman" panose="02020603050405020304" pitchFamily="18" charset="0"/>
              </a:rPr>
              <a:t>( IS 269-2015)</a:t>
            </a:r>
          </a:p>
        </p:txBody>
      </p:sp>
    </p:spTree>
    <p:extLst>
      <p:ext uri="{BB962C8B-B14F-4D97-AF65-F5344CB8AC3E}">
        <p14:creationId xmlns:p14="http://schemas.microsoft.com/office/powerpoint/2010/main" val="309669460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A06EC5A-44CF-50D5-6FF2-26B671ECDD27}"/>
              </a:ext>
            </a:extLst>
          </p:cNvPr>
          <p:cNvSpPr>
            <a:spLocks noChangeArrowheads="1"/>
          </p:cNvSpPr>
          <p:nvPr/>
        </p:nvSpPr>
        <p:spPr bwMode="auto">
          <a:xfrm>
            <a:off x="2514600" y="309563"/>
            <a:ext cx="3505200" cy="1096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u="sng" dirty="0">
              <a:solidFill>
                <a:srgbClr val="FF3300"/>
              </a:solidFill>
              <a:latin typeface="Times New Roman" panose="02020603050405020304" pitchFamily="18" charset="0"/>
            </a:endParaRPr>
          </a:p>
          <a:p>
            <a:pPr algn="ctr" eaLnBrk="1" hangingPunct="1">
              <a:spcBef>
                <a:spcPct val="0"/>
              </a:spcBef>
              <a:buFontTx/>
              <a:buNone/>
            </a:pPr>
            <a:r>
              <a:rPr lang="en-US" altLang="en-US" sz="2400" b="1" u="sng" dirty="0">
                <a:solidFill>
                  <a:srgbClr val="FF3300"/>
                </a:solidFill>
                <a:latin typeface="Times New Roman" panose="02020603050405020304" pitchFamily="18" charset="0"/>
              </a:rPr>
              <a:t>Different grades of OPC</a:t>
            </a:r>
          </a:p>
          <a:p>
            <a:pPr algn="ctr" eaLnBrk="1" hangingPunct="1">
              <a:spcBef>
                <a:spcPct val="0"/>
              </a:spcBef>
              <a:buFontTx/>
              <a:buNone/>
            </a:pPr>
            <a:r>
              <a:rPr lang="en-US" altLang="en-US" sz="2400" b="1" u="sng" dirty="0">
                <a:solidFill>
                  <a:srgbClr val="FF3300"/>
                </a:solidFill>
                <a:latin typeface="Times New Roman" panose="02020603050405020304" pitchFamily="18" charset="0"/>
              </a:rPr>
              <a:t>HISTORY</a:t>
            </a:r>
          </a:p>
          <a:p>
            <a:pPr algn="ctr" eaLnBrk="1" hangingPunct="1">
              <a:spcBef>
                <a:spcPct val="0"/>
              </a:spcBef>
              <a:buFontTx/>
              <a:buNone/>
            </a:pPr>
            <a:endParaRPr lang="en-US" altLang="en-US" sz="4800" b="1" u="sng" dirty="0">
              <a:solidFill>
                <a:srgbClr val="FF3300"/>
              </a:solidFill>
              <a:latin typeface="Times New Roman" panose="02020603050405020304" pitchFamily="18" charset="0"/>
            </a:endParaRPr>
          </a:p>
        </p:txBody>
      </p:sp>
      <p:pic>
        <p:nvPicPr>
          <p:cNvPr id="5123" name="Picture 6" descr="Sleepers-Concrete">
            <a:extLst>
              <a:ext uri="{FF2B5EF4-FFF2-40B4-BE49-F238E27FC236}">
                <a16:creationId xmlns:a16="http://schemas.microsoft.com/office/drawing/2014/main" id="{1CB620FC-8295-899D-6116-F339433D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133600"/>
            <a:ext cx="38481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779575829_a8ccd61694">
            <a:extLst>
              <a:ext uri="{FF2B5EF4-FFF2-40B4-BE49-F238E27FC236}">
                <a16:creationId xmlns:a16="http://schemas.microsoft.com/office/drawing/2014/main" id="{3FB424EF-864D-0A3C-0C24-E010D2ABB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26670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descr="79131207">
            <a:extLst>
              <a:ext uri="{FF2B5EF4-FFF2-40B4-BE49-F238E27FC236}">
                <a16:creationId xmlns:a16="http://schemas.microsoft.com/office/drawing/2014/main" id="{F2D54B41-DB42-3DA2-72FE-538F2CFB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4191000"/>
            <a:ext cx="2871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A5B68DC-06BC-2F60-FE55-C3E172D6C32E}"/>
              </a:ext>
            </a:extLst>
          </p:cNvPr>
          <p:cNvSpPr>
            <a:spLocks noChangeArrowheads="1"/>
          </p:cNvSpPr>
          <p:nvPr/>
        </p:nvSpPr>
        <p:spPr bwMode="auto">
          <a:xfrm>
            <a:off x="152400" y="228600"/>
            <a:ext cx="7772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00FF"/>
                </a:solidFill>
                <a:latin typeface="Times New Roman" panose="02020603050405020304" pitchFamily="18" charset="0"/>
              </a:rPr>
              <a:t>Ordinary Portland Cement</a:t>
            </a:r>
            <a:endParaRPr lang="en-US" altLang="en-US" sz="2800" b="1" u="sng">
              <a:solidFill>
                <a:srgbClr val="0033CC"/>
              </a:solidFill>
              <a:latin typeface="Times New Roman" panose="02020603050405020304" pitchFamily="18" charset="0"/>
            </a:endParaRPr>
          </a:p>
          <a:p>
            <a:pPr algn="ctr">
              <a:spcBef>
                <a:spcPct val="0"/>
              </a:spcBef>
              <a:buFontTx/>
              <a:buNone/>
            </a:pPr>
            <a:r>
              <a:rPr lang="en-US" altLang="en-US" sz="2800" b="1" u="sng">
                <a:solidFill>
                  <a:srgbClr val="0033CC"/>
                </a:solidFill>
                <a:latin typeface="Times New Roman" panose="02020603050405020304" pitchFamily="18" charset="0"/>
              </a:rPr>
              <a:t>Minimum Compressive Strength of </a:t>
            </a:r>
          </a:p>
          <a:p>
            <a:pPr algn="ctr">
              <a:spcBef>
                <a:spcPct val="0"/>
              </a:spcBef>
              <a:buFontTx/>
              <a:buNone/>
            </a:pPr>
            <a:r>
              <a:rPr lang="en-US" altLang="en-US" sz="2800" b="1" u="sng">
                <a:solidFill>
                  <a:srgbClr val="0033CC"/>
                </a:solidFill>
                <a:latin typeface="Times New Roman" panose="02020603050405020304" pitchFamily="18" charset="0"/>
              </a:rPr>
              <a:t>Cement Mortar in N/mm</a:t>
            </a:r>
            <a:r>
              <a:rPr lang="en-US" altLang="en-US" sz="2800" b="1" u="sng" baseline="30000">
                <a:solidFill>
                  <a:srgbClr val="0033CC"/>
                </a:solidFill>
                <a:latin typeface="Times New Roman" panose="02020603050405020304" pitchFamily="18" charset="0"/>
              </a:rPr>
              <a:t>2</a:t>
            </a:r>
            <a:endParaRPr lang="en-US" altLang="en-US" sz="2800" b="1" u="sng">
              <a:solidFill>
                <a:srgbClr val="0033CC"/>
              </a:solidFill>
              <a:latin typeface="Times New Roman" panose="02020603050405020304" pitchFamily="18" charset="0"/>
            </a:endParaRPr>
          </a:p>
        </p:txBody>
      </p:sp>
      <p:graphicFrame>
        <p:nvGraphicFramePr>
          <p:cNvPr id="344067" name="Group 3">
            <a:extLst>
              <a:ext uri="{FF2B5EF4-FFF2-40B4-BE49-F238E27FC236}">
                <a16:creationId xmlns:a16="http://schemas.microsoft.com/office/drawing/2014/main" id="{AECC6C69-0807-4E04-304A-4A2A4B584058}"/>
              </a:ext>
            </a:extLst>
          </p:cNvPr>
          <p:cNvGraphicFramePr>
            <a:graphicFrameLocks noGrp="1"/>
          </p:cNvGraphicFramePr>
          <p:nvPr/>
        </p:nvGraphicFramePr>
        <p:xfrm>
          <a:off x="609600" y="1851025"/>
          <a:ext cx="7391400" cy="4694237"/>
        </p:xfrm>
        <a:graphic>
          <a:graphicData uri="http://schemas.openxmlformats.org/drawingml/2006/table">
            <a:tbl>
              <a:tblPr/>
              <a:tblGrid>
                <a:gridCol w="2362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10058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Type of Cement</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rPr>
                        <a:t>INI SET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3 day</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7 day</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rgbClr val="FF3300"/>
                          </a:solidFill>
                          <a:effectLst/>
                          <a:latin typeface="Times New Roman" pitchFamily="18" charset="0"/>
                          <a:cs typeface="Times New Roman" pitchFamily="18" charset="0"/>
                        </a:rPr>
                        <a:t>28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MIN</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rgbClr val="FF3300"/>
                          </a:solidFill>
                          <a:effectLst/>
                          <a:latin typeface="Times New Roman" pitchFamily="18" charset="0"/>
                          <a:cs typeface="Times New Roman" pitchFamily="18" charset="0"/>
                        </a:rPr>
                        <a:t>28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MAX</a:t>
                      </a:r>
                      <a:endParaRPr kumimoji="0" lang="en-US" sz="2000" b="0" i="0" u="sng"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OPC – Grade 33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48</a:t>
                      </a:r>
                      <a:endParaRPr kumimoji="0" lang="en-US" sz="2000" b="1" i="0" u="none"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00CC"/>
                          </a:solidFill>
                          <a:effectLst/>
                          <a:latin typeface="Times New Roman" pitchFamily="18" charset="0"/>
                          <a:cs typeface="Times New Roman" pitchFamily="18" charset="0"/>
                        </a:rPr>
                        <a:t>OPC – Grade 43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CC00CC"/>
                          </a:solidFill>
                          <a:effectLst/>
                          <a:latin typeface="Times New Roman" pitchFamily="18" charset="0"/>
                          <a:ea typeface="+mn-ea"/>
                          <a:cs typeface="Times New Roman" pitchFamily="18" charset="0"/>
                        </a:rPr>
                        <a:t>43</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CC00CC"/>
                          </a:solidFill>
                          <a:effectLst/>
                          <a:latin typeface="Times New Roman" pitchFamily="18" charset="0"/>
                          <a:ea typeface="+mn-ea"/>
                          <a:cs typeface="Times New Roman" pitchFamily="18" charset="0"/>
                        </a:rPr>
                        <a:t>58</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6202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8000"/>
                          </a:solidFill>
                          <a:effectLst/>
                          <a:latin typeface="Times New Roman" pitchFamily="18" charset="0"/>
                          <a:cs typeface="Times New Roman" pitchFamily="18" charset="0"/>
                        </a:rPr>
                        <a:t>OPC – Grade 53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53</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0115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CC00CC"/>
                          </a:solidFill>
                          <a:effectLst/>
                          <a:latin typeface="Times New Roman" pitchFamily="18" charset="0"/>
                          <a:ea typeface="+mn-ea"/>
                          <a:cs typeface="Times New Roman" pitchFamily="18" charset="0"/>
                        </a:rPr>
                        <a:t>OPC – Grade 43S</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1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33</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a:ln>
                            <a:noFill/>
                          </a:ln>
                          <a:solidFill>
                            <a:srgbClr val="FF3300"/>
                          </a:solidFill>
                          <a:effectLst/>
                          <a:latin typeface="Times New Roman" pitchFamily="18" charset="0"/>
                          <a:cs typeface="Times New Roman" pitchFamily="18" charset="0"/>
                        </a:rPr>
                        <a:t>43</a:t>
                      </a:r>
                      <a:endParaRPr kumimoji="0" lang="en-US" sz="2400" b="1" i="0" u="sng"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3300"/>
                          </a:solidFill>
                          <a:effectLst/>
                          <a:latin typeface="Times New Roman" pitchFamily="18" charset="0"/>
                          <a:cs typeface="Times New Roman" pitchFamily="18" charset="0"/>
                        </a:rPr>
                        <a:t>-</a:t>
                      </a:r>
                      <a:endParaRPr kumimoji="0" lang="en-US" sz="2400" b="1" i="0" u="none" strike="noStrike" cap="none" normalizeH="0" baseline="0" dirty="0">
                        <a:ln>
                          <a:noFill/>
                        </a:ln>
                        <a:solidFill>
                          <a:srgbClr val="FF3300"/>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153">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008000"/>
                          </a:solidFill>
                          <a:effectLst/>
                          <a:latin typeface="Times New Roman" pitchFamily="18" charset="0"/>
                          <a:cs typeface="Times New Roman" pitchFamily="18" charset="0"/>
                        </a:rPr>
                        <a:t>OPC – Grade 53S</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1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37</a:t>
                      </a:r>
                      <a:endParaRPr kumimoji="0" lang="en-US" sz="2000" b="1" i="0" u="none" strike="noStrike" cap="none" normalizeH="0" baseline="0" dirty="0">
                        <a:ln>
                          <a:noFill/>
                        </a:ln>
                        <a:solidFill>
                          <a:schemeClr val="tx1"/>
                        </a:solidFill>
                        <a:effectLst/>
                        <a:latin typeface="Times New Roman" pitchFamily="18"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53</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rgbClr val="008000"/>
                          </a:solidFill>
                          <a:effectLst/>
                          <a:latin typeface="Times New Roman" pitchFamily="18" charset="0"/>
                          <a:ea typeface="+mn-ea"/>
                          <a:cs typeface="Times New Roman" pitchFamily="18" charset="0"/>
                        </a:rPr>
                        <a: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6198" name="Picture 40" descr="johnny_automatic_look_it_up">
            <a:extLst>
              <a:ext uri="{FF2B5EF4-FFF2-40B4-BE49-F238E27FC236}">
                <a16:creationId xmlns:a16="http://schemas.microsoft.com/office/drawing/2014/main" id="{F7E25AD6-2C8C-E00E-B121-4C3ED45E34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9" name="TextBox 1">
            <a:extLst>
              <a:ext uri="{FF2B5EF4-FFF2-40B4-BE49-F238E27FC236}">
                <a16:creationId xmlns:a16="http://schemas.microsoft.com/office/drawing/2014/main" id="{18B26E56-D5F5-26D0-63FA-95E2984FECE3}"/>
              </a:ext>
            </a:extLst>
          </p:cNvPr>
          <p:cNvSpPr txBox="1">
            <a:spLocks noChangeArrowheads="1"/>
          </p:cNvSpPr>
          <p:nvPr/>
        </p:nvSpPr>
        <p:spPr bwMode="auto">
          <a:xfrm>
            <a:off x="10088563" y="3810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IN" altLang="en-US" sz="1800" b="1" dirty="0">
                <a:solidFill>
                  <a:srgbClr val="FF3300"/>
                </a:solidFill>
              </a:rPr>
              <a:t>ENNORE SAND USED IN LAB</a:t>
            </a:r>
          </a:p>
        </p:txBody>
      </p:sp>
      <p:sp>
        <p:nvSpPr>
          <p:cNvPr id="6200" name="TextBox 1">
            <a:extLst>
              <a:ext uri="{FF2B5EF4-FFF2-40B4-BE49-F238E27FC236}">
                <a16:creationId xmlns:a16="http://schemas.microsoft.com/office/drawing/2014/main" id="{2C053BDC-CB3A-D4F3-2F49-863F6A903C5D}"/>
              </a:ext>
            </a:extLst>
          </p:cNvPr>
          <p:cNvSpPr txBox="1">
            <a:spLocks noChangeArrowheads="1"/>
          </p:cNvSpPr>
          <p:nvPr/>
        </p:nvSpPr>
        <p:spPr bwMode="auto">
          <a:xfrm>
            <a:off x="9982200" y="4953000"/>
            <a:ext cx="434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dirty="0"/>
              <a:t>Why 7 days  28 days</a:t>
            </a:r>
          </a:p>
          <a:p>
            <a:pPr>
              <a:spcBef>
                <a:spcPct val="0"/>
              </a:spcBef>
              <a:buFontTx/>
              <a:buNone/>
            </a:pPr>
            <a:endParaRPr lang="en-IN" altLang="en-US" sz="1800" dirty="0"/>
          </a:p>
        </p:txBody>
      </p:sp>
      <p:sp>
        <p:nvSpPr>
          <p:cNvPr id="6201" name="TextBox 2">
            <a:extLst>
              <a:ext uri="{FF2B5EF4-FFF2-40B4-BE49-F238E27FC236}">
                <a16:creationId xmlns:a16="http://schemas.microsoft.com/office/drawing/2014/main" id="{CCDD5EC7-5B6F-418E-FD9A-C383E0161255}"/>
              </a:ext>
            </a:extLst>
          </p:cNvPr>
          <p:cNvSpPr txBox="1">
            <a:spLocks noChangeArrowheads="1"/>
          </p:cNvSpPr>
          <p:nvPr/>
        </p:nvSpPr>
        <p:spPr bwMode="auto">
          <a:xfrm>
            <a:off x="6629400" y="1273175"/>
            <a:ext cx="22383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Times New Roman" panose="02020603050405020304" pitchFamily="18" charset="0"/>
              </a:rPr>
              <a:t>( IS 269-2015)</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A73D336-4990-1E59-2F74-5D2971752160}"/>
              </a:ext>
            </a:extLst>
          </p:cNvPr>
          <p:cNvSpPr>
            <a:spLocks noChangeArrowheads="1"/>
          </p:cNvSpPr>
          <p:nvPr/>
        </p:nvSpPr>
        <p:spPr bwMode="auto">
          <a:xfrm>
            <a:off x="152400" y="228600"/>
            <a:ext cx="7772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00FF"/>
                </a:solidFill>
                <a:latin typeface="Times New Roman" panose="02020603050405020304" pitchFamily="18" charset="0"/>
              </a:rPr>
              <a:t>Portland Pozzolana Cement</a:t>
            </a:r>
            <a:r>
              <a:rPr lang="en-US" altLang="en-US" sz="2800" b="1">
                <a:solidFill>
                  <a:srgbClr val="FF0000"/>
                </a:solidFill>
                <a:latin typeface="Times New Roman" panose="02020603050405020304" pitchFamily="18" charset="0"/>
              </a:rPr>
              <a:t>(PPC)</a:t>
            </a:r>
            <a:endParaRPr lang="en-US" altLang="en-US" sz="2800" b="1" u="sng">
              <a:solidFill>
                <a:srgbClr val="FF0000"/>
              </a:solidFill>
              <a:latin typeface="Times New Roman" panose="02020603050405020304" pitchFamily="18" charset="0"/>
            </a:endParaRPr>
          </a:p>
          <a:p>
            <a:pPr algn="ctr">
              <a:spcBef>
                <a:spcPct val="0"/>
              </a:spcBef>
              <a:buFontTx/>
              <a:buNone/>
            </a:pPr>
            <a:r>
              <a:rPr lang="en-US" altLang="en-US" sz="2800" b="1" u="sng">
                <a:solidFill>
                  <a:srgbClr val="0033CC"/>
                </a:solidFill>
                <a:latin typeface="Times New Roman" panose="02020603050405020304" pitchFamily="18" charset="0"/>
              </a:rPr>
              <a:t>Minimum Compressive Strength of </a:t>
            </a:r>
          </a:p>
          <a:p>
            <a:pPr algn="ctr">
              <a:spcBef>
                <a:spcPct val="0"/>
              </a:spcBef>
              <a:buFontTx/>
              <a:buNone/>
            </a:pPr>
            <a:r>
              <a:rPr lang="en-US" altLang="en-US" sz="2800" b="1" u="sng">
                <a:solidFill>
                  <a:srgbClr val="0033CC"/>
                </a:solidFill>
                <a:latin typeface="Times New Roman" panose="02020603050405020304" pitchFamily="18" charset="0"/>
              </a:rPr>
              <a:t>Cement Mortar in N/mm</a:t>
            </a:r>
            <a:r>
              <a:rPr lang="en-US" altLang="en-US" sz="2800" b="1" u="sng" baseline="30000">
                <a:solidFill>
                  <a:srgbClr val="0033CC"/>
                </a:solidFill>
                <a:latin typeface="Times New Roman" panose="02020603050405020304" pitchFamily="18" charset="0"/>
              </a:rPr>
              <a:t>2</a:t>
            </a:r>
            <a:endParaRPr lang="en-US" altLang="en-US" sz="2800" b="1" u="sng">
              <a:solidFill>
                <a:srgbClr val="0033CC"/>
              </a:solidFill>
              <a:latin typeface="Times New Roman" panose="02020603050405020304" pitchFamily="18" charset="0"/>
            </a:endParaRPr>
          </a:p>
        </p:txBody>
      </p:sp>
      <p:graphicFrame>
        <p:nvGraphicFramePr>
          <p:cNvPr id="344067" name="Group 3">
            <a:extLst>
              <a:ext uri="{FF2B5EF4-FFF2-40B4-BE49-F238E27FC236}">
                <a16:creationId xmlns:a16="http://schemas.microsoft.com/office/drawing/2014/main" id="{B3CE2B67-17AF-5461-2237-8D4FE5F1A91A}"/>
              </a:ext>
            </a:extLst>
          </p:cNvPr>
          <p:cNvGraphicFramePr>
            <a:graphicFrameLocks noGrp="1"/>
          </p:cNvGraphicFramePr>
          <p:nvPr/>
        </p:nvGraphicFramePr>
        <p:xfrm>
          <a:off x="609600" y="1851025"/>
          <a:ext cx="7391400" cy="3230736"/>
        </p:xfrm>
        <a:graphic>
          <a:graphicData uri="http://schemas.openxmlformats.org/drawingml/2006/table">
            <a:tbl>
              <a:tblPr/>
              <a:tblGrid>
                <a:gridCol w="12954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100574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Type of Cement</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rPr>
                        <a:t>IS CODE</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3 day</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7 day</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rgbClr val="FF3300"/>
                          </a:solidFill>
                          <a:effectLst/>
                          <a:latin typeface="Times New Roman" pitchFamily="18" charset="0"/>
                          <a:cs typeface="Times New Roman" pitchFamily="18" charset="0"/>
                        </a:rPr>
                        <a:t>28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MIN</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96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PPC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(fly Ash)</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 IS 1489-2015</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92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00CC"/>
                          </a:solidFill>
                          <a:effectLst/>
                          <a:latin typeface="Times New Roman" pitchFamily="18" charset="0"/>
                          <a:cs typeface="Times New Roman" pitchFamily="18" charset="0"/>
                        </a:rPr>
                        <a:t>PSC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00CC"/>
                          </a:solidFill>
                          <a:effectLst/>
                          <a:latin typeface="Times New Roman" pitchFamily="18" charset="0"/>
                          <a:cs typeface="Times New Roman" pitchFamily="18" charset="0"/>
                        </a:rPr>
                        <a:t>(Slag)</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6192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8000"/>
                          </a:solidFill>
                          <a:effectLst/>
                          <a:latin typeface="Times New Roman" pitchFamily="18" charset="0"/>
                          <a:cs typeface="Times New Roman" pitchFamily="18" charset="0"/>
                        </a:rPr>
                        <a:t>     SRC</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19496" name="Picture 40" descr="johnny_automatic_look_it_up">
            <a:extLst>
              <a:ext uri="{FF2B5EF4-FFF2-40B4-BE49-F238E27FC236}">
                <a16:creationId xmlns:a16="http://schemas.microsoft.com/office/drawing/2014/main" id="{B8983494-E495-FF0A-C0C7-4CF6599DB7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TextBox 2">
            <a:extLst>
              <a:ext uri="{FF2B5EF4-FFF2-40B4-BE49-F238E27FC236}">
                <a16:creationId xmlns:a16="http://schemas.microsoft.com/office/drawing/2014/main" id="{B2BC08D4-453B-F248-7887-1A3C08D638BD}"/>
              </a:ext>
            </a:extLst>
          </p:cNvPr>
          <p:cNvSpPr txBox="1">
            <a:spLocks noChangeArrowheads="1"/>
          </p:cNvSpPr>
          <p:nvPr/>
        </p:nvSpPr>
        <p:spPr bwMode="auto">
          <a:xfrm>
            <a:off x="6629400" y="1273175"/>
            <a:ext cx="22383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Times New Roman" panose="02020603050405020304" pitchFamily="18" charset="0"/>
              </a:rPr>
              <a:t>)</a:t>
            </a:r>
          </a:p>
        </p:txBody>
      </p:sp>
    </p:spTree>
    <p:extLst>
      <p:ext uri="{BB962C8B-B14F-4D97-AF65-F5344CB8AC3E}">
        <p14:creationId xmlns:p14="http://schemas.microsoft.com/office/powerpoint/2010/main" val="99586812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FDA9C76-F24C-299E-994A-139B35C629F2}"/>
              </a:ext>
            </a:extLst>
          </p:cNvPr>
          <p:cNvSpPr>
            <a:spLocks noChangeArrowheads="1"/>
          </p:cNvSpPr>
          <p:nvPr/>
        </p:nvSpPr>
        <p:spPr bwMode="auto">
          <a:xfrm>
            <a:off x="344557" y="1494367"/>
            <a:ext cx="3276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tabLst>
                <a:tab pos="457200" algn="l"/>
              </a:tabLst>
              <a:defRPr sz="3200">
                <a:solidFill>
                  <a:schemeClr val="tx1"/>
                </a:solidFill>
                <a:latin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FF33CC"/>
                </a:solidFill>
                <a:latin typeface="Times New Roman" panose="02020603050405020304" pitchFamily="18" charset="0"/>
              </a:rPr>
              <a:t>OPC (53 grade) cement - Concreting works</a:t>
            </a:r>
          </a:p>
        </p:txBody>
      </p:sp>
      <p:sp>
        <p:nvSpPr>
          <p:cNvPr id="17411" name="Rectangle 2">
            <a:extLst>
              <a:ext uri="{FF2B5EF4-FFF2-40B4-BE49-F238E27FC236}">
                <a16:creationId xmlns:a16="http://schemas.microsoft.com/office/drawing/2014/main" id="{283878B7-39E5-B04F-6776-C328CC4E1D49}"/>
              </a:ext>
            </a:extLst>
          </p:cNvPr>
          <p:cNvSpPr>
            <a:spLocks noChangeArrowheads="1"/>
          </p:cNvSpPr>
          <p:nvPr/>
        </p:nvSpPr>
        <p:spPr bwMode="auto">
          <a:xfrm>
            <a:off x="381000" y="130967"/>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u="sng" dirty="0">
                <a:latin typeface="Times New Roman" panose="02020603050405020304" pitchFamily="18" charset="0"/>
              </a:rPr>
              <a:t>Which grade of Cement to use – </a:t>
            </a:r>
            <a:br>
              <a:rPr lang="en-US" altLang="en-US" sz="2800" b="1" u="sng" dirty="0">
                <a:latin typeface="Times New Roman" panose="02020603050405020304" pitchFamily="18" charset="0"/>
              </a:rPr>
            </a:br>
            <a:r>
              <a:rPr lang="en-US" altLang="en-US" sz="2800" b="1" u="sng" dirty="0">
                <a:solidFill>
                  <a:srgbClr val="FF3300"/>
                </a:solidFill>
                <a:latin typeface="Times New Roman" panose="02020603050405020304" pitchFamily="18" charset="0"/>
              </a:rPr>
              <a:t>(General Recommendation)</a:t>
            </a:r>
          </a:p>
        </p:txBody>
      </p:sp>
      <p:pic>
        <p:nvPicPr>
          <p:cNvPr id="17412" name="Picture 4" descr="concreting">
            <a:extLst>
              <a:ext uri="{FF2B5EF4-FFF2-40B4-BE49-F238E27FC236}">
                <a16:creationId xmlns:a16="http://schemas.microsoft.com/office/drawing/2014/main" id="{D78A968F-3DCB-ABE8-C378-BCC585CF2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57" y="3048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strawbale-construction-plastering-workshop-half-north-wall">
            <a:extLst>
              <a:ext uri="{FF2B5EF4-FFF2-40B4-BE49-F238E27FC236}">
                <a16:creationId xmlns:a16="http://schemas.microsoft.com/office/drawing/2014/main" id="{535F5FC2-6748-06EA-F351-07549F70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0"/>
            <a:ext cx="32004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ACBCC42E-D835-4DE6-7CB6-EF1B718DC29E}"/>
              </a:ext>
            </a:extLst>
          </p:cNvPr>
          <p:cNvSpPr>
            <a:spLocks noChangeArrowheads="1"/>
          </p:cNvSpPr>
          <p:nvPr/>
        </p:nvSpPr>
        <p:spPr bwMode="auto">
          <a:xfrm>
            <a:off x="4876799" y="1778425"/>
            <a:ext cx="2879035" cy="830997"/>
          </a:xfrm>
          <a:prstGeom prst="rect">
            <a:avLst/>
          </a:prstGeom>
          <a:solidFill>
            <a:srgbClr val="FFFF00"/>
          </a:solidFill>
          <a:ln>
            <a:noFill/>
          </a:ln>
        </p:spPr>
        <p:txBody>
          <a:bodyPr wrap="square" anchor="ctr">
            <a:spAutoFit/>
          </a:bodyPr>
          <a:lstStyle>
            <a:lvl1pPr indent="457200">
              <a:spcBef>
                <a:spcPct val="20000"/>
              </a:spcBef>
              <a:buChar char="•"/>
              <a:tabLst>
                <a:tab pos="457200" algn="l"/>
              </a:tabLst>
              <a:defRPr sz="3200">
                <a:solidFill>
                  <a:schemeClr val="tx1"/>
                </a:solidFill>
                <a:latin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0033CC"/>
                </a:solidFill>
                <a:latin typeface="Times New Roman" panose="02020603050405020304" pitchFamily="18" charset="0"/>
              </a:rPr>
              <a:t>PPC Cement - Plastering works</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Picture 013">
            <a:extLst>
              <a:ext uri="{FF2B5EF4-FFF2-40B4-BE49-F238E27FC236}">
                <a16:creationId xmlns:a16="http://schemas.microsoft.com/office/drawing/2014/main" id="{20B0DEC1-37DA-4C38-8457-7DA322DA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482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E40BE4BE-698D-F2D8-8E65-D43D4068DCA0}"/>
              </a:ext>
            </a:extLst>
          </p:cNvPr>
          <p:cNvSpPr>
            <a:spLocks noChangeArrowheads="1"/>
          </p:cNvSpPr>
          <p:nvPr/>
        </p:nvSpPr>
        <p:spPr bwMode="auto">
          <a:xfrm>
            <a:off x="457200" y="274638"/>
            <a:ext cx="8229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u="sng">
                <a:latin typeface="Times New Roman" panose="02020603050405020304" pitchFamily="18" charset="0"/>
              </a:rPr>
              <a:t>Precaution to be taken while using OPC 53 </a:t>
            </a:r>
            <a:br>
              <a:rPr lang="en-US" altLang="en-US" sz="2800" b="1" u="sng">
                <a:latin typeface="Times New Roman" panose="02020603050405020304" pitchFamily="18" charset="0"/>
              </a:rPr>
            </a:br>
            <a:r>
              <a:rPr lang="en-US" altLang="en-US" sz="3600" b="1" u="sng">
                <a:solidFill>
                  <a:srgbClr val="FF3300"/>
                </a:solidFill>
                <a:latin typeface="Times New Roman" panose="02020603050405020304" pitchFamily="18" charset="0"/>
              </a:rPr>
              <a:t>- Early Curing</a:t>
            </a:r>
          </a:p>
        </p:txBody>
      </p:sp>
      <p:sp>
        <p:nvSpPr>
          <p:cNvPr id="13316" name="Rectangle 5">
            <a:extLst>
              <a:ext uri="{FF2B5EF4-FFF2-40B4-BE49-F238E27FC236}">
                <a16:creationId xmlns:a16="http://schemas.microsoft.com/office/drawing/2014/main" id="{F83A0EEB-562A-F211-D77E-BEBE59CB6DFA}"/>
              </a:ext>
            </a:extLst>
          </p:cNvPr>
          <p:cNvSpPr>
            <a:spLocks noChangeArrowheads="1"/>
          </p:cNvSpPr>
          <p:nvPr/>
        </p:nvSpPr>
        <p:spPr bwMode="auto">
          <a:xfrm>
            <a:off x="457200" y="2209800"/>
            <a:ext cx="83820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800" b="1">
                <a:latin typeface="Times New Roman" panose="02020603050405020304" pitchFamily="18" charset="0"/>
              </a:rPr>
              <a:t>When 53 Gr OPC is used, </a:t>
            </a:r>
          </a:p>
          <a:p>
            <a:pPr algn="ctr" eaLnBrk="1" hangingPunct="1">
              <a:lnSpc>
                <a:spcPct val="120000"/>
              </a:lnSpc>
              <a:spcBef>
                <a:spcPct val="0"/>
              </a:spcBef>
              <a:buFontTx/>
              <a:buNone/>
            </a:pPr>
            <a:endParaRPr lang="en-US" altLang="en-US" sz="2800" b="1">
              <a:latin typeface="Times New Roman" panose="02020603050405020304" pitchFamily="18" charset="0"/>
            </a:endParaRPr>
          </a:p>
          <a:p>
            <a:pPr algn="ctr" eaLnBrk="1" hangingPunct="1">
              <a:spcBef>
                <a:spcPct val="0"/>
              </a:spcBef>
              <a:buFontTx/>
              <a:buNone/>
            </a:pPr>
            <a:r>
              <a:rPr lang="en-US" altLang="en-US" sz="2800" b="1">
                <a:solidFill>
                  <a:srgbClr val="0099FF"/>
                </a:solidFill>
                <a:latin typeface="Times New Roman" panose="02020603050405020304" pitchFamily="18" charset="0"/>
              </a:rPr>
              <a:t>Curing to be started within </a:t>
            </a:r>
            <a:r>
              <a:rPr lang="en-US" altLang="en-US" sz="2800" b="1" u="sng">
                <a:solidFill>
                  <a:srgbClr val="0099FF"/>
                </a:solidFill>
                <a:latin typeface="Times New Roman" panose="02020603050405020304" pitchFamily="18" charset="0"/>
              </a:rPr>
              <a:t>4 to 5 hrs</a:t>
            </a:r>
            <a:r>
              <a:rPr lang="en-US" altLang="en-US" sz="2800" b="1">
                <a:solidFill>
                  <a:srgbClr val="0099FF"/>
                </a:solidFill>
                <a:latin typeface="Times New Roman" panose="02020603050405020304" pitchFamily="18" charset="0"/>
              </a:rPr>
              <a:t> of Concreting</a:t>
            </a:r>
          </a:p>
        </p:txBody>
      </p:sp>
      <p:pic>
        <p:nvPicPr>
          <p:cNvPr id="13317" name="Picture 7" descr="ANd9GcTG85-_iGOew0by2oSdU1Gy3updMHKWMs1BW8-LYWPLEDzq9do-kg">
            <a:extLst>
              <a:ext uri="{FF2B5EF4-FFF2-40B4-BE49-F238E27FC236}">
                <a16:creationId xmlns:a16="http://schemas.microsoft.com/office/drawing/2014/main" id="{B0275037-F226-0953-6D11-3C05C4B78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946525"/>
            <a:ext cx="38862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51832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4E27F652-631B-AA9A-5D66-B5C458CE27A2}"/>
              </a:ext>
            </a:extLst>
          </p:cNvPr>
          <p:cNvSpPr>
            <a:spLocks noChangeArrowheads="1"/>
          </p:cNvSpPr>
          <p:nvPr/>
        </p:nvSpPr>
        <p:spPr bwMode="auto">
          <a:xfrm>
            <a:off x="76200" y="184150"/>
            <a:ext cx="7010400"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tabLst>
                <a:tab pos="457200" algn="l"/>
              </a:tabLst>
              <a:defRPr sz="3200">
                <a:solidFill>
                  <a:schemeClr val="tx1"/>
                </a:solidFill>
                <a:latin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i="1" u="sng">
                <a:solidFill>
                  <a:srgbClr val="FF3300"/>
                </a:solidFill>
                <a:latin typeface="Times New Roman" panose="02020603050405020304" pitchFamily="18" charset="0"/>
              </a:rPr>
              <a:t>Myth:-</a:t>
            </a:r>
            <a:r>
              <a:rPr lang="en-US" altLang="en-US" sz="2800" b="1">
                <a:latin typeface="Times New Roman" panose="02020603050405020304" pitchFamily="18" charset="0"/>
              </a:rPr>
              <a:t> </a:t>
            </a:r>
            <a:r>
              <a:rPr lang="en-US" altLang="en-US" sz="2800" b="1" i="1">
                <a:latin typeface="Times New Roman" panose="02020603050405020304" pitchFamily="18" charset="0"/>
              </a:rPr>
              <a:t>Cement quantity for a 	particular grade of Concrete can be 	reduced when we go for higher grade </a:t>
            </a:r>
          </a:p>
          <a:p>
            <a:pPr algn="just" eaLnBrk="1" hangingPunct="1">
              <a:spcBef>
                <a:spcPct val="0"/>
              </a:spcBef>
              <a:buFontTx/>
              <a:buNone/>
            </a:pPr>
            <a:r>
              <a:rPr lang="en-US" altLang="en-US" sz="2800" b="1" i="1">
                <a:latin typeface="Times New Roman" panose="02020603050405020304" pitchFamily="18" charset="0"/>
              </a:rPr>
              <a:t>(like Gr – 53) Cement.</a:t>
            </a:r>
          </a:p>
          <a:p>
            <a:pPr algn="just" eaLnBrk="1" hangingPunct="1">
              <a:spcBef>
                <a:spcPct val="0"/>
              </a:spcBef>
              <a:buFontTx/>
              <a:buNone/>
            </a:pPr>
            <a:endParaRPr lang="en-US" altLang="en-US" sz="2800" b="1" i="1">
              <a:latin typeface="Times New Roman" panose="02020603050405020304" pitchFamily="18" charset="0"/>
            </a:endParaRPr>
          </a:p>
          <a:p>
            <a:pPr algn="just" eaLnBrk="1" hangingPunct="1">
              <a:spcBef>
                <a:spcPct val="0"/>
              </a:spcBef>
              <a:buFontTx/>
              <a:buNone/>
            </a:pPr>
            <a:r>
              <a:rPr lang="en-US" altLang="en-US" sz="2800" b="1" i="1" u="sng">
                <a:solidFill>
                  <a:srgbClr val="0033CC"/>
                </a:solidFill>
                <a:latin typeface="Times New Roman" panose="02020603050405020304" pitchFamily="18" charset="0"/>
              </a:rPr>
              <a:t>Fact:-</a:t>
            </a:r>
            <a:r>
              <a:rPr lang="en-US" altLang="en-US" sz="2800" b="1" i="1">
                <a:latin typeface="Times New Roman" panose="02020603050405020304" pitchFamily="18" charset="0"/>
              </a:rPr>
              <a:t> </a:t>
            </a:r>
            <a:r>
              <a:rPr lang="en-US" altLang="en-US" sz="2800" b="1" i="1">
                <a:solidFill>
                  <a:srgbClr val="990099"/>
                </a:solidFill>
                <a:latin typeface="Times New Roman" panose="02020603050405020304" pitchFamily="18" charset="0"/>
              </a:rPr>
              <a:t>No.</a:t>
            </a:r>
            <a:r>
              <a:rPr lang="en-US" altLang="en-US" sz="2800" b="1" i="1">
                <a:latin typeface="Times New Roman" panose="02020603050405020304" pitchFamily="18" charset="0"/>
              </a:rPr>
              <a:t> </a:t>
            </a:r>
          </a:p>
          <a:p>
            <a:pPr algn="just" eaLnBrk="1" hangingPunct="1">
              <a:spcBef>
                <a:spcPct val="0"/>
              </a:spcBef>
              <a:buFontTx/>
              <a:buNone/>
            </a:pPr>
            <a:endParaRPr lang="en-US" altLang="en-US" sz="2800" b="1" i="1">
              <a:latin typeface="Times New Roman" panose="02020603050405020304" pitchFamily="18" charset="0"/>
            </a:endParaRPr>
          </a:p>
          <a:p>
            <a:pPr algn="just" eaLnBrk="1" hangingPunct="1">
              <a:spcBef>
                <a:spcPct val="0"/>
              </a:spcBef>
              <a:buFontTx/>
              <a:buNone/>
            </a:pPr>
            <a:r>
              <a:rPr lang="en-US" altLang="en-US" sz="2800" b="1" i="1">
                <a:latin typeface="Times New Roman" panose="02020603050405020304" pitchFamily="18" charset="0"/>
              </a:rPr>
              <a:t>Cement quantity cannot be reduced </a:t>
            </a:r>
          </a:p>
          <a:p>
            <a:pPr algn="just" eaLnBrk="1" hangingPunct="1">
              <a:spcBef>
                <a:spcPct val="0"/>
              </a:spcBef>
              <a:buFontTx/>
              <a:buNone/>
            </a:pPr>
            <a:r>
              <a:rPr lang="en-US" altLang="en-US" sz="2800" b="1" i="1">
                <a:latin typeface="Times New Roman" panose="02020603050405020304" pitchFamily="18" charset="0"/>
              </a:rPr>
              <a:t>(for a particular concrete strength) </a:t>
            </a:r>
          </a:p>
          <a:p>
            <a:pPr algn="just" eaLnBrk="1" hangingPunct="1">
              <a:spcBef>
                <a:spcPct val="0"/>
              </a:spcBef>
              <a:buFontTx/>
              <a:buNone/>
            </a:pPr>
            <a:endParaRPr lang="en-US" altLang="en-US" sz="2800" b="1" i="1">
              <a:latin typeface="Times New Roman" panose="02020603050405020304" pitchFamily="18" charset="0"/>
            </a:endParaRPr>
          </a:p>
          <a:p>
            <a:pPr algn="just" eaLnBrk="1" hangingPunct="1">
              <a:spcBef>
                <a:spcPct val="0"/>
              </a:spcBef>
              <a:buFontTx/>
              <a:buNone/>
            </a:pPr>
            <a:r>
              <a:rPr lang="en-US" altLang="en-US" sz="2800" b="1" i="1">
                <a:solidFill>
                  <a:srgbClr val="CC3300"/>
                </a:solidFill>
                <a:latin typeface="Times New Roman" panose="02020603050405020304" pitchFamily="18" charset="0"/>
              </a:rPr>
              <a:t>But there will be faster rate </a:t>
            </a:r>
          </a:p>
          <a:p>
            <a:pPr algn="just" eaLnBrk="1" hangingPunct="1">
              <a:spcBef>
                <a:spcPct val="0"/>
              </a:spcBef>
              <a:buFontTx/>
              <a:buNone/>
            </a:pPr>
            <a:r>
              <a:rPr lang="en-US" altLang="en-US" sz="2800" b="1" i="1">
                <a:solidFill>
                  <a:srgbClr val="CC3300"/>
                </a:solidFill>
                <a:latin typeface="Times New Roman" panose="02020603050405020304" pitchFamily="18" charset="0"/>
              </a:rPr>
              <a:t>of development of strength</a:t>
            </a:r>
          </a:p>
          <a:p>
            <a:pPr algn="just" eaLnBrk="1" hangingPunct="1">
              <a:spcBef>
                <a:spcPct val="0"/>
              </a:spcBef>
              <a:buFontTx/>
              <a:buNone/>
            </a:pPr>
            <a:endParaRPr lang="en-US" altLang="en-US" sz="2800" b="1" i="1">
              <a:latin typeface="Times New Roman" panose="02020603050405020304" pitchFamily="18" charset="0"/>
            </a:endParaRPr>
          </a:p>
          <a:p>
            <a:pPr algn="just" eaLnBrk="1" hangingPunct="1">
              <a:spcBef>
                <a:spcPct val="0"/>
              </a:spcBef>
              <a:buFontTx/>
              <a:buNone/>
            </a:pPr>
            <a:r>
              <a:rPr lang="en-US" altLang="en-US" sz="2800" b="1" i="1">
                <a:latin typeface="Times New Roman" panose="02020603050405020304" pitchFamily="18" charset="0"/>
              </a:rPr>
              <a:t>The advantage of </a:t>
            </a:r>
            <a:r>
              <a:rPr lang="en-US" altLang="en-US" sz="2800" b="1" i="1" u="sng">
                <a:solidFill>
                  <a:srgbClr val="FF33CC"/>
                </a:solidFill>
                <a:latin typeface="Times New Roman" panose="02020603050405020304" pitchFamily="18" charset="0"/>
              </a:rPr>
              <a:t>early removal of   </a:t>
            </a:r>
            <a:r>
              <a:rPr lang="en-US" altLang="en-US" sz="2800" b="1" i="1">
                <a:solidFill>
                  <a:srgbClr val="FF33CC"/>
                </a:solidFill>
                <a:latin typeface="Times New Roman" panose="02020603050405020304" pitchFamily="18" charset="0"/>
              </a:rPr>
              <a:t>	</a:t>
            </a:r>
            <a:r>
              <a:rPr lang="en-US" altLang="en-US" sz="2800" b="1" i="1" u="sng">
                <a:solidFill>
                  <a:srgbClr val="FF33CC"/>
                </a:solidFill>
                <a:latin typeface="Times New Roman" panose="02020603050405020304" pitchFamily="18" charset="0"/>
              </a:rPr>
              <a:t>shuttering</a:t>
            </a:r>
            <a:r>
              <a:rPr lang="en-US" altLang="en-US" sz="2800" b="1" i="1">
                <a:latin typeface="Times New Roman" panose="02020603050405020304" pitchFamily="18" charset="0"/>
              </a:rPr>
              <a:t> can be well utilized</a:t>
            </a:r>
            <a:endParaRPr lang="en-US" altLang="en-US" sz="2800" b="1">
              <a:latin typeface="Times New Roman" panose="02020603050405020304" pitchFamily="18" charset="0"/>
            </a:endParaRPr>
          </a:p>
        </p:txBody>
      </p:sp>
      <p:pic>
        <p:nvPicPr>
          <p:cNvPr id="18435" name="Picture 5">
            <a:extLst>
              <a:ext uri="{FF2B5EF4-FFF2-40B4-BE49-F238E27FC236}">
                <a16:creationId xmlns:a16="http://schemas.microsoft.com/office/drawing/2014/main" id="{0E594305-DE21-76D4-2663-C7B9E61E1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752600"/>
            <a:ext cx="22860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A73D336-4990-1E59-2F74-5D2971752160}"/>
              </a:ext>
            </a:extLst>
          </p:cNvPr>
          <p:cNvSpPr>
            <a:spLocks noChangeArrowheads="1"/>
          </p:cNvSpPr>
          <p:nvPr/>
        </p:nvSpPr>
        <p:spPr bwMode="auto">
          <a:xfrm>
            <a:off x="152400" y="228600"/>
            <a:ext cx="7772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00FF"/>
                </a:solidFill>
                <a:latin typeface="Times New Roman" panose="02020603050405020304" pitchFamily="18" charset="0"/>
              </a:rPr>
              <a:t>Portland Pozzolana Cement</a:t>
            </a:r>
            <a:r>
              <a:rPr lang="en-US" altLang="en-US" sz="2800" b="1">
                <a:solidFill>
                  <a:srgbClr val="FF0000"/>
                </a:solidFill>
                <a:latin typeface="Times New Roman" panose="02020603050405020304" pitchFamily="18" charset="0"/>
              </a:rPr>
              <a:t>(PPC)</a:t>
            </a:r>
            <a:endParaRPr lang="en-US" altLang="en-US" sz="2800" b="1" u="sng">
              <a:solidFill>
                <a:srgbClr val="FF0000"/>
              </a:solidFill>
              <a:latin typeface="Times New Roman" panose="02020603050405020304" pitchFamily="18" charset="0"/>
            </a:endParaRPr>
          </a:p>
          <a:p>
            <a:pPr algn="ctr">
              <a:spcBef>
                <a:spcPct val="0"/>
              </a:spcBef>
              <a:buFontTx/>
              <a:buNone/>
            </a:pPr>
            <a:r>
              <a:rPr lang="en-US" altLang="en-US" sz="2800" b="1" u="sng">
                <a:solidFill>
                  <a:srgbClr val="0033CC"/>
                </a:solidFill>
                <a:latin typeface="Times New Roman" panose="02020603050405020304" pitchFamily="18" charset="0"/>
              </a:rPr>
              <a:t>Minimum Compressive Strength of </a:t>
            </a:r>
          </a:p>
          <a:p>
            <a:pPr algn="ctr">
              <a:spcBef>
                <a:spcPct val="0"/>
              </a:spcBef>
              <a:buFontTx/>
              <a:buNone/>
            </a:pPr>
            <a:r>
              <a:rPr lang="en-US" altLang="en-US" sz="2800" b="1" u="sng">
                <a:solidFill>
                  <a:srgbClr val="0033CC"/>
                </a:solidFill>
                <a:latin typeface="Times New Roman" panose="02020603050405020304" pitchFamily="18" charset="0"/>
              </a:rPr>
              <a:t>Cement Mortar in N/mm</a:t>
            </a:r>
            <a:r>
              <a:rPr lang="en-US" altLang="en-US" sz="2800" b="1" u="sng" baseline="30000">
                <a:solidFill>
                  <a:srgbClr val="0033CC"/>
                </a:solidFill>
                <a:latin typeface="Times New Roman" panose="02020603050405020304" pitchFamily="18" charset="0"/>
              </a:rPr>
              <a:t>2</a:t>
            </a:r>
            <a:endParaRPr lang="en-US" altLang="en-US" sz="2800" b="1" u="sng">
              <a:solidFill>
                <a:srgbClr val="0033CC"/>
              </a:solidFill>
              <a:latin typeface="Times New Roman" panose="02020603050405020304" pitchFamily="18" charset="0"/>
            </a:endParaRPr>
          </a:p>
        </p:txBody>
      </p:sp>
      <p:graphicFrame>
        <p:nvGraphicFramePr>
          <p:cNvPr id="344067" name="Group 3">
            <a:extLst>
              <a:ext uri="{FF2B5EF4-FFF2-40B4-BE49-F238E27FC236}">
                <a16:creationId xmlns:a16="http://schemas.microsoft.com/office/drawing/2014/main" id="{B3CE2B67-17AF-5461-2237-8D4FE5F1A91A}"/>
              </a:ext>
            </a:extLst>
          </p:cNvPr>
          <p:cNvGraphicFramePr>
            <a:graphicFrameLocks noGrp="1"/>
          </p:cNvGraphicFramePr>
          <p:nvPr/>
        </p:nvGraphicFramePr>
        <p:xfrm>
          <a:off x="609600" y="1851025"/>
          <a:ext cx="7391400" cy="3230736"/>
        </p:xfrm>
        <a:graphic>
          <a:graphicData uri="http://schemas.openxmlformats.org/drawingml/2006/table">
            <a:tbl>
              <a:tblPr/>
              <a:tblGrid>
                <a:gridCol w="12954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100574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Type of Cement</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rPr>
                        <a:t>IS CODE</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3 day</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7 day</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rgbClr val="FF3300"/>
                          </a:solidFill>
                          <a:effectLst/>
                          <a:latin typeface="Times New Roman" pitchFamily="18" charset="0"/>
                          <a:cs typeface="Times New Roman" pitchFamily="18" charset="0"/>
                        </a:rPr>
                        <a:t>28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sng" strike="noStrike" cap="none" normalizeH="0" baseline="0" dirty="0">
                          <a:ln>
                            <a:noFill/>
                          </a:ln>
                          <a:solidFill>
                            <a:schemeClr val="tx1"/>
                          </a:solidFill>
                          <a:effectLst/>
                          <a:latin typeface="Times New Roman" pitchFamily="18" charset="0"/>
                          <a:cs typeface="Times New Roman" pitchFamily="18" charset="0"/>
                        </a:rPr>
                        <a:t>MIN</a:t>
                      </a: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sng"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96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PPC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(fly Ash)</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 IS 1489-2015</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92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00CC"/>
                          </a:solidFill>
                          <a:effectLst/>
                          <a:latin typeface="Times New Roman" pitchFamily="18" charset="0"/>
                          <a:cs typeface="Times New Roman" pitchFamily="18" charset="0"/>
                        </a:rPr>
                        <a:t>PSC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C00CC"/>
                          </a:solidFill>
                          <a:effectLst/>
                          <a:latin typeface="Times New Roman" pitchFamily="18" charset="0"/>
                          <a:cs typeface="Times New Roman" pitchFamily="18" charset="0"/>
                        </a:rPr>
                        <a:t>(Slag)</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6192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8000"/>
                          </a:solidFill>
                          <a:effectLst/>
                          <a:latin typeface="Times New Roman" pitchFamily="18" charset="0"/>
                          <a:cs typeface="Times New Roman" pitchFamily="18" charset="0"/>
                        </a:rPr>
                        <a:t>     SRC</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rPr>
                        <a:t>½ </a:t>
                      </a:r>
                      <a:r>
                        <a:rPr kumimoji="0" lang="en-US" sz="2000" b="1" i="0" u="none" strike="noStrike" cap="none" normalizeH="0" baseline="0" dirty="0" err="1">
                          <a:ln>
                            <a:noFill/>
                          </a:ln>
                          <a:solidFill>
                            <a:schemeClr val="tx1"/>
                          </a:solidFill>
                          <a:effectLst/>
                          <a:latin typeface="Times New Roman" pitchFamily="18" charset="0"/>
                        </a:rPr>
                        <a:t>hr</a:t>
                      </a:r>
                      <a:endParaRPr kumimoji="0" lang="en-US" sz="2000" b="1"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16</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a:t>
                      </a:r>
                      <a:endParaRPr kumimoji="0" lang="en-US" sz="2000" b="1" i="0" u="none" strike="noStrike" cap="none" normalizeH="0" baseline="0" dirty="0">
                        <a:ln>
                          <a:noFill/>
                        </a:ln>
                        <a:solidFill>
                          <a:schemeClr val="tx1"/>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Times New Roman" pitchFamily="18" charset="0"/>
                          <a:cs typeface="Times New Roman" pitchFamily="18" charset="0"/>
                        </a:rPr>
                        <a:t>33</a:t>
                      </a: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3300"/>
                        </a:solidFill>
                        <a:effectLst/>
                        <a:latin typeface="Times New Roman"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19496" name="Picture 40" descr="johnny_automatic_look_it_up">
            <a:extLst>
              <a:ext uri="{FF2B5EF4-FFF2-40B4-BE49-F238E27FC236}">
                <a16:creationId xmlns:a16="http://schemas.microsoft.com/office/drawing/2014/main" id="{B8983494-E495-FF0A-C0C7-4CF6599DB7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TextBox 2">
            <a:extLst>
              <a:ext uri="{FF2B5EF4-FFF2-40B4-BE49-F238E27FC236}">
                <a16:creationId xmlns:a16="http://schemas.microsoft.com/office/drawing/2014/main" id="{B2BC08D4-453B-F248-7887-1A3C08D638BD}"/>
              </a:ext>
            </a:extLst>
          </p:cNvPr>
          <p:cNvSpPr txBox="1">
            <a:spLocks noChangeArrowheads="1"/>
          </p:cNvSpPr>
          <p:nvPr/>
        </p:nvSpPr>
        <p:spPr bwMode="auto">
          <a:xfrm>
            <a:off x="6629400" y="1273175"/>
            <a:ext cx="2238375"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Times New Roman" panose="02020603050405020304" pitchFamily="18" charset="0"/>
              </a:rPr>
              <a: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F4F19-5698-C824-E311-7C13BF8FF80C}"/>
              </a:ext>
            </a:extLst>
          </p:cNvPr>
          <p:cNvPicPr>
            <a:picLocks noChangeAspect="1"/>
          </p:cNvPicPr>
          <p:nvPr/>
        </p:nvPicPr>
        <p:blipFill rotWithShape="1">
          <a:blip r:embed="rId2"/>
          <a:srcRect t="-2257" r="10989" b="2257"/>
          <a:stretch/>
        </p:blipFill>
        <p:spPr>
          <a:xfrm>
            <a:off x="470637" y="910654"/>
            <a:ext cx="7225563" cy="2997093"/>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8C6A333C-5723-9025-7F44-FFB168FDCB95}"/>
              </a:ext>
            </a:extLst>
          </p:cNvPr>
          <p:cNvPicPr>
            <a:picLocks noChangeAspect="1"/>
          </p:cNvPicPr>
          <p:nvPr/>
        </p:nvPicPr>
        <p:blipFill>
          <a:blip r:embed="rId3"/>
          <a:stretch>
            <a:fillRect/>
          </a:stretch>
        </p:blipFill>
        <p:spPr>
          <a:xfrm>
            <a:off x="3019621" y="552520"/>
            <a:ext cx="5302902" cy="325946"/>
          </a:xfrm>
          <a:prstGeom prst="rect">
            <a:avLst/>
          </a:prstGeom>
        </p:spPr>
      </p:pic>
      <p:pic>
        <p:nvPicPr>
          <p:cNvPr id="7" name="Picture 6">
            <a:extLst>
              <a:ext uri="{FF2B5EF4-FFF2-40B4-BE49-F238E27FC236}">
                <a16:creationId xmlns:a16="http://schemas.microsoft.com/office/drawing/2014/main" id="{FA9D1C26-59A3-51DF-820A-9883E0F576C8}"/>
              </a:ext>
            </a:extLst>
          </p:cNvPr>
          <p:cNvPicPr>
            <a:picLocks noChangeAspect="1"/>
          </p:cNvPicPr>
          <p:nvPr/>
        </p:nvPicPr>
        <p:blipFill>
          <a:blip r:embed="rId4"/>
          <a:stretch>
            <a:fillRect/>
          </a:stretch>
        </p:blipFill>
        <p:spPr>
          <a:xfrm>
            <a:off x="470637" y="3927547"/>
            <a:ext cx="8001001" cy="2753453"/>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1AA8A26-5328-6E7C-476A-2A15AF88953C}"/>
                  </a:ext>
                </a:extLst>
              </p14:cNvPr>
              <p14:cNvContentPartPr/>
              <p14:nvPr/>
            </p14:nvContentPartPr>
            <p14:xfrm>
              <a:off x="2585203" y="5113533"/>
              <a:ext cx="5737320" cy="321120"/>
            </p14:xfrm>
          </p:contentPart>
        </mc:Choice>
        <mc:Fallback xmlns="">
          <p:pic>
            <p:nvPicPr>
              <p:cNvPr id="8" name="Ink 7">
                <a:extLst>
                  <a:ext uri="{FF2B5EF4-FFF2-40B4-BE49-F238E27FC236}">
                    <a16:creationId xmlns:a16="http://schemas.microsoft.com/office/drawing/2014/main" id="{81AA8A26-5328-6E7C-476A-2A15AF88953C}"/>
                  </a:ext>
                </a:extLst>
              </p:cNvPr>
              <p:cNvPicPr/>
              <p:nvPr/>
            </p:nvPicPr>
            <p:blipFill>
              <a:blip r:embed="rId6"/>
              <a:stretch>
                <a:fillRect/>
              </a:stretch>
            </p:blipFill>
            <p:spPr>
              <a:xfrm>
                <a:off x="2579083" y="5107413"/>
                <a:ext cx="57495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71444B4B-D1B8-1027-3756-751E9B6465E9}"/>
                  </a:ext>
                </a:extLst>
              </p14:cNvPr>
              <p14:cNvContentPartPr/>
              <p14:nvPr/>
            </p14:nvContentPartPr>
            <p14:xfrm>
              <a:off x="1396483" y="4472373"/>
              <a:ext cx="1093680" cy="419400"/>
            </p14:xfrm>
          </p:contentPart>
        </mc:Choice>
        <mc:Fallback xmlns="">
          <p:pic>
            <p:nvPicPr>
              <p:cNvPr id="9" name="Ink 8">
                <a:extLst>
                  <a:ext uri="{FF2B5EF4-FFF2-40B4-BE49-F238E27FC236}">
                    <a16:creationId xmlns:a16="http://schemas.microsoft.com/office/drawing/2014/main" id="{71444B4B-D1B8-1027-3756-751E9B6465E9}"/>
                  </a:ext>
                </a:extLst>
              </p:cNvPr>
              <p:cNvPicPr/>
              <p:nvPr/>
            </p:nvPicPr>
            <p:blipFill>
              <a:blip r:embed="rId8"/>
              <a:stretch>
                <a:fillRect/>
              </a:stretch>
            </p:blipFill>
            <p:spPr>
              <a:xfrm>
                <a:off x="1390363" y="4466253"/>
                <a:ext cx="110592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06E6BD75-C801-EC8E-DF9B-6264836B7EDD}"/>
                  </a:ext>
                </a:extLst>
              </p14:cNvPr>
              <p14:cNvContentPartPr/>
              <p14:nvPr/>
            </p14:nvContentPartPr>
            <p14:xfrm>
              <a:off x="1601683" y="5219373"/>
              <a:ext cx="902520" cy="423000"/>
            </p14:xfrm>
          </p:contentPart>
        </mc:Choice>
        <mc:Fallback xmlns="">
          <p:pic>
            <p:nvPicPr>
              <p:cNvPr id="12" name="Ink 11">
                <a:extLst>
                  <a:ext uri="{FF2B5EF4-FFF2-40B4-BE49-F238E27FC236}">
                    <a16:creationId xmlns:a16="http://schemas.microsoft.com/office/drawing/2014/main" id="{06E6BD75-C801-EC8E-DF9B-6264836B7EDD}"/>
                  </a:ext>
                </a:extLst>
              </p:cNvPr>
              <p:cNvPicPr/>
              <p:nvPr/>
            </p:nvPicPr>
            <p:blipFill>
              <a:blip r:embed="rId10"/>
              <a:stretch>
                <a:fillRect/>
              </a:stretch>
            </p:blipFill>
            <p:spPr>
              <a:xfrm>
                <a:off x="1595563" y="5213253"/>
                <a:ext cx="91476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FEA55C10-8102-9240-EACE-7757738654E6}"/>
                  </a:ext>
                </a:extLst>
              </p14:cNvPr>
              <p14:cNvContentPartPr/>
              <p14:nvPr/>
            </p14:nvContentPartPr>
            <p14:xfrm>
              <a:off x="2802283" y="5761893"/>
              <a:ext cx="360" cy="360"/>
            </p14:xfrm>
          </p:contentPart>
        </mc:Choice>
        <mc:Fallback xmlns="">
          <p:pic>
            <p:nvPicPr>
              <p:cNvPr id="16" name="Ink 15">
                <a:extLst>
                  <a:ext uri="{FF2B5EF4-FFF2-40B4-BE49-F238E27FC236}">
                    <a16:creationId xmlns:a16="http://schemas.microsoft.com/office/drawing/2014/main" id="{FEA55C10-8102-9240-EACE-7757738654E6}"/>
                  </a:ext>
                </a:extLst>
              </p:cNvPr>
              <p:cNvPicPr/>
              <p:nvPr/>
            </p:nvPicPr>
            <p:blipFill>
              <a:blip r:embed="rId12"/>
              <a:stretch>
                <a:fillRect/>
              </a:stretch>
            </p:blipFill>
            <p:spPr>
              <a:xfrm>
                <a:off x="2796163" y="575577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4F31ECBD-22EB-6235-41F1-A3BBE827F074}"/>
                  </a:ext>
                </a:extLst>
              </p14:cNvPr>
              <p14:cNvContentPartPr/>
              <p14:nvPr/>
            </p14:nvContentPartPr>
            <p14:xfrm>
              <a:off x="2693563" y="5725893"/>
              <a:ext cx="3793680" cy="312840"/>
            </p14:xfrm>
          </p:contentPart>
        </mc:Choice>
        <mc:Fallback xmlns="">
          <p:pic>
            <p:nvPicPr>
              <p:cNvPr id="22" name="Ink 21">
                <a:extLst>
                  <a:ext uri="{FF2B5EF4-FFF2-40B4-BE49-F238E27FC236}">
                    <a16:creationId xmlns:a16="http://schemas.microsoft.com/office/drawing/2014/main" id="{4F31ECBD-22EB-6235-41F1-A3BBE827F074}"/>
                  </a:ext>
                </a:extLst>
              </p:cNvPr>
              <p:cNvPicPr/>
              <p:nvPr/>
            </p:nvPicPr>
            <p:blipFill>
              <a:blip r:embed="rId14"/>
              <a:stretch>
                <a:fillRect/>
              </a:stretch>
            </p:blipFill>
            <p:spPr>
              <a:xfrm>
                <a:off x="2687443" y="5719773"/>
                <a:ext cx="380592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CA5B8F6F-4B89-5C30-395B-571FC581FAB4}"/>
                  </a:ext>
                </a:extLst>
              </p14:cNvPr>
              <p14:cNvContentPartPr/>
              <p14:nvPr/>
            </p14:nvContentPartPr>
            <p14:xfrm>
              <a:off x="4827283" y="1917093"/>
              <a:ext cx="360" cy="360"/>
            </p14:xfrm>
          </p:contentPart>
        </mc:Choice>
        <mc:Fallback xmlns="">
          <p:pic>
            <p:nvPicPr>
              <p:cNvPr id="23" name="Ink 22">
                <a:extLst>
                  <a:ext uri="{FF2B5EF4-FFF2-40B4-BE49-F238E27FC236}">
                    <a16:creationId xmlns:a16="http://schemas.microsoft.com/office/drawing/2014/main" id="{CA5B8F6F-4B89-5C30-395B-571FC581FAB4}"/>
                  </a:ext>
                </a:extLst>
              </p:cNvPr>
              <p:cNvPicPr/>
              <p:nvPr/>
            </p:nvPicPr>
            <p:blipFill>
              <a:blip r:embed="rId12"/>
              <a:stretch>
                <a:fillRect/>
              </a:stretch>
            </p:blipFill>
            <p:spPr>
              <a:xfrm>
                <a:off x="4821163" y="1910973"/>
                <a:ext cx="12600" cy="12600"/>
              </a:xfrm>
              <a:prstGeom prst="rect">
                <a:avLst/>
              </a:prstGeom>
            </p:spPr>
          </p:pic>
        </mc:Fallback>
      </mc:AlternateContent>
      <p:sp>
        <p:nvSpPr>
          <p:cNvPr id="24" name="Rectangle 2">
            <a:extLst>
              <a:ext uri="{FF2B5EF4-FFF2-40B4-BE49-F238E27FC236}">
                <a16:creationId xmlns:a16="http://schemas.microsoft.com/office/drawing/2014/main" id="{B701D743-C952-687E-62D1-4C4903127AEF}"/>
              </a:ext>
            </a:extLst>
          </p:cNvPr>
          <p:cNvSpPr>
            <a:spLocks noChangeArrowheads="1"/>
          </p:cNvSpPr>
          <p:nvPr/>
        </p:nvSpPr>
        <p:spPr bwMode="auto">
          <a:xfrm>
            <a:off x="2438400" y="105316"/>
            <a:ext cx="5257800" cy="4835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u="sng" dirty="0">
              <a:solidFill>
                <a:srgbClr val="FF3300"/>
              </a:solidFill>
              <a:latin typeface="Times New Roman" panose="02020603050405020304" pitchFamily="18" charset="0"/>
            </a:endParaRPr>
          </a:p>
          <a:p>
            <a:pPr algn="ctr" eaLnBrk="1" hangingPunct="1">
              <a:spcBef>
                <a:spcPct val="0"/>
              </a:spcBef>
              <a:buFontTx/>
              <a:buNone/>
            </a:pPr>
            <a:endParaRPr lang="en-US" altLang="en-US" sz="2400" b="1" u="sng" dirty="0">
              <a:solidFill>
                <a:srgbClr val="FF3300"/>
              </a:solidFill>
              <a:latin typeface="Times New Roman" panose="02020603050405020304" pitchFamily="18" charset="0"/>
            </a:endParaRPr>
          </a:p>
          <a:p>
            <a:pPr algn="ctr" eaLnBrk="1" hangingPunct="1">
              <a:spcBef>
                <a:spcPct val="0"/>
              </a:spcBef>
              <a:buFontTx/>
              <a:buNone/>
            </a:pPr>
            <a:r>
              <a:rPr lang="en-US" altLang="en-US" sz="2400" b="1" u="sng" dirty="0">
                <a:solidFill>
                  <a:srgbClr val="FF3300"/>
                </a:solidFill>
                <a:latin typeface="Times New Roman" panose="02020603050405020304" pitchFamily="18" charset="0"/>
              </a:rPr>
              <a:t>Different grades of CONCRETE</a:t>
            </a:r>
          </a:p>
          <a:p>
            <a:pPr algn="ctr" eaLnBrk="1" hangingPunct="1">
              <a:spcBef>
                <a:spcPct val="0"/>
              </a:spcBef>
              <a:buFontTx/>
              <a:buNone/>
            </a:pPr>
            <a:endParaRPr lang="en-US" altLang="en-US" sz="4800" b="1" u="sng"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27598549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3581399" y="1905000"/>
            <a:ext cx="5562601" cy="3276600"/>
          </a:xfrm>
          <a:prstGeom prst="rect">
            <a:avLst/>
          </a:prstGeom>
          <a:noFill/>
          <a:ln w="9525">
            <a:noFill/>
            <a:miter lim="800000"/>
            <a:headEnd/>
            <a:tailEnd/>
          </a:ln>
        </p:spPr>
      </p:pic>
      <p:sp>
        <p:nvSpPr>
          <p:cNvPr id="37891" name="Text Box 5"/>
          <p:cNvSpPr txBox="1">
            <a:spLocks noChangeArrowheads="1"/>
          </p:cNvSpPr>
          <p:nvPr/>
        </p:nvSpPr>
        <p:spPr bwMode="auto">
          <a:xfrm>
            <a:off x="2514600" y="533400"/>
            <a:ext cx="4495800" cy="461665"/>
          </a:xfrm>
          <a:prstGeom prst="rect">
            <a:avLst/>
          </a:prstGeom>
          <a:solidFill>
            <a:srgbClr val="FFFF00"/>
          </a:solidFill>
          <a:ln w="9525">
            <a:noFill/>
            <a:miter lim="800000"/>
            <a:headEnd/>
            <a:tailEnd/>
          </a:ln>
        </p:spPr>
        <p:txBody>
          <a:bodyPr wrap="square">
            <a:spAutoFit/>
          </a:bodyPr>
          <a:lstStyle/>
          <a:p>
            <a:pPr algn="ctr">
              <a:spcBef>
                <a:spcPct val="50000"/>
              </a:spcBef>
            </a:pPr>
            <a:r>
              <a:rPr lang="en-US" sz="2400" b="1" dirty="0">
                <a:latin typeface="Bookman Old Style" pitchFamily="18" charset="0"/>
              </a:rPr>
              <a:t>II- APPRAISAL OF  BEAM </a:t>
            </a:r>
          </a:p>
        </p:txBody>
      </p:sp>
      <p:pic>
        <p:nvPicPr>
          <p:cNvPr id="37892" name="Picture 9"/>
          <p:cNvPicPr>
            <a:picLocks noChangeAspect="1" noChangeArrowheads="1"/>
          </p:cNvPicPr>
          <p:nvPr/>
        </p:nvPicPr>
        <p:blipFill>
          <a:blip r:embed="rId3" cstate="print"/>
          <a:srcRect/>
          <a:stretch>
            <a:fillRect/>
          </a:stretch>
        </p:blipFill>
        <p:spPr bwMode="auto">
          <a:xfrm>
            <a:off x="228600" y="1371600"/>
            <a:ext cx="3276600" cy="3810000"/>
          </a:xfrm>
          <a:prstGeom prst="rect">
            <a:avLst/>
          </a:prstGeom>
          <a:noFill/>
          <a:ln w="9525">
            <a:noFill/>
            <a:miter lim="800000"/>
            <a:headEnd/>
            <a:tailEnd/>
          </a:ln>
        </p:spPr>
      </p:pic>
      <p:pic>
        <p:nvPicPr>
          <p:cNvPr id="37893" name="Picture 4"/>
          <p:cNvPicPr>
            <a:picLocks noChangeAspect="1" noChangeArrowheads="1"/>
          </p:cNvPicPr>
          <p:nvPr/>
        </p:nvPicPr>
        <p:blipFill>
          <a:blip r:embed="rId4" cstate="print"/>
          <a:srcRect/>
          <a:stretch>
            <a:fillRect/>
          </a:stretch>
        </p:blipFill>
        <p:spPr bwMode="auto">
          <a:xfrm>
            <a:off x="7162800" y="0"/>
            <a:ext cx="1565275" cy="1864620"/>
          </a:xfrm>
          <a:prstGeom prst="rect">
            <a:avLst/>
          </a:prstGeom>
          <a:noFill/>
          <a:ln w="9525">
            <a:noFill/>
            <a:miter lim="800000"/>
            <a:headEnd/>
            <a:tailEnd/>
          </a:ln>
        </p:spPr>
      </p:pic>
      <p:sp>
        <p:nvSpPr>
          <p:cNvPr id="37894" name="Rectangle 5"/>
          <p:cNvSpPr>
            <a:spLocks noChangeArrowheads="1"/>
          </p:cNvSpPr>
          <p:nvPr/>
        </p:nvSpPr>
        <p:spPr bwMode="auto">
          <a:xfrm>
            <a:off x="685800" y="5638800"/>
            <a:ext cx="7086600" cy="800219"/>
          </a:xfrm>
          <a:prstGeom prst="rect">
            <a:avLst/>
          </a:prstGeom>
          <a:noFill/>
          <a:ln w="9525">
            <a:noFill/>
            <a:miter lim="800000"/>
            <a:headEnd/>
            <a:tailEnd/>
          </a:ln>
        </p:spPr>
        <p:txBody>
          <a:bodyPr wrap="square">
            <a:spAutoFit/>
          </a:bodyPr>
          <a:lstStyle/>
          <a:p>
            <a:r>
              <a:rPr lang="en-US" sz="2800" b="1" dirty="0">
                <a:solidFill>
                  <a:srgbClr val="0000FF"/>
                </a:solidFill>
                <a:latin typeface="Bookman Old Style" pitchFamily="18" charset="0"/>
                <a:cs typeface="Arial" charset="0"/>
              </a:rPr>
              <a:t>    How to calculate size of Beam ?  </a:t>
            </a:r>
          </a:p>
          <a:p>
            <a:r>
              <a:rPr lang="en-US" dirty="0">
                <a:solidFill>
                  <a:srgbClr val="0000FF"/>
                </a:solidFill>
                <a:latin typeface="Arial" charset="0"/>
                <a:cs typeface="Arial" charset="0"/>
              </a:rPr>
              <a:t> </a:t>
            </a:r>
            <a:endParaRPr lang="en-US" b="1" dirty="0">
              <a:solidFill>
                <a:srgbClr val="0000FF"/>
              </a:solidFill>
              <a:latin typeface="Arial" charset="0"/>
              <a:cs typeface="Arial"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6" descr="http://cdn.marketplaceimages.windowsphone.com/v8/images/3e3c634a-d75a-4c3a-9600-61d0b2d11fbe?imageType=ws_icon_large"/>
          <p:cNvPicPr>
            <a:picLocks noChangeAspect="1" noChangeArrowheads="1"/>
          </p:cNvPicPr>
          <p:nvPr/>
        </p:nvPicPr>
        <p:blipFill>
          <a:blip r:embed="rId2"/>
          <a:srcRect/>
          <a:stretch>
            <a:fillRect/>
          </a:stretch>
        </p:blipFill>
        <p:spPr bwMode="auto">
          <a:xfrm>
            <a:off x="5181600" y="2111457"/>
            <a:ext cx="2209800" cy="2876485"/>
          </a:xfrm>
          <a:prstGeom prst="rect">
            <a:avLst/>
          </a:prstGeom>
          <a:noFill/>
          <a:ln w="9525">
            <a:noFill/>
            <a:miter lim="800000"/>
            <a:headEnd/>
            <a:tailEnd/>
          </a:ln>
        </p:spPr>
      </p:pic>
      <p:pic>
        <p:nvPicPr>
          <p:cNvPr id="4" name="Picture 2" descr="http://myfunnyreaction.com/funny-reaction/featured/item/downloadimage.raw?file_name=e8c4a664fa4cf4c8ae026ba2b433cf60.jpg"/>
          <p:cNvPicPr>
            <a:picLocks noChangeAspect="1" noChangeArrowheads="1"/>
          </p:cNvPicPr>
          <p:nvPr/>
        </p:nvPicPr>
        <p:blipFill>
          <a:blip r:embed="rId3"/>
          <a:srcRect/>
          <a:stretch>
            <a:fillRect/>
          </a:stretch>
        </p:blipFill>
        <p:spPr bwMode="auto">
          <a:xfrm>
            <a:off x="663657" y="2111457"/>
            <a:ext cx="2876485" cy="2876485"/>
          </a:xfrm>
          <a:prstGeom prst="rect">
            <a:avLst/>
          </a:prstGeom>
          <a:noFill/>
          <a:ln w="9525">
            <a:noFill/>
            <a:miter lim="800000"/>
            <a:headEnd/>
            <a:tailEnd/>
          </a:ln>
        </p:spPr>
      </p:pic>
      <p:sp>
        <p:nvSpPr>
          <p:cNvPr id="5" name="Text Box 4">
            <a:extLst>
              <a:ext uri="{FF2B5EF4-FFF2-40B4-BE49-F238E27FC236}">
                <a16:creationId xmlns:a16="http://schemas.microsoft.com/office/drawing/2014/main" id="{A0069159-ABF3-4362-BABF-9A36C95B58DE}"/>
              </a:ext>
            </a:extLst>
          </p:cNvPr>
          <p:cNvSpPr txBox="1">
            <a:spLocks noChangeArrowheads="1"/>
          </p:cNvSpPr>
          <p:nvPr/>
        </p:nvSpPr>
        <p:spPr bwMode="auto">
          <a:xfrm>
            <a:off x="379413" y="0"/>
            <a:ext cx="8764587" cy="1600438"/>
          </a:xfrm>
          <a:prstGeom prst="rect">
            <a:avLst/>
          </a:prstGeom>
          <a:solidFill>
            <a:srgbClr val="FFFFCC"/>
          </a:solidFill>
          <a:ln w="9525">
            <a:noFill/>
            <a:miter lim="800000"/>
            <a:headEnd/>
            <a:tailEnd/>
          </a:ln>
          <a:effectLst/>
        </p:spPr>
        <p:txBody>
          <a:bodyPr wrap="square">
            <a:spAutoFit/>
          </a:bodyPr>
          <a:lstStyle/>
          <a:p>
            <a:pPr algn="ctr">
              <a:spcBef>
                <a:spcPct val="50000"/>
              </a:spcBef>
              <a:defRPr/>
            </a:pPr>
            <a:r>
              <a:rPr lang="en-US" sz="3200" b="1" u="sng" dirty="0">
                <a:solidFill>
                  <a:srgbClr val="0000FF"/>
                </a:solidFill>
                <a:effectLst>
                  <a:outerShdw blurRad="38100" dist="38100" dir="2700000" algn="tl">
                    <a:srgbClr val="000000"/>
                  </a:outerShdw>
                </a:effectLst>
                <a:latin typeface="Rockwell Extra Bold" pitchFamily="18" charset="0"/>
              </a:rPr>
              <a:t>CONSTRUCTION  COMEDY</a:t>
            </a:r>
          </a:p>
          <a:p>
            <a:pPr algn="ctr">
              <a:spcBef>
                <a:spcPct val="50000"/>
              </a:spcBef>
              <a:defRPr/>
            </a:pPr>
            <a:r>
              <a:rPr lang="en-US" sz="4400" b="1" u="sng" dirty="0">
                <a:solidFill>
                  <a:srgbClr val="FF0000"/>
                </a:solidFill>
                <a:effectLst>
                  <a:outerShdw blurRad="38100" dist="38100" dir="2700000" algn="tl">
                    <a:srgbClr val="000000"/>
                  </a:outerShdw>
                </a:effectLst>
                <a:latin typeface="Rockwell Extra Bold" pitchFamily="18" charset="0"/>
              </a:rPr>
              <a:t>LACK OF COMMON SENSE</a:t>
            </a:r>
          </a:p>
        </p:txBody>
      </p:sp>
    </p:spTree>
    <p:extLst>
      <p:ext uri="{BB962C8B-B14F-4D97-AF65-F5344CB8AC3E}">
        <p14:creationId xmlns:p14="http://schemas.microsoft.com/office/powerpoint/2010/main" val="128772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0"/>
                                  </p:iterate>
                                  <p:childTnLst>
                                    <p:set>
                                      <p:cBhvr>
                                        <p:cTn id="6" dur="1" fill="hold">
                                          <p:stCondLst>
                                            <p:cond delay="0"/>
                                          </p:stCondLst>
                                        </p:cTn>
                                        <p:tgtEl>
                                          <p:spTgt spid="5"/>
                                        </p:tgtEl>
                                        <p:attrNameLst>
                                          <p:attrName>style.visibility</p:attrName>
                                        </p:attrNameLst>
                                      </p:cBhvr>
                                      <p:to>
                                        <p:strVal val="visible"/>
                                      </p:to>
                                    </p:set>
                                    <p:anim calcmode="lin" valueType="num">
                                      <p:cBhvr>
                                        <p:cTn id="7" dur="75" fill="hold"/>
                                        <p:tgtEl>
                                          <p:spTgt spid="5"/>
                                        </p:tgtEl>
                                        <p:attrNameLst>
                                          <p:attrName>ppt_w</p:attrName>
                                        </p:attrNameLst>
                                      </p:cBhvr>
                                      <p:tavLst>
                                        <p:tav tm="0">
                                          <p:val>
                                            <p:strVal val="(6*min(max(#ppt_w*#ppt_h,.3),1)-7.4)/-.7*#ppt_w"/>
                                          </p:val>
                                        </p:tav>
                                        <p:tav tm="100000">
                                          <p:val>
                                            <p:strVal val="#ppt_w"/>
                                          </p:val>
                                        </p:tav>
                                      </p:tavLst>
                                    </p:anim>
                                    <p:anim calcmode="lin" valueType="num">
                                      <p:cBhvr>
                                        <p:cTn id="8" dur="75" fill="hold"/>
                                        <p:tgtEl>
                                          <p:spTgt spid="5"/>
                                        </p:tgtEl>
                                        <p:attrNameLst>
                                          <p:attrName>ppt_h</p:attrName>
                                        </p:attrNameLst>
                                      </p:cBhvr>
                                      <p:tavLst>
                                        <p:tav tm="0">
                                          <p:val>
                                            <p:strVal val="(6*min(max(#ppt_w*#ppt_h,.3),1)-7.4)/-.7*#ppt_h"/>
                                          </p:val>
                                        </p:tav>
                                        <p:tav tm="100000">
                                          <p:val>
                                            <p:strVal val="#ppt_h"/>
                                          </p:val>
                                        </p:tav>
                                      </p:tavLst>
                                    </p:anim>
                                    <p:anim calcmode="lin" valueType="num">
                                      <p:cBhvr>
                                        <p:cTn id="9" dur="75" fill="hold"/>
                                        <p:tgtEl>
                                          <p:spTgt spid="5"/>
                                        </p:tgtEl>
                                        <p:attrNameLst>
                                          <p:attrName>ppt_x</p:attrName>
                                        </p:attrNameLst>
                                      </p:cBhvr>
                                      <p:tavLst>
                                        <p:tav tm="0">
                                          <p:val>
                                            <p:fltVal val="0.5"/>
                                          </p:val>
                                        </p:tav>
                                        <p:tav tm="100000">
                                          <p:val>
                                            <p:strVal val="#ppt_x"/>
                                          </p:val>
                                        </p:tav>
                                      </p:tavLst>
                                    </p:anim>
                                    <p:anim calcmode="lin" valueType="num">
                                      <p:cBhvr>
                                        <p:cTn id="10" dur="75"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ld desk top as on 16-4-14\comedy buildings\317485_10150337450979146_137520590_n.jpg"/>
          <p:cNvPicPr>
            <a:picLocks noChangeAspect="1" noChangeArrowheads="1"/>
          </p:cNvPicPr>
          <p:nvPr/>
        </p:nvPicPr>
        <p:blipFill>
          <a:blip r:embed="rId2"/>
          <a:srcRect t="60191" r="36105"/>
          <a:stretch>
            <a:fillRect/>
          </a:stretch>
        </p:blipFill>
        <p:spPr bwMode="auto">
          <a:xfrm>
            <a:off x="304800" y="685800"/>
            <a:ext cx="3654425" cy="2514600"/>
          </a:xfrm>
          <a:prstGeom prst="rect">
            <a:avLst/>
          </a:prstGeom>
          <a:noFill/>
          <a:ln w="9525">
            <a:noFill/>
            <a:miter lim="800000"/>
            <a:headEnd/>
            <a:tailEnd/>
          </a:ln>
        </p:spPr>
      </p:pic>
      <p:pic>
        <p:nvPicPr>
          <p:cNvPr id="3075" name="Picture 2" descr="F:\old desk top as on 16-4-14\comedy buildings\317485_10150337450979146_137520590_n.jpg"/>
          <p:cNvPicPr>
            <a:picLocks noChangeAspect="1" noChangeArrowheads="1"/>
          </p:cNvPicPr>
          <p:nvPr/>
        </p:nvPicPr>
        <p:blipFill>
          <a:blip r:embed="rId2"/>
          <a:srcRect b="39999"/>
          <a:stretch>
            <a:fillRect/>
          </a:stretch>
        </p:blipFill>
        <p:spPr bwMode="auto">
          <a:xfrm>
            <a:off x="4724400" y="762000"/>
            <a:ext cx="3449638" cy="2286000"/>
          </a:xfrm>
          <a:prstGeom prst="rect">
            <a:avLst/>
          </a:prstGeom>
          <a:noFill/>
          <a:ln w="9525">
            <a:noFill/>
            <a:miter lim="800000"/>
            <a:headEnd/>
            <a:tailEnd/>
          </a:ln>
        </p:spPr>
      </p:pic>
      <p:pic>
        <p:nvPicPr>
          <p:cNvPr id="3076" name="Picture 2" descr="http://myfunnyreaction.com/funny-reaction/featured/item/downloadimage.raw?file_name=e8c4a664fa4cf4c8ae026ba2b433cf60.jpg"/>
          <p:cNvPicPr>
            <a:picLocks noChangeAspect="1" noChangeArrowheads="1"/>
          </p:cNvPicPr>
          <p:nvPr/>
        </p:nvPicPr>
        <p:blipFill>
          <a:blip r:embed="rId3"/>
          <a:srcRect/>
          <a:stretch>
            <a:fillRect/>
          </a:stretch>
        </p:blipFill>
        <p:spPr bwMode="auto">
          <a:xfrm>
            <a:off x="2667000" y="3429000"/>
            <a:ext cx="3276600" cy="3276600"/>
          </a:xfrm>
          <a:prstGeom prst="rect">
            <a:avLst/>
          </a:prstGeom>
          <a:noFill/>
          <a:ln w="9525">
            <a:noFill/>
            <a:miter lim="800000"/>
            <a:headEnd/>
            <a:tailEnd/>
          </a:ln>
        </p:spPr>
      </p:pic>
      <p:sp>
        <p:nvSpPr>
          <p:cNvPr id="3077" name="TextBox 4"/>
          <p:cNvSpPr txBox="1">
            <a:spLocks noChangeArrowheads="1"/>
          </p:cNvSpPr>
          <p:nvPr/>
        </p:nvSpPr>
        <p:spPr bwMode="auto">
          <a:xfrm>
            <a:off x="2286000" y="152400"/>
            <a:ext cx="4191000" cy="369888"/>
          </a:xfrm>
          <a:prstGeom prst="rect">
            <a:avLst/>
          </a:prstGeom>
          <a:noFill/>
          <a:ln w="9525">
            <a:noFill/>
            <a:miter lim="800000"/>
            <a:headEnd/>
            <a:tailEnd/>
          </a:ln>
        </p:spPr>
        <p:txBody>
          <a:bodyPr>
            <a:spAutoFit/>
          </a:bodyPr>
          <a:lstStyle/>
          <a:p>
            <a:pPr eaLnBrk="0" hangingPunct="0"/>
            <a:r>
              <a:rPr lang="en-US" sz="1800" b="1">
                <a:solidFill>
                  <a:srgbClr val="FF0000"/>
                </a:solidFill>
              </a:rPr>
              <a:t>CONSTRUCTION -COMEDY</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PHOTOS\3D\construction mistakes\1.jpeg"/>
          <p:cNvPicPr>
            <a:picLocks noChangeAspect="1" noChangeArrowheads="1"/>
          </p:cNvPicPr>
          <p:nvPr/>
        </p:nvPicPr>
        <p:blipFill>
          <a:blip r:embed="rId2"/>
          <a:srcRect/>
          <a:stretch>
            <a:fillRect/>
          </a:stretch>
        </p:blipFill>
        <p:spPr bwMode="auto">
          <a:xfrm>
            <a:off x="3886200" y="762000"/>
            <a:ext cx="4733925" cy="4508500"/>
          </a:xfrm>
          <a:prstGeom prst="rect">
            <a:avLst/>
          </a:prstGeom>
          <a:noFill/>
          <a:ln w="9525">
            <a:noFill/>
            <a:miter lim="800000"/>
            <a:headEnd/>
            <a:tailEnd/>
          </a:ln>
        </p:spPr>
      </p:pic>
      <p:sp>
        <p:nvSpPr>
          <p:cNvPr id="4099" name="AutoShape 2" descr="data:image/jpeg;base64,/9j/4AAQSkZJRgABAQAAAQABAAD/2wCEAAkGBxISEhQSEhMVFRUUFxUVFRQUFRUUFBUUFBUWFxQUFBQYHCggGBolHBQUITEhJSkrLi4uFx8zODMsNygtLisBCgoKDg0OGhAQGywkHyQsLCwsLSwsLCwsLCwsLCwsLCwsLCwsLCwsLCwsLCwsLCwsLCwsLCwsLCwsLCwsLSwsLP/AABEIALoBDwMBIgACEQEDEQH/xAAcAAACAgMBAQAAAAAAAAAAAAAEBQMGAQIHAAj/xAA+EAABAwIEAwYEAwgBAwUAAAABAAIDBBEFEiExBkFREyJhcYGRBzKhsRRCUhUjM2JywdHw4SSy8RY0gpKi/8QAGgEAAgMBAQAAAAAAAAAAAAAAAgMAAQQFBv/EACgRAAICAQQBAwQDAQAAAAAAAAABAhEDBBIhMUEFE1EUImGBMpHBsf/aAAwDAQACEQMRAD8AkI0QmWxR7RohZd1qk6RmirZPG9EMKEiciMyR7rG+0iYvWYghDIjacI45LYMoJEj26IMsRz0FM9HN0gIq2TBywEO2VSskCT7rG+2guNq3yLSF6nTYysXKKRBKLqJsGqFxzF2UsZfJy2H6nHYXXNOJeJZHOsyolLgR/DJjhFr6MaNXDbUopOioQs6dilfDTRmSZ2UD3PQNHMqmVvxKjFxDA524Be4Nv0NgCuf1NbJIbyve92pBcS6xO9r7eihjcdwlOTGrGi5N+IVV2ZjDGCQ7SWuR42PP6eCUS8R1jiS+oeD/AChoHsLBIy4k3va/NYEhHNVuDpD2n4urI3X7Uutu14DgfS1x7q94X8TKXsx20T2yfmLBdp01O+11yZwKwQhbZKR3OhxmnqMskcgyu0ynQtPK/jofdMMq+fo3kagkHqDY/ROcP4rq4yLzPc0EaE3NvM3+qm5lOCZ25sajmalvCnEbKyLMNHtNntNr+Dh4FNXap8OUZ5qmAuiUjY0YIrqQQJTk7GqKoHiYiYo1vHCiWMVqTI4ogkbokdarBUDRV+vCbEUyCOlzIlmEjeynw1icFmiXJ8jox4EJobIKpprKxSsSqsarg+SpqjVo0WnYXUrQi4I1eToGHYMykW0lPYJvFBotJ4VkNNiAxJhThSOp1uGWTIdi59GsiWVITN7lrFRl50T8nQrH2JmkrftFaoOGMw5rE/CDvylZB4gp5kcJwASSABqSeQG5XpcAlZyuqf8AETEXQ05iAIdN3b2Nst+8L9T0TYMCSsq/GXFP4pzmNBETDZv8xBNnKqAEnMd/mF+a9KSzu356jxXhJYai/wDjl6bom7YSVGISM3eOnr/Zbuc0XsdDp0PqoXai/ivMy63vflYj6qrLNi7TlpzsAols3XTRYLbISGzbjULBfy8brzXLBVtkMFeXrLNlRArDMSlp3iSJ5a7w2I6EcwuncE8XipPZTWbIBpbRrwOnQ+C5Mt4JnMcHNJDmm4I3BCuMmgZRTPpmlpC5MG4QUs+EOOsrqQF38aE9nL1Jtdrx4EfYrobYR0QuXJaRS34Y8clr+EeNwrsYR0Q1VTiyikRoo9WNFXaxWzGY7FVaqbcrVHozPsY4TDcBPPw6GwSDQKwtgWSc+TbBcCCSkSLE4rK8zUyq2Pw2R4p8gZehOxH0qXhymhqE+fRnh2PozooZyh4anRayzrMos0WiVjViZqiZNZYlqEcYuwJNUDuVk4cpQQCq256d8PYiG6XTMq+0Xj7LzDCAFKWjohaasBG6nM7eqzJDyKopgVwj47MEb4LEXu4hvPlqV3KuxBrGOdcaAn2C+TONsV/F1ck+YnO4jKTcMDe6A07EWA2RRIJoZGgkubmvyJIF+ptuo5L8/wDR4LBUplLmgH8ug8uiLshECpHQEC/r7my2ipHOGbl4qeZxcSBv97a6eFrqlyXTI6GIuO1xsf8AjxUErbEhSU8pbexIuLf+VNRUmdxFr+N7D/JUfREm3SAl5PJuH3NF77+BSwwEF4t8v01shjJMOWOUewZbOdfkAsO6LCIWeXl4r11CFn+H3FrsMqhMGl7HDJIwG12XGo8RrZfV2FYlFURMlie1zHgEEG+/918VXXWvgxxd2LX0shNgc0Vh+q5c2/nr7oasln0MShqp+iq//qxp2BQ1TxIXaBpRe3IBzRjHpbmyrc41TKR5dcnml1UFqiqVGeXLHmF1rWgJ1Hibeq5jV1UjfluUNT4jVE7FZcmG32aIZeDrEuINI3VaxqpBHqkcFRPzBUVRI78yPHiryDOdmQ5RMlN1LlWjIdVosVQdTONt1OVHBFoiGxoN8S9siFwUGqPMShfEr3ovayIjRBZyDobI5ygMattUClbDIcTkDdHlCVWNz/rK3bEtH0l0lzQ1QYlxnGJzDIC92rSN+um65bLSCxI1Hh9fJdgxLD2mNwfoC038rari8uhOUkja+1/FVaYxKiJpA3CaYHgklU+zBpzJ2AStjS4gDckAAdSu18LUcVNExjnNaQ0ZiSBd3NZ8s2lSNOnxqTuXSKxjHB4hpXSZ3NdHbQAua4kgAObYnnuqTI8MeSBpplBGlnDU2X0DBWQuu0PafA81RuJeBGyOc+MZS430sB6AaIcc9q5HZcW93E5VMLOKMwafLMzXQkX/ALhNq/hScOIu020BJy3Gmovvbn0ROH8KOEjLOD7auy6tB5NumSnGhEcM1IsdI0Sjb6Kv4zww8uc6N2jtSCdFcaKzRlNgelwiXtuORHUG6ybpJ8HRlCElTOTy4RKAcwAt9UrXUcSphYrnWLwhkrgNt/daMWTd2YdRgUFaBAvE+CxdeBTjKeTvg6ctqogDoXa+Ya633Pukikppixwc1zmkbOabOBtyPJROiM+g4Iri6nZCoOFjHJTROiN25RzuQQNQfG905MCNZGLcEBkaJfVBM6gWSyY6pyYljTC8Ia4AkJ2zA2dB7LGCbBPQ5c7LJ7jTGKoSS4W0DZVTH6HLqugVDtFTuJTceqPBN7gZrgrudTQEJfJKt4JVtl0LXY7BAW3bgJBU4iG7lAPxe/NZbGt0Wl1a1aOq2lUubFTfdT0VS+Q2CHc7AcizOkBWzZEPHhEtrh1/C1kHKXt0OiZLJKuikqGbp0RBNdVySrI3KzDiwHNI3Ow9wy4wjc+jmEfzFunlcXA9LrhbnaLsGM4nmgkAOpabey5DI0ck6LtBJ2OeDKPtapg/QC/Xbu7fUhdObRwN0kcC49d/Qe6rHwrw4uE0trk/u28thmOvt7Kwx8NzmUyPfdh+ZjXFhLuV3DXKBpZZ5NudI6GKKWK2A1sTYiTGSL9QR7EphhWNFos8k9P9CR4thk8eUgkODXDuPsMxlBaXtdfP+7uLaakL2B4TPI854ywX0dpY252B0JCrJFryMxZE3VF4MbTDqATq7UDc6qtVNVa4F2jUWbyt9FacUpwyGw6Wv42VFrKgNYAb31vzv4eCSpMe4qrIH0+ba9/1HkjqbBH2uyQg+ensVrgFJ+JL/kYGAm8hJdZoucsTSDbTql9bVyxPNo7x9o2ISMLoXdo+MSN/dvcbd0g6iy0JSaMspY1KibE2zxnM+z2DcgWIHVVTiOl17Ru1tVdaDEu1Yc2utrnmNQQehGyWY5QAXaBYEaeyWp07GSx7otWUFYUkrC0lp5KNa7s5jVOmeXgvLwUKO/8AwagLsOYbCwfIB1+Y7+6vE1LYbIX4WcP/AIXDadj753t7V4PJ0hzZbcrAgeis9TALIVLktooteLJNIdU+x5uVyrU8litkeUZJdl0wV+gTpz1SMPxYDmj6riNjRq4LnZl9xth0PqibRU/iCf7qObiRrtA5J6/EA/mr06+4DIuCsftUHmiIcUFrArnIxA+KJw6tcXLVKfAtxrkuOKT3F1XZcSy6E2TZ/wAmqqGJnvJMCocsbMr8x6q08O1rWODjtfVUSgfZWLD3XTkkMpHbqCtjc0EEbJZirGuKqWDTOFu8beaczyG26OkCxTi8QylUSqqnNcrni0pynVUTEtygnFFpGJsYJaRzIskTzdbSbqaOjc+5aL2BJt0G5S+gkvCOw/C2mtRRk6Zi8/8A7Iv9FbqnDz0HmkvBEWSkpm7WjafU6n7q4yyNDbnosq5bOn/GKX4K5+xfzPNx0Gg9eaKhjAGa2i0diQkJ1AbsBzKPlib2VgdSEEuehseOytY1Vg2byFvZLGUdpDpfUFZrKd5eW6X2RmGy3OR/zNA9kpcsfJJL8BvY3baw8kqnwYOzZogb+IHvpqrV+FuAV6SIAa8k/dKjLsjZRI8B7I5xpbly9ENizQ6xVnxJ1zZVmvKUx6oonEtLlId10KSOddWnigHIPEpLPhj2tBtcncea1Yp/arOdqMbc20L0RQxNe9rHnKHaZt8t9jbn5KAtReD1YhmjkIuGOa639JuPqAnGQ+veHZHimhErszwxoLjYF1ho4gcyLImsqQAua03FcpY0ttYgW32UVRxDM7QkKlgkU8kQ7ietBfoVWp5SVJK4uNyblDkBa4qlRnlyxVXOkF8pSGSCd51cVcjG07rUxMVOCYSk0VSmopQfmKb08ZG6ZOa1ROIVKKRbkzkCYYV8yXplhjEhcjWrLG+Xu2VYxIap6EmxMI6SXBUY0RURVjwxyrNKU+w5yiCLnhj9kznm0SLDJNkfUy6I7BaF2JSXBVOxJ26suITaKqYg9BItCp51V04Fpwe1uLlsea3Wzrj7Klc11zgbAXxM7Z+mdmjba5d7u8+iTkfA/Crmi2Yb3Gsb+loHsAF6THI5ZH08biXssHdATyv1Q8j7Kg4Njn4J1Q+TWSRxc0dCSc1/LT3WfFFyTNuWai1Zf8ewFr4A1ri2RpzZgctj1B5FBOxd8TGse5r3WOrDvbmW8lQ6/iaecEue63nZoSOSueHh8bzmboCbG4IPI+qa8DrsT9Uvgt+I47iDXgxNjN/Ak+VyU2oq9zzG6QNbJY5wNr9COfJc/oMbkY67nl2b9XNWXCsap36uFnDfdLnjkukOxZoSfLOq4ZUXYBzAXqvW6q0uPNp4+0sXM/l1KPwzHGVEXaMOhvoUPNcheeBXis9nWSGsemGJvu8pXUHVJb5HpAFZGCNfNASMdIQxli9pDy3Ylo5jrbomk40VZqK9zKgOZu0Zbjmb/wDKZjVi8sqGlfDGImlzBn7UctffokDKAPmewODbONufNOqzvFmY2/O89ANSUpopSZHyfqJ+pT8b4MmeKbSL5Q1gjjbHmvlAFzzspm1wVUZMVPHVWT/eYr6ZFp/FDqoJatI21q0lqlPdZFpUOP2itH4mkPbLUyqvdYf00R6MQ8Vh9ekHbrBqVPcZPpkVswuGpBR1FLZMcSs0EpC16klXQiFXyOxUhL66S6HEq1c66FNjJba4M0x1T6gSGEJ7QpqM5Y6F9rIipl0QNK9b1D9ERACtl0Vbr3J1WOSCtKFkBohcgLpB49cImtLSCAAbWtpa59lz2hju7yRmICzUtwUuw4ZJQfB2yNwdYjYgFVPirAYbmd+YAAk2OnUnzR/BOIdtSRm/eZ+7d5st9xYqwzsBbYi99NdtVjjLY2jpuKyRTOV0eK0bQNLa82FzvNNIeNKe1iwabExjbax35WVhpuG6Ym0kTCPVp90PWcDURzWa9nQtdcex9FqTTQt4pp8Nf0V2pmw+ckXDHO5s7ovyOU92/sl2IYU6G5YQ9p2eBa192kHblqj63gljdWvNvEWP2QEXD9Re0cjg3xcQPbmpv2+RWTDLyl+jNPjJFO6JzSS53s3u3P0PurTwfEWREi9natv0ta/3W2GcNsyjtAHuFrusW5iOrRoU7la1oPgAEvJJU6CxQkpJyFVUl8oTCpQ/Z6rFZuAalvdJ6C6HGFuacxbvZxNrg80TjDrRPJ/S77JFR8aytYGSMD8osDext4p2OLkuBOTLGDVgPEVQcxYd3d51un5Wjw0QOHSC9uaixCsMshedL7AchyClo4wBc7rUlUaMKk55LQ5jK3e1AtqLIhkt0I9y2mSbKVrCV5sd0fTRIXIU9QkL3wuChfcclY+xCHlowqUilqUyvOeonPTmagHRAzYeiUhyzRZX5JXO3JK0RtJS5t02bhIK0Uc8ri9dWJ+ChBzYe1quiWBwpzRJMG2Nk7w2MlEiDimat5xoi6GhcRoFPUYXIB8pRUC2VWuuOW6Q1u6tOKU7m7hVasbqlsJG2HGxJXq+a+iko4u6g6n5lXghdPhhX2kkgOzhnb/U3Qj2P0XTQNFxHhsuZNHI3drgfMcx6gldro5w4AjY6hY88adnR0k7jt+CRsQK1koha+qYRWW87h7IIj5Fbmpgdx9Ah+xAN07nhF72UbqcDVFQNkdM05LnzS6rOqMnq7NyjySmoktqUE2FHgHkIJW1ha6AdNc6LSsqsrUpQbLcxTxVXAMyjcoPhTDmSMeXx5nOc0McdgBe9h1JI9kJDAayqZDmDQ5wDnnZrfzO9Aup4hg8JmZDQNzNbG1vdFszm3zO18Mtyt0I7YnnfV9U1Govl8fk5hxhwvNQyhsje6/VjgbtNtwD1CTscSvoLiDCjiNBJTyMy1UIBAcLESMGhH8rhceq4DCyxsdCNCDyI3CbND8GX7E0TwtR0LUI02RdOwlJaZJZWxhDZEtKHhhKJEZQtCbNhKVv26j7NZMaolm3a+CjdYrDtEO+cBSy1JlYhqAHJkzEgBukRaeizkPRbExzQ3nxnogJcQc7dD9kei8Yj0U3EoMw8ZirvgdGNFScLaQVecDkOiOBGdL4bwlpbeysD8FaW7BA8JnuXVlc8BqJgnKOPcGaxocBzXJa+CxXa/iVUDI0DquM4i65S5BIDMoDUtkdc3U07St8OoJZ5GxQsdJI8gNa0XJJ+w8UBY74Fw2apqGxQsLj8zjyawbud4aj3XVaiZrSyNrMhjYGuN7l5BN3HxT7hPhZmF0nYggzzWdUSjrb5Gn9I1A9SqtWVF6tzOjLC3g4f5XN1GqTzLDH9m/S4X/NjKmrLG5RYqb6pNl1W4lVqVcM0tDCaosltZWk6BRTP8UFUS2CGWQtRPPqLalKq2qLtAszXcfBRyOa1XHkkjRrsoVfxrEC4iNl3OJAAGpudAB4rOMYmdQNFcfhvwVUNjGKWbpd0TXC7souDJYix/wtOOHyYdVnWKDl8fA/wX4dtocPFRN/7pxa52ujGu07Lfle5PVG8J1LYqpjnaBwLL8hmtY+4Hut8TxqonGWR4Ld7AAAnxturE3h+nMQGTcDvX71yNwUOr1cNNtcvJ5DGpeo6p5tPxtrvyF8V4c50faxEtmiBc1zdCW/mYeoP3C+feIOH53SOnjaZA8lzsvzBx1Onjvoux1eOVNMHU7srwBZj3A5spGh8fVVrBATMGcnA39Nj91NVqoxw+7Hk6ejb1GscMadpPen4r/pySNhBsQQRuCLEeieUUGi65iPDMMwtNGCeTxo4eTh/dVHFuEZaa7mfvIv1Ad5o/mH91jx+oxyfg6WXBKPXIjZGpxoteWiArJnBbY5ItGWg4ytCikqWhV+TEChpq8lGpWXQfiWJWSCatc4rWRxctewRpLyGkl2OG0gKk/DNCZMw5y3/ZpWjYM3IVCIdFIaUFEmjsbI2Kg0UUSWJ4qaxTehqwwjVYfQFQOw4lXVEs6PgPE7GN+YW80dUcdxWLQ5cp/ZblIzDCrsqkNuLeI/xBsDoFW4KbOdUe/CSiaSgLULVlpozQ8Mds5sbBdztAP95LsvDXA0VBTZYjlmdYvlt3yf0g7gdEt+HmGdlC+rc3vEER35NGhd6lW+CZ7mgPNzv01PJcTXa+GOTh5X9WaIYd0fwL8TBDDrfTUncrkuJ1AjqmuJ0Lsp8nG3+F17EGd0rgnHVRaSw3zfY7rkaHdk1HJ1MbUYNl5mbpcboF8+qLppWvYCx7Xi3zN1aTsSPC91FJAHef0XecbFp8AzpkNK6+1yfBMjQ2Hyj6KKW4GgA/3wQvCRZBTMw2u42HQbpHiVUALD/fVNcSlAuXG6p+J1hcbDmjhHwgZukMeD8B/H1jInvDIx3pXk2AYOVzzO3qvp2arpoIMrXsDGtyta1w1AFgAAuMcG4QaWG5H7ySxfcf8A1b6fclWR+oB66rTgywnJpdo4Xr89VoMcZuKcZcd8p/kIw3A5qgExgWBtdxsL9AnWG1hg/wCnqe45ujXH5XN5d5MeBqoGIxfma4m3Vrufup+MqJr6dzj80feB8OYVarTQ1ENkjjaDD9PgWqwP7q5Xh/K/RUuJiJpY2xd91svd72pNwNPVTYLgMkU15WWBbl5HTrp5KLhJwbUsLtBqNepBsrlFUCS7iLXOl+g0C5mthHBpViTvx/pt9Gb1GaWsfDbapdVVA7aW2m4+oWj6O22oO4TVjVkxrkxij0Lmc84g4NZJd8PcfuW/lPouaYth7o3FkgLXDkenUdQvomSAHkkXEHDkVSzLIy/6XAd5vkVu0+f23UuUKljUuUfOtTTA7JZPAVfOKuEZqM5rF8ROj7ajweOXmqs+nuu7jcJxuDM7jXYk7IhYfOm0tGgpKApmwqkdKhiC0qiGjZYgUdfstTfApCWaq72yc0JBCrsnzp/h+yXHsOXQeIweS3ELei0C2OyYARytavRhqGmK2iUIGZQp6Gk7SRkbRq5wHvuhmp7wQP8ArI//AJf9pSsstsHJeAo8s6V2DWRCJosAA0DwG6iabFFTfM3yKgduvEamTc+Tp4+qF+Ny5YnnwP2XD6rDTPO552aHAX2zG/2XZuJv4EnkVz2iaMrdOQTvTntlKSNkI3ChFgFSYyynZHLfI0uaWPuJAwGWw3Lb638U0/arA6znAX1vfT3VP48neKlpDnAsDC0gkFpudW9PRKMVce0ebnYfXdenjBTju+Tn+68bcfg6xHWxkfMD6pLjXEEMYPeBPQG5SbhykjdBVFzGEthYWktBLSZNSCRoVXKeMfhJHWF+1AvbW2U6X6Ke1+SPUNdILr5aiZzgG5A1oe4yERhrXbOOYjROPhpw8aiaWd1nRQWOYtvmk3YG326+yotONQu/fDxo/ZUWm75ifE9oRqsXqOZ6bTtw76LwuU5qTfQT2Ad+YAjcjl/UP7ppgmGNkeQ/ZgBtfe+2o5KjVcrhWU9iReYNNiRdpGoPUeC6Dwye+7+l30c2yRhyP6OWRcSrs4/q2TLm1+LDmluhbajSq/12EV1B2H7+n7rmalu4c3mEBiPEclSwQhobmLQSCTe5sBtoLqyVXyP/AKXfYqj4b/Gi/rZ/3BH6VqcmSElN3RzfV8f0+SMMX2xn2l0Weo4eihawguMlxz0JtqbdAmVNFsOiziX8dv8AR/cqeJc/X5N+oa+OD0emwQw46gqMkrcOWi8sw6iQOC85qiK3i2RRm+imqBqyLM0gi9x0uPULnuO8DwStc6NvZSC50+R3m3l6LpjlDIL7psMs8buDoKk1yfOVVhr4nZZGZT9COoPMId0AXS/iHG0QiwGkgtoNL3vZc4evS6LO8+JTaMmSO2VH/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en-US"/>
          </a:p>
        </p:txBody>
      </p:sp>
      <p:sp>
        <p:nvSpPr>
          <p:cNvPr id="4100" name="AutoShape 4" descr="data:image/jpeg;base64,/9j/4AAQSkZJRgABAQAAAQABAAD/2wCEAAkGBxISEhQSEhMVFRUUFxUVFRQUFRUUFBUUFBUWFxQUFBQYHCggGBolHBQUITEhJSkrLi4uFx8zODMsNygtLisBCgoKDg0OGhAQGywkHyQsLCwsLSwsLCwsLCwsLCwsLCwsLCwsLCwsLCwsLCwsLCwsLCwsLCwsLCwsLCwsLSwsLP/AABEIALoBDwMBIgACEQEDEQH/xAAcAAACAgMBAQAAAAAAAAAAAAAEBQMGAQIHAAj/xAA+EAABAwIEAwYEAwgBAwUAAAABAAIDBBEFEiExBkFREyJhcYGRBzKhsRRCUhUjM2JywdHw4SSy8RY0gpKi/8QAGgEAAgMBAQAAAAAAAAAAAAAAAgMAAQQFBv/EACgRAAICAQQBAwQDAQAAAAAAAAABAhEDBBIhMUEFE1EUImGBMpHBsf/aAAwDAQACEQMRAD8AkI0QmWxR7RohZd1qk6RmirZPG9EMKEiciMyR7rG+0iYvWYghDIjacI45LYMoJEj26IMsRz0FM9HN0gIq2TBywEO2VSskCT7rG+2guNq3yLSF6nTYysXKKRBKLqJsGqFxzF2UsZfJy2H6nHYXXNOJeJZHOsyolLgR/DJjhFr6MaNXDbUopOioQs6dilfDTRmSZ2UD3PQNHMqmVvxKjFxDA524Be4Nv0NgCuf1NbJIbyve92pBcS6xO9r7eihjcdwlOTGrGi5N+IVV2ZjDGCQ7SWuR42PP6eCUS8R1jiS+oeD/AChoHsLBIy4k3va/NYEhHNVuDpD2n4urI3X7Uutu14DgfS1x7q94X8TKXsx20T2yfmLBdp01O+11yZwKwQhbZKR3OhxmnqMskcgyu0ynQtPK/jofdMMq+fo3kagkHqDY/ROcP4rq4yLzPc0EaE3NvM3+qm5lOCZ25sajmalvCnEbKyLMNHtNntNr+Dh4FNXap8OUZ5qmAuiUjY0YIrqQQJTk7GqKoHiYiYo1vHCiWMVqTI4ogkbokdarBUDRV+vCbEUyCOlzIlmEjeynw1icFmiXJ8jox4EJobIKpprKxSsSqsarg+SpqjVo0WnYXUrQi4I1eToGHYMykW0lPYJvFBotJ4VkNNiAxJhThSOp1uGWTIdi59GsiWVITN7lrFRl50T8nQrH2JmkrftFaoOGMw5rE/CDvylZB4gp5kcJwASSABqSeQG5XpcAlZyuqf8AETEXQ05iAIdN3b2Nst+8L9T0TYMCSsq/GXFP4pzmNBETDZv8xBNnKqAEnMd/mF+a9KSzu356jxXhJYai/wDjl6bom7YSVGISM3eOnr/Zbuc0XsdDp0PqoXai/ivMy63vflYj6qrLNi7TlpzsAols3XTRYLbISGzbjULBfy8brzXLBVtkMFeXrLNlRArDMSlp3iSJ5a7w2I6EcwuncE8XipPZTWbIBpbRrwOnQ+C5Mt4JnMcHNJDmm4I3BCuMmgZRTPpmlpC5MG4QUs+EOOsrqQF38aE9nL1Jtdrx4EfYrobYR0QuXJaRS34Y8clr+EeNwrsYR0Q1VTiyikRoo9WNFXaxWzGY7FVaqbcrVHozPsY4TDcBPPw6GwSDQKwtgWSc+TbBcCCSkSLE4rK8zUyq2Pw2R4p8gZehOxH0qXhymhqE+fRnh2PozooZyh4anRayzrMos0WiVjViZqiZNZYlqEcYuwJNUDuVk4cpQQCq256d8PYiG6XTMq+0Xj7LzDCAFKWjohaasBG6nM7eqzJDyKopgVwj47MEb4LEXu4hvPlqV3KuxBrGOdcaAn2C+TONsV/F1ck+YnO4jKTcMDe6A07EWA2RRIJoZGgkubmvyJIF+ptuo5L8/wDR4LBUplLmgH8ug8uiLshECpHQEC/r7my2ipHOGbl4qeZxcSBv97a6eFrqlyXTI6GIuO1xsf8AjxUErbEhSU8pbexIuLf+VNRUmdxFr+N7D/JUfREm3SAl5PJuH3NF77+BSwwEF4t8v01shjJMOWOUewZbOdfkAsO6LCIWeXl4r11CFn+H3FrsMqhMGl7HDJIwG12XGo8RrZfV2FYlFURMlie1zHgEEG+/918VXXWvgxxd2LX0shNgc0Vh+q5c2/nr7oasln0MShqp+iq//qxp2BQ1TxIXaBpRe3IBzRjHpbmyrc41TKR5dcnml1UFqiqVGeXLHmF1rWgJ1Hibeq5jV1UjfluUNT4jVE7FZcmG32aIZeDrEuINI3VaxqpBHqkcFRPzBUVRI78yPHiryDOdmQ5RMlN1LlWjIdVosVQdTONt1OVHBFoiGxoN8S9siFwUGqPMShfEr3ovayIjRBZyDobI5ygMattUClbDIcTkDdHlCVWNz/rK3bEtH0l0lzQ1QYlxnGJzDIC92rSN+um65bLSCxI1Hh9fJdgxLD2mNwfoC038rari8uhOUkja+1/FVaYxKiJpA3CaYHgklU+zBpzJ2AStjS4gDckAAdSu18LUcVNExjnNaQ0ZiSBd3NZ8s2lSNOnxqTuXSKxjHB4hpXSZ3NdHbQAua4kgAObYnnuqTI8MeSBpplBGlnDU2X0DBWQuu0PafA81RuJeBGyOc+MZS430sB6AaIcc9q5HZcW93E5VMLOKMwafLMzXQkX/ALhNq/hScOIu020BJy3Gmovvbn0ROH8KOEjLOD7auy6tB5NumSnGhEcM1IsdI0Sjb6Kv4zww8uc6N2jtSCdFcaKzRlNgelwiXtuORHUG6ybpJ8HRlCElTOTy4RKAcwAt9UrXUcSphYrnWLwhkrgNt/daMWTd2YdRgUFaBAvE+CxdeBTjKeTvg6ctqogDoXa+Ya633Pukikppixwc1zmkbOabOBtyPJROiM+g4Iri6nZCoOFjHJTROiN25RzuQQNQfG905MCNZGLcEBkaJfVBM6gWSyY6pyYljTC8Ia4AkJ2zA2dB7LGCbBPQ5c7LJ7jTGKoSS4W0DZVTH6HLqugVDtFTuJTceqPBN7gZrgrudTQEJfJKt4JVtl0LXY7BAW3bgJBU4iG7lAPxe/NZbGt0Wl1a1aOq2lUubFTfdT0VS+Q2CHc7AcizOkBWzZEPHhEtrh1/C1kHKXt0OiZLJKuikqGbp0RBNdVySrI3KzDiwHNI3Ow9wy4wjc+jmEfzFunlcXA9LrhbnaLsGM4nmgkAOpabey5DI0ck6LtBJ2OeDKPtapg/QC/Xbu7fUhdObRwN0kcC49d/Qe6rHwrw4uE0trk/u28thmOvt7Kwx8NzmUyPfdh+ZjXFhLuV3DXKBpZZ5NudI6GKKWK2A1sTYiTGSL9QR7EphhWNFos8k9P9CR4thk8eUgkODXDuPsMxlBaXtdfP+7uLaakL2B4TPI854ywX0dpY252B0JCrJFryMxZE3VF4MbTDqATq7UDc6qtVNVa4F2jUWbyt9FacUpwyGw6Wv42VFrKgNYAb31vzv4eCSpMe4qrIH0+ba9/1HkjqbBH2uyQg+ensVrgFJ+JL/kYGAm8hJdZoucsTSDbTql9bVyxPNo7x9o2ISMLoXdo+MSN/dvcbd0g6iy0JSaMspY1KibE2zxnM+z2DcgWIHVVTiOl17Ru1tVdaDEu1Yc2utrnmNQQehGyWY5QAXaBYEaeyWp07GSx7otWUFYUkrC0lp5KNa7s5jVOmeXgvLwUKO/8AwagLsOYbCwfIB1+Y7+6vE1LYbIX4WcP/AIXDadj753t7V4PJ0hzZbcrAgeis9TALIVLktooteLJNIdU+x5uVyrU8litkeUZJdl0wV+gTpz1SMPxYDmj6riNjRq4LnZl9xth0PqibRU/iCf7qObiRrtA5J6/EA/mr06+4DIuCsftUHmiIcUFrArnIxA+KJw6tcXLVKfAtxrkuOKT3F1XZcSy6E2TZ/wAmqqGJnvJMCocsbMr8x6q08O1rWODjtfVUSgfZWLD3XTkkMpHbqCtjc0EEbJZirGuKqWDTOFu8beaczyG26OkCxTi8QylUSqqnNcrni0pynVUTEtygnFFpGJsYJaRzIskTzdbSbqaOjc+5aL2BJt0G5S+gkvCOw/C2mtRRk6Zi8/8A7Iv9FbqnDz0HmkvBEWSkpm7WjafU6n7q4yyNDbnosq5bOn/GKX4K5+xfzPNx0Gg9eaKhjAGa2i0diQkJ1AbsBzKPlib2VgdSEEuehseOytY1Vg2byFvZLGUdpDpfUFZrKd5eW6X2RmGy3OR/zNA9kpcsfJJL8BvY3baw8kqnwYOzZogb+IHvpqrV+FuAV6SIAa8k/dKjLsjZRI8B7I5xpbly9ENizQ6xVnxJ1zZVmvKUx6oonEtLlId10KSOddWnigHIPEpLPhj2tBtcncea1Yp/arOdqMbc20L0RQxNe9rHnKHaZt8t9jbn5KAtReD1YhmjkIuGOa639JuPqAnGQ+veHZHimhErszwxoLjYF1ho4gcyLImsqQAua03FcpY0ttYgW32UVRxDM7QkKlgkU8kQ7ietBfoVWp5SVJK4uNyblDkBa4qlRnlyxVXOkF8pSGSCd51cVcjG07rUxMVOCYSk0VSmopQfmKb08ZG6ZOa1ROIVKKRbkzkCYYV8yXplhjEhcjWrLG+Xu2VYxIap6EmxMI6SXBUY0RURVjwxyrNKU+w5yiCLnhj9kznm0SLDJNkfUy6I7BaF2JSXBVOxJ26suITaKqYg9BItCp51V04Fpwe1uLlsea3Wzrj7Klc11zgbAXxM7Z+mdmjba5d7u8+iTkfA/Crmi2Yb3Gsb+loHsAF6THI5ZH08biXssHdATyv1Q8j7Kg4Njn4J1Q+TWSRxc0dCSc1/LT3WfFFyTNuWai1Zf8ewFr4A1ri2RpzZgctj1B5FBOxd8TGse5r3WOrDvbmW8lQ6/iaecEue63nZoSOSueHh8bzmboCbG4IPI+qa8DrsT9Uvgt+I47iDXgxNjN/Ak+VyU2oq9zzG6QNbJY5wNr9COfJc/oMbkY67nl2b9XNWXCsap36uFnDfdLnjkukOxZoSfLOq4ZUXYBzAXqvW6q0uPNp4+0sXM/l1KPwzHGVEXaMOhvoUPNcheeBXis9nWSGsemGJvu8pXUHVJb5HpAFZGCNfNASMdIQxli9pDy3Ylo5jrbomk40VZqK9zKgOZu0Zbjmb/wDKZjVi8sqGlfDGImlzBn7UctffokDKAPmewODbONufNOqzvFmY2/O89ANSUpopSZHyfqJ+pT8b4MmeKbSL5Q1gjjbHmvlAFzzspm1wVUZMVPHVWT/eYr6ZFp/FDqoJatI21q0lqlPdZFpUOP2itH4mkPbLUyqvdYf00R6MQ8Vh9ekHbrBqVPcZPpkVswuGpBR1FLZMcSs0EpC16klXQiFXyOxUhL66S6HEq1c66FNjJba4M0x1T6gSGEJ7QpqM5Y6F9rIipl0QNK9b1D9ERACtl0Vbr3J1WOSCtKFkBohcgLpB49cImtLSCAAbWtpa59lz2hju7yRmICzUtwUuw4ZJQfB2yNwdYjYgFVPirAYbmd+YAAk2OnUnzR/BOIdtSRm/eZ+7d5st9xYqwzsBbYi99NdtVjjLY2jpuKyRTOV0eK0bQNLa82FzvNNIeNKe1iwabExjbax35WVhpuG6Ym0kTCPVp90PWcDURzWa9nQtdcex9FqTTQt4pp8Nf0V2pmw+ckXDHO5s7ovyOU92/sl2IYU6G5YQ9p2eBa192kHblqj63gljdWvNvEWP2QEXD9Re0cjg3xcQPbmpv2+RWTDLyl+jNPjJFO6JzSS53s3u3P0PurTwfEWREi9natv0ta/3W2GcNsyjtAHuFrusW5iOrRoU7la1oPgAEvJJU6CxQkpJyFVUl8oTCpQ/Z6rFZuAalvdJ6C6HGFuacxbvZxNrg80TjDrRPJ/S77JFR8aytYGSMD8osDext4p2OLkuBOTLGDVgPEVQcxYd3d51un5Wjw0QOHSC9uaixCsMshedL7AchyClo4wBc7rUlUaMKk55LQ5jK3e1AtqLIhkt0I9y2mSbKVrCV5sd0fTRIXIU9QkL3wuChfcclY+xCHlowqUilqUyvOeonPTmagHRAzYeiUhyzRZX5JXO3JK0RtJS5t02bhIK0Uc8ri9dWJ+ChBzYe1quiWBwpzRJMG2Nk7w2MlEiDimat5xoi6GhcRoFPUYXIB8pRUC2VWuuOW6Q1u6tOKU7m7hVasbqlsJG2HGxJXq+a+iko4u6g6n5lXghdPhhX2kkgOzhnb/U3Qj2P0XTQNFxHhsuZNHI3drgfMcx6gldro5w4AjY6hY88adnR0k7jt+CRsQK1koha+qYRWW87h7IIj5Fbmpgdx9Ah+xAN07nhF72UbqcDVFQNkdM05LnzS6rOqMnq7NyjySmoktqUE2FHgHkIJW1ha6AdNc6LSsqsrUpQbLcxTxVXAMyjcoPhTDmSMeXx5nOc0McdgBe9h1JI9kJDAayqZDmDQ5wDnnZrfzO9Aup4hg8JmZDQNzNbG1vdFszm3zO18Mtyt0I7YnnfV9U1Govl8fk5hxhwvNQyhsje6/VjgbtNtwD1CTscSvoLiDCjiNBJTyMy1UIBAcLESMGhH8rhceq4DCyxsdCNCDyI3CbND8GX7E0TwtR0LUI02RdOwlJaZJZWxhDZEtKHhhKJEZQtCbNhKVv26j7NZMaolm3a+CjdYrDtEO+cBSy1JlYhqAHJkzEgBukRaeizkPRbExzQ3nxnogJcQc7dD9kei8Yj0U3EoMw8ZirvgdGNFScLaQVecDkOiOBGdL4bwlpbeysD8FaW7BA8JnuXVlc8BqJgnKOPcGaxocBzXJa+CxXa/iVUDI0DquM4i65S5BIDMoDUtkdc3U07St8OoJZ5GxQsdJI8gNa0XJJ+w8UBY74Fw2apqGxQsLj8zjyawbud4aj3XVaiZrSyNrMhjYGuN7l5BN3HxT7hPhZmF0nYggzzWdUSjrb5Gn9I1A9SqtWVF6tzOjLC3g4f5XN1GqTzLDH9m/S4X/NjKmrLG5RYqb6pNl1W4lVqVcM0tDCaosltZWk6BRTP8UFUS2CGWQtRPPqLalKq2qLtAszXcfBRyOa1XHkkjRrsoVfxrEC4iNl3OJAAGpudAB4rOMYmdQNFcfhvwVUNjGKWbpd0TXC7souDJYix/wtOOHyYdVnWKDl8fA/wX4dtocPFRN/7pxa52ujGu07Lfle5PVG8J1LYqpjnaBwLL8hmtY+4Hut8TxqonGWR4Ld7AAAnxturE3h+nMQGTcDvX71yNwUOr1cNNtcvJ5DGpeo6p5tPxtrvyF8V4c50faxEtmiBc1zdCW/mYeoP3C+feIOH53SOnjaZA8lzsvzBx1Onjvoux1eOVNMHU7srwBZj3A5spGh8fVVrBATMGcnA39Nj91NVqoxw+7Hk6ejb1GscMadpPen4r/pySNhBsQQRuCLEeieUUGi65iPDMMwtNGCeTxo4eTh/dVHFuEZaa7mfvIv1Ad5o/mH91jx+oxyfg6WXBKPXIjZGpxoteWiArJnBbY5ItGWg4ytCikqWhV+TEChpq8lGpWXQfiWJWSCatc4rWRxctewRpLyGkl2OG0gKk/DNCZMw5y3/ZpWjYM3IVCIdFIaUFEmjsbI2Kg0UUSWJ4qaxTehqwwjVYfQFQOw4lXVEs6PgPE7GN+YW80dUcdxWLQ5cp/ZblIzDCrsqkNuLeI/xBsDoFW4KbOdUe/CSiaSgLULVlpozQ8Mds5sbBdztAP95LsvDXA0VBTZYjlmdYvlt3yf0g7gdEt+HmGdlC+rc3vEER35NGhd6lW+CZ7mgPNzv01PJcTXa+GOTh5X9WaIYd0fwL8TBDDrfTUncrkuJ1AjqmuJ0Lsp8nG3+F17EGd0rgnHVRaSw3zfY7rkaHdk1HJ1MbUYNl5mbpcboF8+qLppWvYCx7Xi3zN1aTsSPC91FJAHef0XecbFp8AzpkNK6+1yfBMjQ2Hyj6KKW4GgA/3wQvCRZBTMw2u42HQbpHiVUALD/fVNcSlAuXG6p+J1hcbDmjhHwgZukMeD8B/H1jInvDIx3pXk2AYOVzzO3qvp2arpoIMrXsDGtyta1w1AFgAAuMcG4QaWG5H7ySxfcf8A1b6fclWR+oB66rTgywnJpdo4Xr89VoMcZuKcZcd8p/kIw3A5qgExgWBtdxsL9AnWG1hg/wCnqe45ujXH5XN5d5MeBqoGIxfma4m3Vrufup+MqJr6dzj80feB8OYVarTQ1ENkjjaDD9PgWqwP7q5Xh/K/RUuJiJpY2xd91svd72pNwNPVTYLgMkU15WWBbl5HTrp5KLhJwbUsLtBqNepBsrlFUCS7iLXOl+g0C5mthHBpViTvx/pt9Gb1GaWsfDbapdVVA7aW2m4+oWj6O22oO4TVjVkxrkxij0Lmc84g4NZJd8PcfuW/lPouaYth7o3FkgLXDkenUdQvomSAHkkXEHDkVSzLIy/6XAd5vkVu0+f23UuUKljUuUfOtTTA7JZPAVfOKuEZqM5rF8ROj7ajweOXmqs+nuu7jcJxuDM7jXYk7IhYfOm0tGgpKApmwqkdKhiC0qiGjZYgUdfstTfApCWaq72yc0JBCrsnzp/h+yXHsOXQeIweS3ELei0C2OyYARytavRhqGmK2iUIGZQp6Gk7SRkbRq5wHvuhmp7wQP8ArI//AJf9pSsstsHJeAo8s6V2DWRCJosAA0DwG6iabFFTfM3yKgduvEamTc+Tp4+qF+Ny5YnnwP2XD6rDTPO552aHAX2zG/2XZuJv4EnkVz2iaMrdOQTvTntlKSNkI3ChFgFSYyynZHLfI0uaWPuJAwGWw3Lb638U0/arA6znAX1vfT3VP48neKlpDnAsDC0gkFpudW9PRKMVce0ebnYfXdenjBTju+Tn+68bcfg6xHWxkfMD6pLjXEEMYPeBPQG5SbhykjdBVFzGEthYWktBLSZNSCRoVXKeMfhJHWF+1AvbW2U6X6Ke1+SPUNdILr5aiZzgG5A1oe4yERhrXbOOYjROPhpw8aiaWd1nRQWOYtvmk3YG326+yotONQu/fDxo/ZUWm75ifE9oRqsXqOZ6bTtw76LwuU5qTfQT2Ad+YAjcjl/UP7ppgmGNkeQ/ZgBtfe+2o5KjVcrhWU9iReYNNiRdpGoPUeC6Dwye+7+l30c2yRhyP6OWRcSrs4/q2TLm1+LDmluhbajSq/12EV1B2H7+n7rmalu4c3mEBiPEclSwQhobmLQSCTe5sBtoLqyVXyP/AKXfYqj4b/Gi/rZ/3BH6VqcmSElN3RzfV8f0+SMMX2xn2l0Weo4eihawguMlxz0JtqbdAmVNFsOiziX8dv8AR/cqeJc/X5N+oa+OD0emwQw46gqMkrcOWi8sw6iQOC85qiK3i2RRm+imqBqyLM0gi9x0uPULnuO8DwStc6NvZSC50+R3m3l6LpjlDIL7psMs8buDoKk1yfOVVhr4nZZGZT9COoPMId0AXS/iHG0QiwGkgtoNL3vZc4evS6LO8+JTaMmSO2VH/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en-US"/>
          </a:p>
        </p:txBody>
      </p:sp>
      <p:pic>
        <p:nvPicPr>
          <p:cNvPr id="4101" name="Picture 6" descr="http://2.bp.blogspot.com/-VtP0uC6oujU/TZFHunSUgpI/AAAAAAAAAzM/uJnmgrbbtMY/s1600/1.jpg"/>
          <p:cNvPicPr>
            <a:picLocks noChangeAspect="1" noChangeArrowheads="1"/>
          </p:cNvPicPr>
          <p:nvPr/>
        </p:nvPicPr>
        <p:blipFill>
          <a:blip r:embed="rId3"/>
          <a:srcRect/>
          <a:stretch>
            <a:fillRect/>
          </a:stretch>
        </p:blipFill>
        <p:spPr bwMode="auto">
          <a:xfrm>
            <a:off x="533400" y="3657600"/>
            <a:ext cx="3200400" cy="2192338"/>
          </a:xfrm>
          <a:prstGeom prst="rect">
            <a:avLst/>
          </a:prstGeom>
          <a:noFill/>
          <a:ln w="9525">
            <a:noFill/>
            <a:miter lim="800000"/>
            <a:headEnd/>
            <a:tailEnd/>
          </a:ln>
        </p:spPr>
      </p:pic>
      <p:sp>
        <p:nvSpPr>
          <p:cNvPr id="4102" name="Rectangle 5"/>
          <p:cNvSpPr>
            <a:spLocks noChangeArrowheads="1"/>
          </p:cNvSpPr>
          <p:nvPr/>
        </p:nvSpPr>
        <p:spPr bwMode="auto">
          <a:xfrm>
            <a:off x="1600200" y="22860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OVT\Desktop\seminar\COMMEDY 6-9-14 IES KPS\comedy bldg Vimal 26-8-14\a.baa-Stairs-Construction-Fail.jpg"/>
          <p:cNvPicPr>
            <a:picLocks noChangeAspect="1" noChangeArrowheads="1"/>
          </p:cNvPicPr>
          <p:nvPr/>
        </p:nvPicPr>
        <p:blipFill>
          <a:blip r:embed="rId2"/>
          <a:srcRect/>
          <a:stretch>
            <a:fillRect/>
          </a:stretch>
        </p:blipFill>
        <p:spPr bwMode="auto">
          <a:xfrm>
            <a:off x="3429000" y="609600"/>
            <a:ext cx="5435600" cy="4076700"/>
          </a:xfrm>
          <a:prstGeom prst="rect">
            <a:avLst/>
          </a:prstGeom>
          <a:noFill/>
          <a:ln w="9525">
            <a:noFill/>
            <a:miter lim="800000"/>
            <a:headEnd/>
            <a:tailEnd/>
          </a:ln>
        </p:spPr>
      </p:pic>
      <p:pic>
        <p:nvPicPr>
          <p:cNvPr id="5123" name="Picture 2" descr="http://i1.ytimg.com/vi/b5WZPmCOeQA/maxresdefault.jpg"/>
          <p:cNvPicPr>
            <a:picLocks noChangeAspect="1" noChangeArrowheads="1"/>
          </p:cNvPicPr>
          <p:nvPr/>
        </p:nvPicPr>
        <p:blipFill>
          <a:blip r:embed="rId3"/>
          <a:srcRect/>
          <a:stretch>
            <a:fillRect/>
          </a:stretch>
        </p:blipFill>
        <p:spPr bwMode="auto">
          <a:xfrm>
            <a:off x="228600" y="3733800"/>
            <a:ext cx="3594100" cy="1890713"/>
          </a:xfrm>
          <a:prstGeom prst="rect">
            <a:avLst/>
          </a:prstGeom>
          <a:noFill/>
          <a:ln w="9525">
            <a:noFill/>
            <a:miter lim="800000"/>
            <a:headEnd/>
            <a:tailEnd/>
          </a:ln>
        </p:spPr>
      </p:pic>
      <p:sp>
        <p:nvSpPr>
          <p:cNvPr id="5124" name="Rectangle 3"/>
          <p:cNvSpPr>
            <a:spLocks noChangeArrowheads="1"/>
          </p:cNvSpPr>
          <p:nvPr/>
        </p:nvSpPr>
        <p:spPr bwMode="auto">
          <a:xfrm>
            <a:off x="1676400" y="15240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OVT\Desktop\seminar\COMMEDY 6-9-14 IES KPS\comedy bldg Vimal 26-8-14\erro-engenharia-541.jpg"/>
          <p:cNvPicPr>
            <a:picLocks noChangeAspect="1" noChangeArrowheads="1"/>
          </p:cNvPicPr>
          <p:nvPr/>
        </p:nvPicPr>
        <p:blipFill>
          <a:blip r:embed="rId2"/>
          <a:srcRect/>
          <a:stretch>
            <a:fillRect/>
          </a:stretch>
        </p:blipFill>
        <p:spPr bwMode="auto">
          <a:xfrm>
            <a:off x="1905000" y="609600"/>
            <a:ext cx="4314825" cy="5753100"/>
          </a:xfrm>
          <a:prstGeom prst="rect">
            <a:avLst/>
          </a:prstGeom>
          <a:noFill/>
          <a:ln w="9525">
            <a:noFill/>
            <a:miter lim="800000"/>
            <a:headEnd/>
            <a:tailEnd/>
          </a:ln>
        </p:spPr>
      </p:pic>
      <p:pic>
        <p:nvPicPr>
          <p:cNvPr id="6147" name="Picture 2" descr="http://myfunnyreaction.com/media/k2/items/src/aee6b7eabcfbb7f95c4f7ee66e00ef27.jpg"/>
          <p:cNvPicPr>
            <a:picLocks noChangeAspect="1" noChangeArrowheads="1"/>
          </p:cNvPicPr>
          <p:nvPr/>
        </p:nvPicPr>
        <p:blipFill>
          <a:blip r:embed="rId3"/>
          <a:srcRect/>
          <a:stretch>
            <a:fillRect/>
          </a:stretch>
        </p:blipFill>
        <p:spPr bwMode="auto">
          <a:xfrm>
            <a:off x="6477000" y="3048000"/>
            <a:ext cx="2193925" cy="2286000"/>
          </a:xfrm>
          <a:prstGeom prst="rect">
            <a:avLst/>
          </a:prstGeom>
          <a:noFill/>
          <a:ln w="9525">
            <a:noFill/>
            <a:miter lim="800000"/>
            <a:headEnd/>
            <a:tailEnd/>
          </a:ln>
        </p:spPr>
      </p:pic>
      <p:sp>
        <p:nvSpPr>
          <p:cNvPr id="6148" name="Rectangle 3"/>
          <p:cNvSpPr>
            <a:spLocks noChangeArrowheads="1"/>
          </p:cNvSpPr>
          <p:nvPr/>
        </p:nvSpPr>
        <p:spPr bwMode="auto">
          <a:xfrm>
            <a:off x="2362200" y="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kal AEE\research works\guest lecture\COMMEDY 6-9-14 IES KPS\comedy bldg Vimal 26-8-14\idiot_85.jpg"/>
          <p:cNvPicPr>
            <a:picLocks noChangeAspect="1" noChangeArrowheads="1"/>
          </p:cNvPicPr>
          <p:nvPr/>
        </p:nvPicPr>
        <p:blipFill>
          <a:blip r:embed="rId2"/>
          <a:srcRect/>
          <a:stretch>
            <a:fillRect/>
          </a:stretch>
        </p:blipFill>
        <p:spPr bwMode="auto">
          <a:xfrm>
            <a:off x="1524000" y="1219200"/>
            <a:ext cx="6096000" cy="4419600"/>
          </a:xfrm>
          <a:prstGeom prst="rect">
            <a:avLst/>
          </a:prstGeom>
          <a:noFill/>
          <a:ln w="9525">
            <a:noFill/>
            <a:miter lim="800000"/>
            <a:headEnd/>
            <a:tailEnd/>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OVT\Desktop\seminar\COMMEDY 6-9-14 IES KPS\comedy bldg Vimal 26-8-14\e.jpg"/>
          <p:cNvPicPr>
            <a:picLocks noChangeAspect="1" noChangeArrowheads="1"/>
          </p:cNvPicPr>
          <p:nvPr/>
        </p:nvPicPr>
        <p:blipFill>
          <a:blip r:embed="rId2"/>
          <a:srcRect/>
          <a:stretch>
            <a:fillRect/>
          </a:stretch>
        </p:blipFill>
        <p:spPr bwMode="auto">
          <a:xfrm>
            <a:off x="1524000" y="1066800"/>
            <a:ext cx="3151188" cy="4719638"/>
          </a:xfrm>
          <a:prstGeom prst="rect">
            <a:avLst/>
          </a:prstGeom>
          <a:noFill/>
          <a:ln w="9525">
            <a:noFill/>
            <a:miter lim="800000"/>
            <a:headEnd/>
            <a:tailEnd/>
          </a:ln>
        </p:spPr>
      </p:pic>
      <p:pic>
        <p:nvPicPr>
          <p:cNvPr id="8195" name="Picture 2" descr="http://www.ayngaran.com/images/news/1317733896.jpg"/>
          <p:cNvPicPr>
            <a:picLocks noChangeAspect="1" noChangeArrowheads="1"/>
          </p:cNvPicPr>
          <p:nvPr/>
        </p:nvPicPr>
        <p:blipFill>
          <a:blip r:embed="rId3"/>
          <a:srcRect/>
          <a:stretch>
            <a:fillRect/>
          </a:stretch>
        </p:blipFill>
        <p:spPr bwMode="auto">
          <a:xfrm>
            <a:off x="5334000" y="2819400"/>
            <a:ext cx="2590800" cy="3003550"/>
          </a:xfrm>
          <a:prstGeom prst="rect">
            <a:avLst/>
          </a:prstGeom>
          <a:noFill/>
          <a:ln w="9525">
            <a:noFill/>
            <a:miter lim="800000"/>
            <a:headEnd/>
            <a:tailEnd/>
          </a:ln>
        </p:spPr>
      </p:pic>
      <p:sp>
        <p:nvSpPr>
          <p:cNvPr id="8196" name="Rectangle 4"/>
          <p:cNvSpPr>
            <a:spLocks noChangeArrowheads="1"/>
          </p:cNvSpPr>
          <p:nvPr/>
        </p:nvSpPr>
        <p:spPr bwMode="auto">
          <a:xfrm>
            <a:off x="2133600" y="30480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OVT\Desktop\seminar\COMMEDY 6-9-14 IES KPS\comedy bldg Vimal 26-8-14\56c_600x600-622365-4f748a778b514.jpg"/>
          <p:cNvPicPr>
            <a:picLocks noChangeAspect="1" noChangeArrowheads="1"/>
          </p:cNvPicPr>
          <p:nvPr/>
        </p:nvPicPr>
        <p:blipFill>
          <a:blip r:embed="rId2"/>
          <a:srcRect/>
          <a:stretch>
            <a:fillRect/>
          </a:stretch>
        </p:blipFill>
        <p:spPr bwMode="auto">
          <a:xfrm>
            <a:off x="1371600" y="1219200"/>
            <a:ext cx="4794250" cy="4845050"/>
          </a:xfrm>
          <a:prstGeom prst="rect">
            <a:avLst/>
          </a:prstGeom>
          <a:noFill/>
          <a:ln w="9525">
            <a:noFill/>
            <a:miter lim="800000"/>
            <a:headEnd/>
            <a:tailEnd/>
          </a:ln>
        </p:spPr>
      </p:pic>
      <p:pic>
        <p:nvPicPr>
          <p:cNvPr id="9219" name="Picture 2" descr="https://encrypted-tbn2.gstatic.com/images?q=tbn:ANd9GcRhBbbmU_eZMcEZir_b7AjIC3exI805g1Rm_tyTrp9UrIgiEvi1pMzYkw"/>
          <p:cNvPicPr>
            <a:picLocks noChangeAspect="1" noChangeArrowheads="1"/>
          </p:cNvPicPr>
          <p:nvPr/>
        </p:nvPicPr>
        <p:blipFill>
          <a:blip r:embed="rId3"/>
          <a:srcRect/>
          <a:stretch>
            <a:fillRect/>
          </a:stretch>
        </p:blipFill>
        <p:spPr bwMode="auto">
          <a:xfrm>
            <a:off x="4038600" y="4343400"/>
            <a:ext cx="2133600" cy="2133600"/>
          </a:xfrm>
          <a:prstGeom prst="rect">
            <a:avLst/>
          </a:prstGeom>
          <a:noFill/>
          <a:ln w="9525">
            <a:noFill/>
            <a:miter lim="800000"/>
            <a:headEnd/>
            <a:tailEnd/>
          </a:ln>
        </p:spPr>
      </p:pic>
      <p:sp>
        <p:nvSpPr>
          <p:cNvPr id="9220" name="Rectangle 3"/>
          <p:cNvSpPr>
            <a:spLocks noChangeArrowheads="1"/>
          </p:cNvSpPr>
          <p:nvPr/>
        </p:nvSpPr>
        <p:spPr bwMode="auto">
          <a:xfrm>
            <a:off x="2438400" y="22860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Desktop\key note crescent\crescent\IMG-20170315-WA0028.jpg"/>
          <p:cNvPicPr>
            <a:picLocks noChangeAspect="1" noChangeArrowheads="1"/>
          </p:cNvPicPr>
          <p:nvPr/>
        </p:nvPicPr>
        <p:blipFill>
          <a:blip r:embed="rId2"/>
          <a:srcRect/>
          <a:stretch>
            <a:fillRect/>
          </a:stretch>
        </p:blipFill>
        <p:spPr bwMode="auto">
          <a:xfrm>
            <a:off x="2309813" y="1152525"/>
            <a:ext cx="4524375" cy="4552950"/>
          </a:xfrm>
          <a:prstGeom prst="rect">
            <a:avLst/>
          </a:prstGeom>
          <a:noFill/>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OVT\Desktop\seminar\COMMEDY 6-9-14 IES KPS\comedy bldg Vimal 26-8-14\erro-engenharia-43.jpg"/>
          <p:cNvPicPr>
            <a:picLocks noChangeAspect="1" noChangeArrowheads="1"/>
          </p:cNvPicPr>
          <p:nvPr/>
        </p:nvPicPr>
        <p:blipFill>
          <a:blip r:embed="rId2"/>
          <a:srcRect/>
          <a:stretch>
            <a:fillRect/>
          </a:stretch>
        </p:blipFill>
        <p:spPr bwMode="auto">
          <a:xfrm>
            <a:off x="2743200" y="1066800"/>
            <a:ext cx="5969000" cy="3975100"/>
          </a:xfrm>
          <a:prstGeom prst="rect">
            <a:avLst/>
          </a:prstGeom>
          <a:noFill/>
          <a:ln w="9525">
            <a:noFill/>
            <a:miter lim="800000"/>
            <a:headEnd/>
            <a:tailEnd/>
          </a:ln>
        </p:spPr>
      </p:pic>
      <p:pic>
        <p:nvPicPr>
          <p:cNvPr id="10243" name="Picture 2" descr="https://encrypted-tbn0.gstatic.com/images?q=tbn:ANd9GcRohAvnVTYQ1DyYU-xz_U0aIk9bXe_X6NN1LVusOYbAlp1hWlyQOmEbuk8R"/>
          <p:cNvPicPr>
            <a:picLocks noChangeAspect="1" noChangeArrowheads="1"/>
          </p:cNvPicPr>
          <p:nvPr/>
        </p:nvPicPr>
        <p:blipFill>
          <a:blip r:embed="rId3"/>
          <a:srcRect/>
          <a:stretch>
            <a:fillRect/>
          </a:stretch>
        </p:blipFill>
        <p:spPr bwMode="auto">
          <a:xfrm>
            <a:off x="685800" y="3200400"/>
            <a:ext cx="1943100" cy="2286000"/>
          </a:xfrm>
          <a:prstGeom prst="rect">
            <a:avLst/>
          </a:prstGeom>
          <a:noFill/>
          <a:ln w="9525">
            <a:noFill/>
            <a:miter lim="800000"/>
            <a:headEnd/>
            <a:tailEnd/>
          </a:ln>
        </p:spPr>
      </p:pic>
      <p:sp>
        <p:nvSpPr>
          <p:cNvPr id="10244" name="Rectangle 3"/>
          <p:cNvSpPr>
            <a:spLocks noChangeArrowheads="1"/>
          </p:cNvSpPr>
          <p:nvPr/>
        </p:nvSpPr>
        <p:spPr bwMode="auto">
          <a:xfrm>
            <a:off x="2057400" y="30480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subTitle" idx="4294967295"/>
          </p:nvPr>
        </p:nvSpPr>
        <p:spPr>
          <a:xfrm>
            <a:off x="990600" y="685800"/>
            <a:ext cx="8153400" cy="5791200"/>
          </a:xfrm>
          <a:solidFill>
            <a:schemeClr val="bg1"/>
          </a:solidFill>
        </p:spPr>
        <p:txBody>
          <a:bodyPr>
            <a:normAutofit fontScale="92500" lnSpcReduction="20000"/>
          </a:bodyPr>
          <a:lstStyle/>
          <a:p>
            <a:pPr eaLnBrk="1" hangingPunct="1">
              <a:buNone/>
            </a:pPr>
            <a:r>
              <a:rPr lang="en-US" sz="2000" b="1" dirty="0">
                <a:solidFill>
                  <a:srgbClr val="0000CC"/>
                </a:solidFill>
                <a:latin typeface="Arial" charset="0"/>
                <a:cs typeface="Arial" charset="0"/>
              </a:rPr>
              <a:t>                    </a:t>
            </a:r>
            <a:r>
              <a:rPr lang="en-US" sz="2000" b="1" u="sng" dirty="0">
                <a:solidFill>
                  <a:srgbClr val="0000CC"/>
                </a:solidFill>
                <a:latin typeface="Arial" charset="0"/>
                <a:cs typeface="Arial" charset="0"/>
              </a:rPr>
              <a:t> </a:t>
            </a:r>
            <a:r>
              <a:rPr lang="en-US" sz="2000" b="1" u="sng" dirty="0">
                <a:solidFill>
                  <a:srgbClr val="004620"/>
                </a:solidFill>
                <a:latin typeface="Arial" charset="0"/>
                <a:cs typeface="Arial" charset="0"/>
              </a:rPr>
              <a:t>EVOLVING SIZE OF BEAM</a:t>
            </a:r>
            <a:endParaRPr lang="en-US" sz="2000" b="1" u="sng" dirty="0">
              <a:solidFill>
                <a:srgbClr val="004620"/>
              </a:solidFill>
              <a:latin typeface="Arial" charset="0"/>
              <a:cs typeface="Times New Roman" pitchFamily="18" charset="0"/>
            </a:endParaRPr>
          </a:p>
          <a:p>
            <a:pPr eaLnBrk="1" hangingPunct="1"/>
            <a:r>
              <a:rPr lang="en-US" sz="2000" b="1" dirty="0">
                <a:solidFill>
                  <a:srgbClr val="0000CC"/>
                </a:solidFill>
                <a:latin typeface="Arial" charset="0"/>
                <a:cs typeface="Arial" charset="0"/>
              </a:rPr>
              <a:t>Concrete of Grade		= M20</a:t>
            </a:r>
            <a:endParaRPr lang="en-US" sz="2000" b="1" dirty="0">
              <a:solidFill>
                <a:srgbClr val="0000CC"/>
              </a:solidFill>
              <a:cs typeface="Times New Roman" pitchFamily="18" charset="0"/>
            </a:endParaRPr>
          </a:p>
          <a:p>
            <a:pPr eaLnBrk="1" hangingPunct="1"/>
            <a:r>
              <a:rPr lang="en-US" sz="2000" b="1" dirty="0">
                <a:solidFill>
                  <a:srgbClr val="0000CC"/>
                </a:solidFill>
                <a:latin typeface="Arial" charset="0"/>
                <a:cs typeface="Arial" charset="0"/>
              </a:rPr>
              <a:t>      Steel			     =  Fe500</a:t>
            </a:r>
            <a:endParaRPr lang="en-US" sz="2000" b="1" dirty="0">
              <a:solidFill>
                <a:srgbClr val="0000CC"/>
              </a:solidFill>
              <a:cs typeface="Times New Roman" pitchFamily="18" charset="0"/>
            </a:endParaRPr>
          </a:p>
          <a:p>
            <a:pPr eaLnBrk="1" hangingPunct="1"/>
            <a:r>
              <a:rPr lang="en-US" sz="2000" b="1" dirty="0">
                <a:solidFill>
                  <a:srgbClr val="0000CC"/>
                </a:solidFill>
                <a:latin typeface="Arial" charset="0"/>
                <a:cs typeface="Arial" charset="0"/>
              </a:rPr>
              <a:t>Span 				  = 6.0m</a:t>
            </a:r>
          </a:p>
          <a:p>
            <a:pPr eaLnBrk="1" hangingPunct="1"/>
            <a:endParaRPr lang="en-US" sz="2000" b="1" dirty="0">
              <a:solidFill>
                <a:srgbClr val="0000CC"/>
              </a:solidFill>
              <a:latin typeface="Arial" charset="0"/>
              <a:cs typeface="Arial" charset="0"/>
            </a:endParaRPr>
          </a:p>
          <a:p>
            <a:pPr eaLnBrk="1" hangingPunct="1"/>
            <a:endParaRPr lang="en-US" sz="2000" b="1" dirty="0">
              <a:solidFill>
                <a:schemeClr val="bg1"/>
              </a:solidFill>
              <a:cs typeface="Times New Roman" pitchFamily="18" charset="0"/>
            </a:endParaRPr>
          </a:p>
          <a:p>
            <a:pPr eaLnBrk="1" hangingPunct="1"/>
            <a:r>
              <a:rPr lang="en-US" sz="2000" b="1" dirty="0">
                <a:solidFill>
                  <a:srgbClr val="FF0066"/>
                </a:solidFill>
                <a:latin typeface="Arial" charset="0"/>
                <a:cs typeface="Arial" charset="0"/>
              </a:rPr>
              <a:t>[7 (to) 8 cm depth per meter of span is assumed ] </a:t>
            </a:r>
            <a:endParaRPr lang="en-US" sz="2000" b="1" dirty="0">
              <a:solidFill>
                <a:srgbClr val="FF0066"/>
              </a:solidFill>
              <a:cs typeface="Times New Roman" pitchFamily="18" charset="0"/>
            </a:endParaRPr>
          </a:p>
          <a:p>
            <a:pPr eaLnBrk="1" hangingPunct="1">
              <a:buNone/>
            </a:pPr>
            <a:r>
              <a:rPr lang="en-US" sz="2000" b="1" dirty="0">
                <a:solidFill>
                  <a:srgbClr val="FF0066"/>
                </a:solidFill>
                <a:latin typeface="Arial" charset="0"/>
                <a:cs typeface="Arial" charset="0"/>
              </a:rPr>
              <a:t>    Depth of beam for 6.0m  span 	= </a:t>
            </a:r>
          </a:p>
          <a:p>
            <a:pPr eaLnBrk="1" hangingPunct="1">
              <a:buNone/>
            </a:pPr>
            <a:endParaRPr lang="en-US" sz="2000" b="1" dirty="0">
              <a:solidFill>
                <a:srgbClr val="FF0066"/>
              </a:solidFill>
              <a:latin typeface="Arial" charset="0"/>
              <a:cs typeface="Arial" charset="0"/>
            </a:endParaRPr>
          </a:p>
          <a:p>
            <a:pPr eaLnBrk="1" hangingPunct="1">
              <a:buNone/>
            </a:pPr>
            <a:r>
              <a:rPr lang="en-US" sz="2000" b="1" dirty="0">
                <a:solidFill>
                  <a:srgbClr val="FF0066"/>
                </a:solidFill>
                <a:latin typeface="Arial" charset="0"/>
                <a:cs typeface="Arial" charset="0"/>
              </a:rPr>
              <a:t>                            </a:t>
            </a:r>
            <a:r>
              <a:rPr lang="en-US" sz="2800" b="1" dirty="0">
                <a:solidFill>
                  <a:srgbClr val="002060"/>
                </a:solidFill>
                <a:latin typeface="Arial" charset="0"/>
                <a:cs typeface="Arial" charset="0"/>
              </a:rPr>
              <a:t>6.0 x 7.5 (</a:t>
            </a:r>
            <a:r>
              <a:rPr lang="en-US" sz="2800" b="1" dirty="0" err="1">
                <a:solidFill>
                  <a:srgbClr val="002060"/>
                </a:solidFill>
                <a:latin typeface="Arial" charset="0"/>
                <a:cs typeface="Arial" charset="0"/>
              </a:rPr>
              <a:t>coef</a:t>
            </a:r>
            <a:r>
              <a:rPr lang="en-US" sz="2800" b="1" dirty="0">
                <a:solidFill>
                  <a:srgbClr val="002060"/>
                </a:solidFill>
                <a:latin typeface="Arial" charset="0"/>
                <a:cs typeface="Arial" charset="0"/>
              </a:rPr>
              <a:t>.)  = 45cm </a:t>
            </a:r>
          </a:p>
          <a:p>
            <a:pPr eaLnBrk="1" hangingPunct="1">
              <a:buNone/>
            </a:pPr>
            <a:r>
              <a:rPr lang="en-US" sz="2800" b="1" dirty="0">
                <a:solidFill>
                  <a:srgbClr val="002060"/>
                </a:solidFill>
                <a:latin typeface="Arial" charset="0"/>
                <a:cs typeface="Arial" charset="0"/>
              </a:rPr>
              <a:t> </a:t>
            </a:r>
          </a:p>
          <a:p>
            <a:pPr eaLnBrk="1" hangingPunct="1">
              <a:buNone/>
            </a:pPr>
            <a:r>
              <a:rPr lang="en-US" sz="2000" b="1" dirty="0">
                <a:solidFill>
                  <a:srgbClr val="0000CC"/>
                </a:solidFill>
                <a:latin typeface="Arial" charset="0"/>
                <a:cs typeface="Arial" charset="0"/>
              </a:rPr>
              <a:t>Hence adopt depth of Beam as 45 cm </a:t>
            </a:r>
            <a:r>
              <a:rPr lang="en-US" sz="2400" b="1" dirty="0">
                <a:solidFill>
                  <a:srgbClr val="0000CC"/>
                </a:solidFill>
                <a:latin typeface="Arial" charset="0"/>
                <a:cs typeface="Arial" charset="0"/>
              </a:rPr>
              <a:t>(i.e.,450 mm)</a:t>
            </a:r>
          </a:p>
          <a:p>
            <a:pPr eaLnBrk="1" hangingPunct="1">
              <a:buNone/>
            </a:pPr>
            <a:endParaRPr lang="en-US" sz="2400" b="1" dirty="0">
              <a:solidFill>
                <a:srgbClr val="0000CC"/>
              </a:solidFill>
              <a:latin typeface="Arial" charset="0"/>
              <a:cs typeface="Arial" charset="0"/>
            </a:endParaRPr>
          </a:p>
          <a:p>
            <a:pPr eaLnBrk="1" hangingPunct="1">
              <a:buNone/>
            </a:pPr>
            <a:r>
              <a:rPr lang="en-US" sz="2000" b="1" dirty="0">
                <a:solidFill>
                  <a:srgbClr val="D60093"/>
                </a:solidFill>
                <a:latin typeface="Arial" charset="0"/>
                <a:cs typeface="Arial" charset="0"/>
              </a:rPr>
              <a:t>     Assume  size of Beam as  </a:t>
            </a:r>
          </a:p>
          <a:p>
            <a:pPr eaLnBrk="1" hangingPunct="1">
              <a:buNone/>
            </a:pPr>
            <a:r>
              <a:rPr lang="en-US" sz="2000" b="1" dirty="0">
                <a:solidFill>
                  <a:srgbClr val="D60093"/>
                </a:solidFill>
                <a:latin typeface="Arial" charset="0"/>
                <a:cs typeface="Arial" charset="0"/>
              </a:rPr>
              <a:t>      </a:t>
            </a:r>
            <a:r>
              <a:rPr lang="en-US" sz="2800" b="1" dirty="0">
                <a:solidFill>
                  <a:srgbClr val="D60093"/>
                </a:solidFill>
                <a:latin typeface="Arial" charset="0"/>
                <a:cs typeface="Arial" charset="0"/>
              </a:rPr>
              <a:t>(300x450)  /   (230x450)</a:t>
            </a:r>
          </a:p>
          <a:p>
            <a:pPr eaLnBrk="1" hangingPunct="1">
              <a:buNone/>
            </a:pPr>
            <a:r>
              <a:rPr lang="en-US" sz="2000" b="1" dirty="0">
                <a:solidFill>
                  <a:srgbClr val="0000CC"/>
                </a:solidFill>
                <a:latin typeface="Arial" charset="0"/>
                <a:cs typeface="Arial" charset="0"/>
              </a:rPr>
              <a:t>	</a:t>
            </a:r>
          </a:p>
          <a:p>
            <a:pPr eaLnBrk="1" hangingPunct="1"/>
            <a:endParaRPr lang="en-US" sz="2000" dirty="0">
              <a:solidFill>
                <a:srgbClr val="0000CC"/>
              </a:solidFill>
              <a:cs typeface="Times New Roman" pitchFamily="18" charset="0"/>
            </a:endParaRPr>
          </a:p>
          <a:p>
            <a:pPr eaLnBrk="1" hangingPunct="1"/>
            <a:endParaRPr lang="en-US" sz="2000" dirty="0">
              <a:solidFill>
                <a:srgbClr val="0000CC"/>
              </a:solidFill>
            </a:endParaRPr>
          </a:p>
        </p:txBody>
      </p:sp>
      <p:pic>
        <p:nvPicPr>
          <p:cNvPr id="3" name="Picture 4"/>
          <p:cNvPicPr>
            <a:picLocks noChangeAspect="1" noChangeArrowheads="1"/>
          </p:cNvPicPr>
          <p:nvPr/>
        </p:nvPicPr>
        <p:blipFill>
          <a:blip r:embed="rId2" cstate="print"/>
          <a:srcRect/>
          <a:stretch>
            <a:fillRect/>
          </a:stretch>
        </p:blipFill>
        <p:spPr bwMode="auto">
          <a:xfrm>
            <a:off x="6705600" y="609600"/>
            <a:ext cx="2286000" cy="134654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l="4868" b="1921"/>
          <a:stretch>
            <a:fillRect/>
          </a:stretch>
        </p:blipFill>
        <p:spPr bwMode="auto">
          <a:xfrm>
            <a:off x="7524091" y="2819400"/>
            <a:ext cx="1489075" cy="1828800"/>
          </a:xfrm>
          <a:prstGeom prst="rect">
            <a:avLst/>
          </a:prstGeom>
          <a:noFill/>
          <a:ln w="9525">
            <a:noFill/>
            <a:miter lim="800000"/>
            <a:headEnd/>
            <a:tailEnd/>
          </a:ln>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43001" y="399415"/>
            <a:ext cx="5638800" cy="5591810"/>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609600" y="457200"/>
            <a:ext cx="6934200" cy="5031358"/>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user\Desktop\WhatsApp Images\IMG-20170316-WA0002.jpg"/>
          <p:cNvPicPr>
            <a:picLocks noChangeAspect="1" noChangeArrowheads="1"/>
          </p:cNvPicPr>
          <p:nvPr/>
        </p:nvPicPr>
        <p:blipFill>
          <a:blip r:embed="rId2"/>
          <a:srcRect/>
          <a:stretch>
            <a:fillRect/>
          </a:stretch>
        </p:blipFill>
        <p:spPr bwMode="auto">
          <a:xfrm>
            <a:off x="990600" y="304800"/>
            <a:ext cx="7590102" cy="6112801"/>
          </a:xfrm>
          <a:prstGeom prst="rect">
            <a:avLst/>
          </a:prstGeom>
          <a:noFill/>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kal AEE\research works\guest lecture\COMMEDY 6-9-14 IES KPS\comedy bldg Vimal 26-8-14\enhanced-buzz-12901-1377456862-4.jpg"/>
          <p:cNvPicPr>
            <a:picLocks noChangeAspect="1" noChangeArrowheads="1"/>
          </p:cNvPicPr>
          <p:nvPr/>
        </p:nvPicPr>
        <p:blipFill>
          <a:blip r:embed="rId2"/>
          <a:srcRect/>
          <a:stretch>
            <a:fillRect/>
          </a:stretch>
        </p:blipFill>
        <p:spPr bwMode="auto">
          <a:xfrm>
            <a:off x="2333625" y="442913"/>
            <a:ext cx="4476750" cy="5972175"/>
          </a:xfrm>
          <a:prstGeom prst="rect">
            <a:avLst/>
          </a:prstGeom>
          <a:noFill/>
          <a:ln w="9525">
            <a:noFill/>
            <a:miter lim="800000"/>
            <a:headEnd/>
            <a:tailEnd/>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kal AEE\research works\guest lecture\COMMEDY 6-9-14 IES KPS\comedy bldg Vimal 26-8-14\1356407114237720.jpg"/>
          <p:cNvPicPr>
            <a:picLocks noChangeAspect="1" noChangeArrowheads="1"/>
          </p:cNvPicPr>
          <p:nvPr/>
        </p:nvPicPr>
        <p:blipFill>
          <a:blip r:embed="rId2"/>
          <a:srcRect/>
          <a:stretch>
            <a:fillRect/>
          </a:stretch>
        </p:blipFill>
        <p:spPr bwMode="auto">
          <a:xfrm>
            <a:off x="2190750" y="257175"/>
            <a:ext cx="4762500" cy="6343650"/>
          </a:xfrm>
          <a:prstGeom prst="rect">
            <a:avLst/>
          </a:prstGeom>
          <a:noFill/>
          <a:ln w="9525">
            <a:noFill/>
            <a:miter lim="800000"/>
            <a:headEnd/>
            <a:tailEnd/>
          </a:ln>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kal AEE\research works\guest lecture\COMMEDY 6-9-14 IES KPS\comedy bldg Vimal 26-8-14\building-funny-marasmus-mistakes-washing.jpg"/>
          <p:cNvPicPr>
            <a:picLocks noChangeAspect="1" noChangeArrowheads="1"/>
          </p:cNvPicPr>
          <p:nvPr/>
        </p:nvPicPr>
        <p:blipFill>
          <a:blip r:embed="rId2"/>
          <a:srcRect/>
          <a:stretch>
            <a:fillRect/>
          </a:stretch>
        </p:blipFill>
        <p:spPr bwMode="auto">
          <a:xfrm>
            <a:off x="1714500" y="171450"/>
            <a:ext cx="5715000" cy="6515100"/>
          </a:xfrm>
          <a:prstGeom prst="rect">
            <a:avLst/>
          </a:prstGeom>
          <a:noFill/>
          <a:ln w="9525">
            <a:noFill/>
            <a:miter lim="800000"/>
            <a:headEnd/>
            <a:tailEnd/>
          </a:ln>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OVT\Desktop\seminar\COMMEDY 6-9-14 IES KPS\comedy bldg Vimal 26-8-14\construction-mistake-elite-daily-4.jpg"/>
          <p:cNvPicPr>
            <a:picLocks noChangeAspect="1" noChangeArrowheads="1"/>
          </p:cNvPicPr>
          <p:nvPr/>
        </p:nvPicPr>
        <p:blipFill>
          <a:blip r:embed="rId2"/>
          <a:srcRect/>
          <a:stretch>
            <a:fillRect/>
          </a:stretch>
        </p:blipFill>
        <p:spPr bwMode="auto">
          <a:xfrm>
            <a:off x="685800" y="1143000"/>
            <a:ext cx="4637088" cy="3086100"/>
          </a:xfrm>
          <a:prstGeom prst="rect">
            <a:avLst/>
          </a:prstGeom>
          <a:noFill/>
          <a:ln w="9525">
            <a:noFill/>
            <a:miter lim="800000"/>
            <a:headEnd/>
            <a:tailEnd/>
          </a:ln>
        </p:spPr>
      </p:pic>
      <p:pic>
        <p:nvPicPr>
          <p:cNvPr id="14339" name="Picture 2" descr="http://www.bharatstudent.com/ng7uvideo/bs/gallery/normal/movies/tw/2007/aug/pokiribrothers/pokiribrothers_008.jpg"/>
          <p:cNvPicPr>
            <a:picLocks noChangeAspect="1" noChangeArrowheads="1"/>
          </p:cNvPicPr>
          <p:nvPr/>
        </p:nvPicPr>
        <p:blipFill>
          <a:blip r:embed="rId3"/>
          <a:srcRect/>
          <a:stretch>
            <a:fillRect/>
          </a:stretch>
        </p:blipFill>
        <p:spPr bwMode="auto">
          <a:xfrm>
            <a:off x="6096000" y="1143000"/>
            <a:ext cx="2246313" cy="3371850"/>
          </a:xfrm>
          <a:prstGeom prst="rect">
            <a:avLst/>
          </a:prstGeom>
          <a:noFill/>
          <a:ln w="952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kal AEE\research works\guest lecture\COMMEDY 6-9-14 IES KPS\comedy bldg Vimal 26-8-14\hilarious_construction_fails_part_2_640_02.jpg"/>
          <p:cNvPicPr>
            <a:picLocks noChangeAspect="1" noChangeArrowheads="1"/>
          </p:cNvPicPr>
          <p:nvPr/>
        </p:nvPicPr>
        <p:blipFill>
          <a:blip r:embed="rId2"/>
          <a:srcRect/>
          <a:stretch>
            <a:fillRect/>
          </a:stretch>
        </p:blipFill>
        <p:spPr bwMode="auto">
          <a:xfrm>
            <a:off x="508000" y="393700"/>
            <a:ext cx="8128000" cy="6070600"/>
          </a:xfrm>
          <a:prstGeom prst="rect">
            <a:avLst/>
          </a:prstGeom>
          <a:noFill/>
          <a:ln w="9525">
            <a:noFill/>
            <a:miter lim="800000"/>
            <a:headEnd/>
            <a:tailEnd/>
          </a:ln>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kal AEE\research works\guest lecture\COMMEDY 6-9-14 IES KPS\comedy bldg Vimal 26-8-14\idiot_64.jpg"/>
          <p:cNvPicPr>
            <a:picLocks noChangeAspect="1" noChangeArrowheads="1"/>
          </p:cNvPicPr>
          <p:nvPr/>
        </p:nvPicPr>
        <p:blipFill>
          <a:blip r:embed="rId2"/>
          <a:srcRect/>
          <a:stretch>
            <a:fillRect/>
          </a:stretch>
        </p:blipFill>
        <p:spPr bwMode="auto">
          <a:xfrm>
            <a:off x="2133600" y="457200"/>
            <a:ext cx="4189413" cy="5486400"/>
          </a:xfrm>
          <a:prstGeom prst="rect">
            <a:avLst/>
          </a:prstGeom>
          <a:noFill/>
          <a:ln w="9525">
            <a:noFill/>
            <a:miter lim="800000"/>
            <a:headEnd/>
            <a:tailEnd/>
          </a:ln>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kal AEE\research works\guest lecture\COMMEDY 6-9-14 IES KPS\comedy bldg Vimal 26-8-14\images (1).jpg"/>
          <p:cNvPicPr>
            <a:picLocks noChangeAspect="1" noChangeArrowheads="1"/>
          </p:cNvPicPr>
          <p:nvPr/>
        </p:nvPicPr>
        <p:blipFill>
          <a:blip r:embed="rId2"/>
          <a:srcRect/>
          <a:stretch>
            <a:fillRect/>
          </a:stretch>
        </p:blipFill>
        <p:spPr bwMode="auto">
          <a:xfrm>
            <a:off x="2057400" y="1143000"/>
            <a:ext cx="5368925" cy="4298950"/>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762000"/>
            <a:ext cx="5105400" cy="538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362200"/>
            <a:ext cx="1493837" cy="255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48751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590800" y="1259840"/>
            <a:ext cx="3581400" cy="4536440"/>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GOVT\Desktop\seminar\COMMEDY 6-9-14 IES KPS\comedy bldg Vimal 26-8-14\construction-errors-mistakes-11.jpg"/>
          <p:cNvPicPr>
            <a:picLocks noChangeAspect="1" noChangeArrowheads="1"/>
          </p:cNvPicPr>
          <p:nvPr/>
        </p:nvPicPr>
        <p:blipFill>
          <a:blip r:embed="rId2"/>
          <a:srcRect/>
          <a:stretch>
            <a:fillRect/>
          </a:stretch>
        </p:blipFill>
        <p:spPr bwMode="auto">
          <a:xfrm>
            <a:off x="3581400" y="990600"/>
            <a:ext cx="4762500" cy="3571875"/>
          </a:xfrm>
          <a:prstGeom prst="rect">
            <a:avLst/>
          </a:prstGeom>
          <a:noFill/>
          <a:ln w="9525">
            <a:noFill/>
            <a:miter lim="800000"/>
            <a:headEnd/>
            <a:tailEnd/>
          </a:ln>
        </p:spPr>
      </p:pic>
      <p:pic>
        <p:nvPicPr>
          <p:cNvPr id="19459" name="Picture 3" descr="http://myfunnyreaction.com/funny-reaction/featured/item/downloadimage.raw?file_name=fdcdab7b883db46c6461d37dc1d99b74.jpg"/>
          <p:cNvPicPr>
            <a:picLocks noChangeAspect="1" noChangeArrowheads="1"/>
          </p:cNvPicPr>
          <p:nvPr/>
        </p:nvPicPr>
        <p:blipFill>
          <a:blip r:embed="rId3"/>
          <a:srcRect/>
          <a:stretch>
            <a:fillRect/>
          </a:stretch>
        </p:blipFill>
        <p:spPr bwMode="auto">
          <a:xfrm>
            <a:off x="762000" y="1752600"/>
            <a:ext cx="2471738" cy="4181475"/>
          </a:xfrm>
          <a:prstGeom prst="rect">
            <a:avLst/>
          </a:prstGeom>
          <a:noFill/>
          <a:ln w="9525">
            <a:noFill/>
            <a:miter lim="800000"/>
            <a:headEnd/>
            <a:tailEnd/>
          </a:ln>
        </p:spPr>
      </p:pic>
      <p:sp>
        <p:nvSpPr>
          <p:cNvPr id="19460" name="Rectangle 4"/>
          <p:cNvSpPr>
            <a:spLocks noChangeArrowheads="1"/>
          </p:cNvSpPr>
          <p:nvPr/>
        </p:nvSpPr>
        <p:spPr bwMode="auto">
          <a:xfrm>
            <a:off x="1600200" y="381000"/>
            <a:ext cx="4283075" cy="461963"/>
          </a:xfrm>
          <a:prstGeom prst="rect">
            <a:avLst/>
          </a:prstGeom>
          <a:noFill/>
          <a:ln w="9525">
            <a:noFill/>
            <a:miter lim="800000"/>
            <a:headEnd/>
            <a:tailEnd/>
          </a:ln>
        </p:spPr>
        <p:txBody>
          <a:bodyPr wrap="none">
            <a:spAutoFit/>
          </a:bodyPr>
          <a:lstStyle/>
          <a:p>
            <a:pPr eaLnBrk="0" hangingPunct="0"/>
            <a:r>
              <a:rPr lang="en-US" b="1">
                <a:solidFill>
                  <a:srgbClr val="FF0000"/>
                </a:solidFill>
              </a:rPr>
              <a:t>CONSTRUCTION -COMEDY</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data:image/jpeg;base64,/9j/4AAQSkZJRgABAQAAAQABAAD/2wCEAAkGBxISEhQSEhMVFRUUFxUVFRQUFRUUFBUUFBUWFxQUFBQYHCggGBolHBQUITEhJSkrLi4uFx8zODMsNygtLisBCgoKDg0OGhAQGywkHyQsLCwsLSwsLCwsLCwsLCwsLCwsLCwsLCwsLCwsLCwsLCwsLCwsLCwsLCwsLCwsLSwsLP/AABEIALoBDwMBIgACEQEDEQH/xAAcAAACAgMBAQAAAAAAAAAAAAAEBQMGAQIHAAj/xAA+EAABAwIEAwYEAwgBAwUAAAABAAIDBBEFEiExBkFREyJhcYGRBzKhsRRCUhUjM2JywdHw4SSy8RY0gpKi/8QAGgEAAgMBAQAAAAAAAAAAAAAAAgMAAQQFBv/EACgRAAICAQQBAwQDAQAAAAAAAAABAhEDBBIhMUEFE1EUImGBMpHBsf/aAAwDAQACEQMRAD8AkI0QmWxR7RohZd1qk6RmirZPG9EMKEiciMyR7rG+0iYvWYghDIjacI45LYMoJEj26IMsRz0FM9HN0gIq2TBywEO2VSskCT7rG+2guNq3yLSF6nTYysXKKRBKLqJsGqFxzF2UsZfJy2H6nHYXXNOJeJZHOsyolLgR/DJjhFr6MaNXDbUopOioQs6dilfDTRmSZ2UD3PQNHMqmVvxKjFxDA524Be4Nv0NgCuf1NbJIbyve92pBcS6xO9r7eihjcdwlOTGrGi5N+IVV2ZjDGCQ7SWuR42PP6eCUS8R1jiS+oeD/AChoHsLBIy4k3va/NYEhHNVuDpD2n4urI3X7Uutu14DgfS1x7q94X8TKXsx20T2yfmLBdp01O+11yZwKwQhbZKR3OhxmnqMskcgyu0ynQtPK/jofdMMq+fo3kagkHqDY/ROcP4rq4yLzPc0EaE3NvM3+qm5lOCZ25sajmalvCnEbKyLMNHtNntNr+Dh4FNXap8OUZ5qmAuiUjY0YIrqQQJTk7GqKoHiYiYo1vHCiWMVqTI4ogkbokdarBUDRV+vCbEUyCOlzIlmEjeynw1icFmiXJ8jox4EJobIKpprKxSsSqsarg+SpqjVo0WnYXUrQi4I1eToGHYMykW0lPYJvFBotJ4VkNNiAxJhThSOp1uGWTIdi59GsiWVITN7lrFRl50T8nQrH2JmkrftFaoOGMw5rE/CDvylZB4gp5kcJwASSABqSeQG5XpcAlZyuqf8AETEXQ05iAIdN3b2Nst+8L9T0TYMCSsq/GXFP4pzmNBETDZv8xBNnKqAEnMd/mF+a9KSzu356jxXhJYai/wDjl6bom7YSVGISM3eOnr/Zbuc0XsdDp0PqoXai/ivMy63vflYj6qrLNi7TlpzsAols3XTRYLbISGzbjULBfy8brzXLBVtkMFeXrLNlRArDMSlp3iSJ5a7w2I6EcwuncE8XipPZTWbIBpbRrwOnQ+C5Mt4JnMcHNJDmm4I3BCuMmgZRTPpmlpC5MG4QUs+EOOsrqQF38aE9nL1Jtdrx4EfYrobYR0QuXJaRS34Y8clr+EeNwrsYR0Q1VTiyikRoo9WNFXaxWzGY7FVaqbcrVHozPsY4TDcBPPw6GwSDQKwtgWSc+TbBcCCSkSLE4rK8zUyq2Pw2R4p8gZehOxH0qXhymhqE+fRnh2PozooZyh4anRayzrMos0WiVjViZqiZNZYlqEcYuwJNUDuVk4cpQQCq256d8PYiG6XTMq+0Xj7LzDCAFKWjohaasBG6nM7eqzJDyKopgVwj47MEb4LEXu4hvPlqV3KuxBrGOdcaAn2C+TONsV/F1ck+YnO4jKTcMDe6A07EWA2RRIJoZGgkubmvyJIF+ptuo5L8/wDR4LBUplLmgH8ug8uiLshECpHQEC/r7my2ipHOGbl4qeZxcSBv97a6eFrqlyXTI6GIuO1xsf8AjxUErbEhSU8pbexIuLf+VNRUmdxFr+N7D/JUfREm3SAl5PJuH3NF77+BSwwEF4t8v01shjJMOWOUewZbOdfkAsO6LCIWeXl4r11CFn+H3FrsMqhMGl7HDJIwG12XGo8RrZfV2FYlFURMlie1zHgEEG+/918VXXWvgxxd2LX0shNgc0Vh+q5c2/nr7oasln0MShqp+iq//qxp2BQ1TxIXaBpRe3IBzRjHpbmyrc41TKR5dcnml1UFqiqVGeXLHmF1rWgJ1Hibeq5jV1UjfluUNT4jVE7FZcmG32aIZeDrEuINI3VaxqpBHqkcFRPzBUVRI78yPHiryDOdmQ5RMlN1LlWjIdVosVQdTONt1OVHBFoiGxoN8S9siFwUGqPMShfEr3ovayIjRBZyDobI5ygMattUClbDIcTkDdHlCVWNz/rK3bEtH0l0lzQ1QYlxnGJzDIC92rSN+um65bLSCxI1Hh9fJdgxLD2mNwfoC038rari8uhOUkja+1/FVaYxKiJpA3CaYHgklU+zBpzJ2AStjS4gDckAAdSu18LUcVNExjnNaQ0ZiSBd3NZ8s2lSNOnxqTuXSKxjHB4hpXSZ3NdHbQAua4kgAObYnnuqTI8MeSBpplBGlnDU2X0DBWQuu0PafA81RuJeBGyOc+MZS430sB6AaIcc9q5HZcW93E5VMLOKMwafLMzXQkX/ALhNq/hScOIu020BJy3Gmovvbn0ROH8KOEjLOD7auy6tB5NumSnGhEcM1IsdI0Sjb6Kv4zww8uc6N2jtSCdFcaKzRlNgelwiXtuORHUG6ybpJ8HRlCElTOTy4RKAcwAt9UrXUcSphYrnWLwhkrgNt/daMWTd2YdRgUFaBAvE+CxdeBTjKeTvg6ctqogDoXa+Ya633Pukikppixwc1zmkbOabOBtyPJROiM+g4Iri6nZCoOFjHJTROiN25RzuQQNQfG905MCNZGLcEBkaJfVBM6gWSyY6pyYljTC8Ia4AkJ2zA2dB7LGCbBPQ5c7LJ7jTGKoSS4W0DZVTH6HLqugVDtFTuJTceqPBN7gZrgrudTQEJfJKt4JVtl0LXY7BAW3bgJBU4iG7lAPxe/NZbGt0Wl1a1aOq2lUubFTfdT0VS+Q2CHc7AcizOkBWzZEPHhEtrh1/C1kHKXt0OiZLJKuikqGbp0RBNdVySrI3KzDiwHNI3Ow9wy4wjc+jmEfzFunlcXA9LrhbnaLsGM4nmgkAOpabey5DI0ck6LtBJ2OeDKPtapg/QC/Xbu7fUhdObRwN0kcC49d/Qe6rHwrw4uE0trk/u28thmOvt7Kwx8NzmUyPfdh+ZjXFhLuV3DXKBpZZ5NudI6GKKWK2A1sTYiTGSL9QR7EphhWNFos8k9P9CR4thk8eUgkODXDuPsMxlBaXtdfP+7uLaakL2B4TPI854ywX0dpY252B0JCrJFryMxZE3VF4MbTDqATq7UDc6qtVNVa4F2jUWbyt9FacUpwyGw6Wv42VFrKgNYAb31vzv4eCSpMe4qrIH0+ba9/1HkjqbBH2uyQg+ensVrgFJ+JL/kYGAm8hJdZoucsTSDbTql9bVyxPNo7x9o2ISMLoXdo+MSN/dvcbd0g6iy0JSaMspY1KibE2zxnM+z2DcgWIHVVTiOl17Ru1tVdaDEu1Yc2utrnmNQQehGyWY5QAXaBYEaeyWp07GSx7otWUFYUkrC0lp5KNa7s5jVOmeXgvLwUKO/8AwagLsOYbCwfIB1+Y7+6vE1LYbIX4WcP/AIXDadj753t7V4PJ0hzZbcrAgeis9TALIVLktooteLJNIdU+x5uVyrU8litkeUZJdl0wV+gTpz1SMPxYDmj6riNjRq4LnZl9xth0PqibRU/iCf7qObiRrtA5J6/EA/mr06+4DIuCsftUHmiIcUFrArnIxA+KJw6tcXLVKfAtxrkuOKT3F1XZcSy6E2TZ/wAmqqGJnvJMCocsbMr8x6q08O1rWODjtfVUSgfZWLD3XTkkMpHbqCtjc0EEbJZirGuKqWDTOFu8beaczyG26OkCxTi8QylUSqqnNcrni0pynVUTEtygnFFpGJsYJaRzIskTzdbSbqaOjc+5aL2BJt0G5S+gkvCOw/C2mtRRk6Zi8/8A7Iv9FbqnDz0HmkvBEWSkpm7WjafU6n7q4yyNDbnosq5bOn/GKX4K5+xfzPNx0Gg9eaKhjAGa2i0diQkJ1AbsBzKPlib2VgdSEEuehseOytY1Vg2byFvZLGUdpDpfUFZrKd5eW6X2RmGy3OR/zNA9kpcsfJJL8BvY3baw8kqnwYOzZogb+IHvpqrV+FuAV6SIAa8k/dKjLsjZRI8B7I5xpbly9ENizQ6xVnxJ1zZVmvKUx6oonEtLlId10KSOddWnigHIPEpLPhj2tBtcncea1Yp/arOdqMbc20L0RQxNe9rHnKHaZt8t9jbn5KAtReD1YhmjkIuGOa639JuPqAnGQ+veHZHimhErszwxoLjYF1ho4gcyLImsqQAua03FcpY0ttYgW32UVRxDM7QkKlgkU8kQ7ietBfoVWp5SVJK4uNyblDkBa4qlRnlyxVXOkF8pSGSCd51cVcjG07rUxMVOCYSk0VSmopQfmKb08ZG6ZOa1ROIVKKRbkzkCYYV8yXplhjEhcjWrLG+Xu2VYxIap6EmxMI6SXBUY0RURVjwxyrNKU+w5yiCLnhj9kznm0SLDJNkfUy6I7BaF2JSXBVOxJ26suITaKqYg9BItCp51V04Fpwe1uLlsea3Wzrj7Klc11zgbAXxM7Z+mdmjba5d7u8+iTkfA/Crmi2Yb3Gsb+loHsAF6THI5ZH08biXssHdATyv1Q8j7Kg4Njn4J1Q+TWSRxc0dCSc1/LT3WfFFyTNuWai1Zf8ewFr4A1ri2RpzZgctj1B5FBOxd8TGse5r3WOrDvbmW8lQ6/iaecEue63nZoSOSueHh8bzmboCbG4IPI+qa8DrsT9Uvgt+I47iDXgxNjN/Ak+VyU2oq9zzG6QNbJY5wNr9COfJc/oMbkY67nl2b9XNWXCsap36uFnDfdLnjkukOxZoSfLOq4ZUXYBzAXqvW6q0uPNp4+0sXM/l1KPwzHGVEXaMOhvoUPNcheeBXis9nWSGsemGJvu8pXUHVJb5HpAFZGCNfNASMdIQxli9pDy3Ylo5jrbomk40VZqK9zKgOZu0Zbjmb/wDKZjVi8sqGlfDGImlzBn7UctffokDKAPmewODbONufNOqzvFmY2/O89ANSUpopSZHyfqJ+pT8b4MmeKbSL5Q1gjjbHmvlAFzzspm1wVUZMVPHVWT/eYr6ZFp/FDqoJatI21q0lqlPdZFpUOP2itH4mkPbLUyqvdYf00R6MQ8Vh9ekHbrBqVPcZPpkVswuGpBR1FLZMcSs0EpC16klXQiFXyOxUhL66S6HEq1c66FNjJba4M0x1T6gSGEJ7QpqM5Y6F9rIipl0QNK9b1D9ERACtl0Vbr3J1WOSCtKFkBohcgLpB49cImtLSCAAbWtpa59lz2hju7yRmICzUtwUuw4ZJQfB2yNwdYjYgFVPirAYbmd+YAAk2OnUnzR/BOIdtSRm/eZ+7d5st9xYqwzsBbYi99NdtVjjLY2jpuKyRTOV0eK0bQNLa82FzvNNIeNKe1iwabExjbax35WVhpuG6Ym0kTCPVp90PWcDURzWa9nQtdcex9FqTTQt4pp8Nf0V2pmw+ckXDHO5s7ovyOU92/sl2IYU6G5YQ9p2eBa192kHblqj63gljdWvNvEWP2QEXD9Re0cjg3xcQPbmpv2+RWTDLyl+jNPjJFO6JzSS53s3u3P0PurTwfEWREi9natv0ta/3W2GcNsyjtAHuFrusW5iOrRoU7la1oPgAEvJJU6CxQkpJyFVUl8oTCpQ/Z6rFZuAalvdJ6C6HGFuacxbvZxNrg80TjDrRPJ/S77JFR8aytYGSMD8osDext4p2OLkuBOTLGDVgPEVQcxYd3d51un5Wjw0QOHSC9uaixCsMshedL7AchyClo4wBc7rUlUaMKk55LQ5jK3e1AtqLIhkt0I9y2mSbKVrCV5sd0fTRIXIU9QkL3wuChfcclY+xCHlowqUilqUyvOeonPTmagHRAzYeiUhyzRZX5JXO3JK0RtJS5t02bhIK0Uc8ri9dWJ+ChBzYe1quiWBwpzRJMG2Nk7w2MlEiDimat5xoi6GhcRoFPUYXIB8pRUC2VWuuOW6Q1u6tOKU7m7hVasbqlsJG2HGxJXq+a+iko4u6g6n5lXghdPhhX2kkgOzhnb/U3Qj2P0XTQNFxHhsuZNHI3drgfMcx6gldro5w4AjY6hY88adnR0k7jt+CRsQK1koha+qYRWW87h7IIj5Fbmpgdx9Ah+xAN07nhF72UbqcDVFQNkdM05LnzS6rOqMnq7NyjySmoktqUE2FHgHkIJW1ha6AdNc6LSsqsrUpQbLcxTxVXAMyjcoPhTDmSMeXx5nOc0McdgBe9h1JI9kJDAayqZDmDQ5wDnnZrfzO9Aup4hg8JmZDQNzNbG1vdFszm3zO18Mtyt0I7YnnfV9U1Govl8fk5hxhwvNQyhsje6/VjgbtNtwD1CTscSvoLiDCjiNBJTyMy1UIBAcLESMGhH8rhceq4DCyxsdCNCDyI3CbND8GX7E0TwtR0LUI02RdOwlJaZJZWxhDZEtKHhhKJEZQtCbNhKVv26j7NZMaolm3a+CjdYrDtEO+cBSy1JlYhqAHJkzEgBukRaeizkPRbExzQ3nxnogJcQc7dD9kei8Yj0U3EoMw8ZirvgdGNFScLaQVecDkOiOBGdL4bwlpbeysD8FaW7BA8JnuXVlc8BqJgnKOPcGaxocBzXJa+CxXa/iVUDI0DquM4i65S5BIDMoDUtkdc3U07St8OoJZ5GxQsdJI8gNa0XJJ+w8UBY74Fw2apqGxQsLj8zjyawbud4aj3XVaiZrSyNrMhjYGuN7l5BN3HxT7hPhZmF0nYggzzWdUSjrb5Gn9I1A9SqtWVF6tzOjLC3g4f5XN1GqTzLDH9m/S4X/NjKmrLG5RYqb6pNl1W4lVqVcM0tDCaosltZWk6BRTP8UFUS2CGWQtRPPqLalKq2qLtAszXcfBRyOa1XHkkjRrsoVfxrEC4iNl3OJAAGpudAB4rOMYmdQNFcfhvwVUNjGKWbpd0TXC7souDJYix/wtOOHyYdVnWKDl8fA/wX4dtocPFRN/7pxa52ujGu07Lfle5PVG8J1LYqpjnaBwLL8hmtY+4Hut8TxqonGWR4Ld7AAAnxturE3h+nMQGTcDvX71yNwUOr1cNNtcvJ5DGpeo6p5tPxtrvyF8V4c50faxEtmiBc1zdCW/mYeoP3C+feIOH53SOnjaZA8lzsvzBx1Onjvoux1eOVNMHU7srwBZj3A5spGh8fVVrBATMGcnA39Nj91NVqoxw+7Hk6ejb1GscMadpPen4r/pySNhBsQQRuCLEeieUUGi65iPDMMwtNGCeTxo4eTh/dVHFuEZaa7mfvIv1Ad5o/mH91jx+oxyfg6WXBKPXIjZGpxoteWiArJnBbY5ItGWg4ytCikqWhV+TEChpq8lGpWXQfiWJWSCatc4rWRxctewRpLyGkl2OG0gKk/DNCZMw5y3/ZpWjYM3IVCIdFIaUFEmjsbI2Kg0UUSWJ4qaxTehqwwjVYfQFQOw4lXVEs6PgPE7GN+YW80dUcdxWLQ5cp/ZblIzDCrsqkNuLeI/xBsDoFW4KbOdUe/CSiaSgLULVlpozQ8Mds5sbBdztAP95LsvDXA0VBTZYjlmdYvlt3yf0g7gdEt+HmGdlC+rc3vEER35NGhd6lW+CZ7mgPNzv01PJcTXa+GOTh5X9WaIYd0fwL8TBDDrfTUncrkuJ1AjqmuJ0Lsp8nG3+F17EGd0rgnHVRaSw3zfY7rkaHdk1HJ1MbUYNl5mbpcboF8+qLppWvYCx7Xi3zN1aTsSPC91FJAHef0XecbFp8AzpkNK6+1yfBMjQ2Hyj6KKW4GgA/3wQvCRZBTMw2u42HQbpHiVUALD/fVNcSlAuXG6p+J1hcbDmjhHwgZukMeD8B/H1jInvDIx3pXk2AYOVzzO3qvp2arpoIMrXsDGtyta1w1AFgAAuMcG4QaWG5H7ySxfcf8A1b6fclWR+oB66rTgywnJpdo4Xr89VoMcZuKcZcd8p/kIw3A5qgExgWBtdxsL9AnWG1hg/wCnqe45ujXH5XN5d5MeBqoGIxfma4m3Vrufup+MqJr6dzj80feB8OYVarTQ1ENkjjaDD9PgWqwP7q5Xh/K/RUuJiJpY2xd91svd72pNwNPVTYLgMkU15WWBbl5HTrp5KLhJwbUsLtBqNepBsrlFUCS7iLXOl+g0C5mthHBpViTvx/pt9Gb1GaWsfDbapdVVA7aW2m4+oWj6O22oO4TVjVkxrkxij0Lmc84g4NZJd8PcfuW/lPouaYth7o3FkgLXDkenUdQvomSAHkkXEHDkVSzLIy/6XAd5vkVu0+f23UuUKljUuUfOtTTA7JZPAVfOKuEZqM5rF8ROj7ajweOXmqs+nuu7jcJxuDM7jXYk7IhYfOm0tGgpKApmwqkdKhiC0qiGjZYgUdfstTfApCWaq72yc0JBCrsnzp/h+yXHsOXQeIweS3ELei0C2OyYARytavRhqGmK2iUIGZQp6Gk7SRkbRq5wHvuhmp7wQP8ArI//AJf9pSsstsHJeAo8s6V2DWRCJosAA0DwG6iabFFTfM3yKgduvEamTc+Tp4+qF+Ny5YnnwP2XD6rDTPO552aHAX2zG/2XZuJv4EnkVz2iaMrdOQTvTntlKSNkI3ChFgFSYyynZHLfI0uaWPuJAwGWw3Lb638U0/arA6znAX1vfT3VP48neKlpDnAsDC0gkFpudW9PRKMVce0ebnYfXdenjBTju+Tn+68bcfg6xHWxkfMD6pLjXEEMYPeBPQG5SbhykjdBVFzGEthYWktBLSZNSCRoVXKeMfhJHWF+1AvbW2U6X6Ke1+SPUNdILr5aiZzgG5A1oe4yERhrXbOOYjROPhpw8aiaWd1nRQWOYtvmk3YG326+yotONQu/fDxo/ZUWm75ifE9oRqsXqOZ6bTtw76LwuU5qTfQT2Ad+YAjcjl/UP7ppgmGNkeQ/ZgBtfe+2o5KjVcrhWU9iReYNNiRdpGoPUeC6Dwye+7+l30c2yRhyP6OWRcSrs4/q2TLm1+LDmluhbajSq/12EV1B2H7+n7rmalu4c3mEBiPEclSwQhobmLQSCTe5sBtoLqyVXyP/AKXfYqj4b/Gi/rZ/3BH6VqcmSElN3RzfV8f0+SMMX2xn2l0Weo4eihawguMlxz0JtqbdAmVNFsOiziX8dv8AR/cqeJc/X5N+oa+OD0emwQw46gqMkrcOWi8sw6iQOC85qiK3i2RRm+imqBqyLM0gi9x0uPULnuO8DwStc6NvZSC50+R3m3l6LpjlDIL7psMs8buDoKk1yfOVVhr4nZZGZT9COoPMId0AXS/iHG0QiwGkgtoNL3vZc4evS6LO8+JTaMmSO2VH/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en-US"/>
          </a:p>
        </p:txBody>
      </p:sp>
      <p:pic>
        <p:nvPicPr>
          <p:cNvPr id="20483" name="Picture 2" descr="E:\kal AEE\research works\guest lecture\COMMEDY 6-9-14 IES KPS\comedy bldg Vimal 26-8-14\271-construction-lead-1.jpg"/>
          <p:cNvPicPr>
            <a:picLocks noChangeAspect="1" noChangeArrowheads="1"/>
          </p:cNvPicPr>
          <p:nvPr/>
        </p:nvPicPr>
        <p:blipFill>
          <a:blip r:embed="rId2"/>
          <a:srcRect/>
          <a:stretch>
            <a:fillRect/>
          </a:stretch>
        </p:blipFill>
        <p:spPr bwMode="auto">
          <a:xfrm>
            <a:off x="2057400" y="838200"/>
            <a:ext cx="4600575" cy="5127625"/>
          </a:xfrm>
          <a:prstGeom prst="rect">
            <a:avLst/>
          </a:prstGeom>
          <a:noFill/>
          <a:ln w="9525">
            <a:noFill/>
            <a:miter lim="800000"/>
            <a:headEnd/>
            <a:tailEnd/>
          </a:ln>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667000" y="1295400"/>
            <a:ext cx="3794330" cy="4543425"/>
          </a:xfrm>
          <a:prstGeom prst="rect">
            <a:avLst/>
          </a:prstGeom>
          <a:noFill/>
          <a:ln w="9525">
            <a:noFill/>
            <a:miter lim="800000"/>
            <a:headEnd/>
            <a:tailEnd/>
          </a:ln>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kal AEE\research works\guest lecture\COMMEDY 6-9-14 IES KPS\comedy bldg Vimal 26-8-14\idiot_18.jpg"/>
          <p:cNvPicPr>
            <a:picLocks noChangeAspect="1" noChangeArrowheads="1"/>
          </p:cNvPicPr>
          <p:nvPr/>
        </p:nvPicPr>
        <p:blipFill>
          <a:blip r:embed="rId2"/>
          <a:srcRect/>
          <a:stretch>
            <a:fillRect/>
          </a:stretch>
        </p:blipFill>
        <p:spPr bwMode="auto">
          <a:xfrm>
            <a:off x="508000" y="1035050"/>
            <a:ext cx="8128000" cy="4787900"/>
          </a:xfrm>
          <a:prstGeom prst="rect">
            <a:avLst/>
          </a:prstGeom>
          <a:noFill/>
          <a:ln w="9525">
            <a:noFill/>
            <a:miter lim="800000"/>
            <a:headEnd/>
            <a:tailEnd/>
          </a:ln>
        </p:spPr>
      </p:pic>
      <p:pic>
        <p:nvPicPr>
          <p:cNvPr id="21507" name="Picture 2" descr="http://i1.ytimg.com/vi/b5WZPmCOeQA/maxresdefault.jpg"/>
          <p:cNvPicPr>
            <a:picLocks noChangeAspect="1" noChangeArrowheads="1"/>
          </p:cNvPicPr>
          <p:nvPr/>
        </p:nvPicPr>
        <p:blipFill>
          <a:blip r:embed="rId3"/>
          <a:srcRect/>
          <a:stretch>
            <a:fillRect/>
          </a:stretch>
        </p:blipFill>
        <p:spPr bwMode="auto">
          <a:xfrm>
            <a:off x="1066800" y="4343400"/>
            <a:ext cx="3594100" cy="1890713"/>
          </a:xfrm>
          <a:prstGeom prst="rect">
            <a:avLst/>
          </a:prstGeom>
          <a:noFill/>
          <a:ln w="9525">
            <a:noFill/>
            <a:miter lim="800000"/>
            <a:headEnd/>
            <a:tailEnd/>
          </a:ln>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kal AEE\research works\guest lecture\COMMEDY 6-9-14 IES KPS\comedy bldg Vimal 26-8-14\wtf-construction-mistakes-gloriousmind.com-10.jpg"/>
          <p:cNvPicPr>
            <a:picLocks noChangeAspect="1" noChangeArrowheads="1"/>
          </p:cNvPicPr>
          <p:nvPr/>
        </p:nvPicPr>
        <p:blipFill>
          <a:blip r:embed="rId2"/>
          <a:srcRect/>
          <a:stretch>
            <a:fillRect/>
          </a:stretch>
        </p:blipFill>
        <p:spPr bwMode="auto">
          <a:xfrm>
            <a:off x="3581400" y="381000"/>
            <a:ext cx="4425950" cy="5676900"/>
          </a:xfrm>
          <a:prstGeom prst="rect">
            <a:avLst/>
          </a:prstGeom>
          <a:noFill/>
          <a:ln w="9525">
            <a:noFill/>
            <a:miter lim="800000"/>
            <a:headEnd/>
            <a:tailEnd/>
          </a:ln>
        </p:spPr>
      </p:pic>
      <p:pic>
        <p:nvPicPr>
          <p:cNvPr id="22531" name="Picture 2" descr="http://t3.gstatic.com/images?q=tbn:ANd9GcQJE35DMW7xLHL2b87JSQ27eVBNVKkqbhIYOT6s3Y6ofOnVU__U"/>
          <p:cNvPicPr>
            <a:picLocks noChangeAspect="1" noChangeArrowheads="1"/>
          </p:cNvPicPr>
          <p:nvPr/>
        </p:nvPicPr>
        <p:blipFill>
          <a:blip r:embed="rId3"/>
          <a:srcRect/>
          <a:stretch>
            <a:fillRect/>
          </a:stretch>
        </p:blipFill>
        <p:spPr bwMode="auto">
          <a:xfrm>
            <a:off x="152400" y="3352800"/>
            <a:ext cx="3238500" cy="1914525"/>
          </a:xfrm>
          <a:prstGeom prst="rect">
            <a:avLst/>
          </a:prstGeom>
          <a:noFill/>
          <a:ln w="9525">
            <a:noFill/>
            <a:miter lim="800000"/>
            <a:headEnd/>
            <a:tailEnd/>
          </a:ln>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1641" y="235789"/>
            <a:ext cx="8001000" cy="830997"/>
          </a:xfrm>
          <a:prstGeom prst="rect">
            <a:avLst/>
          </a:prstGeom>
          <a:solidFill>
            <a:srgbClr val="002060"/>
          </a:solidFill>
        </p:spPr>
        <p:txBody>
          <a:bodyPr wrap="square">
            <a:spAutoFit/>
          </a:bodyPr>
          <a:lstStyle/>
          <a:p>
            <a:pPr algn="ctr"/>
            <a:r>
              <a:rPr lang="pt-BR" sz="2400" b="1" i="1" dirty="0">
                <a:solidFill>
                  <a:srgbClr val="FFFF00"/>
                </a:solidFill>
                <a:latin typeface="Bookman Old Style" pitchFamily="18" charset="0"/>
                <a:cs typeface="Times New Roman" pitchFamily="18" charset="0"/>
              </a:rPr>
              <a:t>CREATING THE BUILDING </a:t>
            </a:r>
          </a:p>
          <a:p>
            <a:pPr algn="ctr"/>
            <a:r>
              <a:rPr lang="pt-BR" sz="2400" b="1" i="1" dirty="0">
                <a:solidFill>
                  <a:srgbClr val="FFFF00"/>
                </a:solidFill>
                <a:latin typeface="Bookman Old Style" pitchFamily="18" charset="0"/>
                <a:cs typeface="Times New Roman" pitchFamily="18" charset="0"/>
              </a:rPr>
              <a:t>-----FROM CONCEPT (TO) COSTRUCTION</a:t>
            </a:r>
            <a:endParaRPr lang="en-US" sz="2400" b="1" i="1" dirty="0">
              <a:solidFill>
                <a:srgbClr val="33CC33"/>
              </a:solidFill>
              <a:latin typeface="Bookman Old Style" pitchFamily="18" charset="0"/>
              <a:cs typeface="Times New Roman" pitchFamily="18" charset="0"/>
            </a:endParaRPr>
          </a:p>
        </p:txBody>
      </p:sp>
      <p:pic>
        <p:nvPicPr>
          <p:cNvPr id="2078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84"/>
          <a:stretch/>
        </p:blipFill>
        <p:spPr bwMode="auto">
          <a:xfrm>
            <a:off x="1358759" y="1393214"/>
            <a:ext cx="5567111" cy="506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62568" y="1649017"/>
            <a:ext cx="2466303" cy="369332"/>
          </a:xfrm>
          <a:prstGeom prst="rect">
            <a:avLst/>
          </a:prstGeom>
          <a:solidFill>
            <a:srgbClr val="FFFF00"/>
          </a:solidFill>
        </p:spPr>
        <p:txBody>
          <a:bodyPr wrap="square" rtlCol="0">
            <a:spAutoFit/>
          </a:bodyPr>
          <a:lstStyle/>
          <a:p>
            <a:r>
              <a:rPr lang="en-US" b="1" dirty="0">
                <a:latin typeface="Bookman Old Style" pitchFamily="18" charset="0"/>
              </a:rPr>
              <a:t>CONCEPT SKETCH</a:t>
            </a:r>
          </a:p>
        </p:txBody>
      </p:sp>
      <p:sp>
        <p:nvSpPr>
          <p:cNvPr id="16" name="TextBox 15"/>
          <p:cNvSpPr txBox="1"/>
          <p:nvPr/>
        </p:nvSpPr>
        <p:spPr>
          <a:xfrm>
            <a:off x="4278701" y="1510518"/>
            <a:ext cx="2503100" cy="646331"/>
          </a:xfrm>
          <a:prstGeom prst="rect">
            <a:avLst/>
          </a:prstGeom>
          <a:solidFill>
            <a:srgbClr val="33CC33"/>
          </a:solidFill>
        </p:spPr>
        <p:txBody>
          <a:bodyPr wrap="square" rtlCol="0">
            <a:spAutoFit/>
          </a:bodyPr>
          <a:lstStyle/>
          <a:p>
            <a:r>
              <a:rPr lang="en-US" b="1" dirty="0">
                <a:latin typeface="Bookman Old Style" pitchFamily="18" charset="0"/>
              </a:rPr>
              <a:t>AFTER MEETING WITH CLIENT</a:t>
            </a:r>
          </a:p>
        </p:txBody>
      </p:sp>
      <p:sp>
        <p:nvSpPr>
          <p:cNvPr id="2" name="Rectangle 1"/>
          <p:cNvSpPr/>
          <p:nvPr/>
        </p:nvSpPr>
        <p:spPr>
          <a:xfrm>
            <a:off x="3837515" y="3851511"/>
            <a:ext cx="609600" cy="61400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IN"/>
          </a:p>
        </p:txBody>
      </p:sp>
      <p:sp>
        <p:nvSpPr>
          <p:cNvPr id="17" name="TextBox 16"/>
          <p:cNvSpPr txBox="1"/>
          <p:nvPr/>
        </p:nvSpPr>
        <p:spPr>
          <a:xfrm>
            <a:off x="1502829" y="4181412"/>
            <a:ext cx="2470426" cy="584775"/>
          </a:xfrm>
          <a:prstGeom prst="rect">
            <a:avLst/>
          </a:prstGeom>
          <a:solidFill>
            <a:srgbClr val="FFC000"/>
          </a:solidFill>
        </p:spPr>
        <p:txBody>
          <a:bodyPr wrap="square" rtlCol="0">
            <a:spAutoFit/>
          </a:bodyPr>
          <a:lstStyle/>
          <a:p>
            <a:r>
              <a:rPr lang="en-US" sz="1600" b="1" dirty="0">
                <a:latin typeface="Bookman Old Style" pitchFamily="18" charset="0"/>
              </a:rPr>
              <a:t>AFTER STRUCTURAL DESIGN</a:t>
            </a:r>
          </a:p>
        </p:txBody>
      </p:sp>
      <p:sp>
        <p:nvSpPr>
          <p:cNvPr id="18" name="TextBox 17"/>
          <p:cNvSpPr txBox="1"/>
          <p:nvPr/>
        </p:nvSpPr>
        <p:spPr>
          <a:xfrm>
            <a:off x="4395357" y="4179880"/>
            <a:ext cx="2386444" cy="646331"/>
          </a:xfrm>
          <a:prstGeom prst="rect">
            <a:avLst/>
          </a:prstGeom>
          <a:solidFill>
            <a:srgbClr val="FFFF00"/>
          </a:solidFill>
        </p:spPr>
        <p:txBody>
          <a:bodyPr wrap="square" rtlCol="0">
            <a:spAutoFit/>
          </a:bodyPr>
          <a:lstStyle/>
          <a:p>
            <a:r>
              <a:rPr lang="en-US" b="1" dirty="0">
                <a:latin typeface="Bookman Old Style" pitchFamily="18" charset="0"/>
              </a:rPr>
              <a:t>AFTER</a:t>
            </a:r>
          </a:p>
          <a:p>
            <a:r>
              <a:rPr lang="en-US" b="1" dirty="0">
                <a:latin typeface="Bookman Old Style" pitchFamily="18" charset="0"/>
              </a:rPr>
              <a:t> COSTRUCTION</a:t>
            </a:r>
          </a:p>
        </p:txBody>
      </p:sp>
      <p:sp>
        <p:nvSpPr>
          <p:cNvPr id="3" name="WordArt 5">
            <a:extLst>
              <a:ext uri="{FF2B5EF4-FFF2-40B4-BE49-F238E27FC236}">
                <a16:creationId xmlns:a16="http://schemas.microsoft.com/office/drawing/2014/main" id="{F48552EB-A280-8786-6B3C-EBA740509306}"/>
              </a:ext>
            </a:extLst>
          </p:cNvPr>
          <p:cNvSpPr>
            <a:spLocks noChangeArrowheads="1" noChangeShapeType="1" noTextEdit="1"/>
          </p:cNvSpPr>
          <p:nvPr/>
        </p:nvSpPr>
        <p:spPr bwMode="auto">
          <a:xfrm rot="18171477">
            <a:off x="6732798" y="2780368"/>
            <a:ext cx="2744515" cy="756164"/>
          </a:xfrm>
          <a:prstGeom prst="rect">
            <a:avLst/>
          </a:prstGeom>
        </p:spPr>
        <p:txBody>
          <a:bodyPr wrap="none" fromWordArt="1">
            <a:prstTxWarp prst="textSlantUp">
              <a:avLst>
                <a:gd name="adj" fmla="val 32056"/>
              </a:avLst>
            </a:prstTxWarp>
          </a:bodyPr>
          <a:lstStyle/>
          <a:p>
            <a:pPr algn="ctr"/>
            <a:r>
              <a:rPr lang="en-IN" sz="6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Interaction</a:t>
            </a:r>
          </a:p>
        </p:txBody>
      </p:sp>
      <p:sp>
        <p:nvSpPr>
          <p:cNvPr id="4" name="WordArt 8">
            <a:extLst>
              <a:ext uri="{FF2B5EF4-FFF2-40B4-BE49-F238E27FC236}">
                <a16:creationId xmlns:a16="http://schemas.microsoft.com/office/drawing/2014/main" id="{9DD581BD-F719-A97B-E789-60FC58EC3936}"/>
              </a:ext>
            </a:extLst>
          </p:cNvPr>
          <p:cNvSpPr>
            <a:spLocks noChangeArrowheads="1" noChangeShapeType="1" noTextEdit="1"/>
          </p:cNvSpPr>
          <p:nvPr/>
        </p:nvSpPr>
        <p:spPr bwMode="auto">
          <a:xfrm rot="17102511">
            <a:off x="-827845" y="3299612"/>
            <a:ext cx="2976495" cy="795570"/>
          </a:xfrm>
          <a:prstGeom prst="rect">
            <a:avLst/>
          </a:prstGeom>
        </p:spPr>
        <p:txBody>
          <a:bodyPr wrap="none" fromWordArt="1">
            <a:prstTxWarp prst="textSlantUp">
              <a:avLst>
                <a:gd name="adj" fmla="val 32056"/>
              </a:avLst>
            </a:prstTxWarp>
          </a:bodyPr>
          <a:lstStyle/>
          <a:p>
            <a:pPr algn="ctr"/>
            <a:r>
              <a:rPr lang="en-IN" sz="6000" b="1" kern="10" dirty="0">
                <a:ln w="25400">
                  <a:solidFill>
                    <a:srgbClr val="00FF00"/>
                  </a:solidFill>
                  <a:round/>
                  <a:headEnd/>
                  <a:tailEnd/>
                </a:ln>
                <a:gradFill rotWithShape="1">
                  <a:gsLst>
                    <a:gs pos="0">
                      <a:srgbClr val="0099FF"/>
                    </a:gs>
                    <a:gs pos="100000">
                      <a:srgbClr val="00FF00"/>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Thank You</a:t>
            </a:r>
          </a:p>
        </p:txBody>
      </p:sp>
      <p:sp>
        <p:nvSpPr>
          <p:cNvPr id="5" name="Rectangle 7">
            <a:extLst>
              <a:ext uri="{FF2B5EF4-FFF2-40B4-BE49-F238E27FC236}">
                <a16:creationId xmlns:a16="http://schemas.microsoft.com/office/drawing/2014/main" id="{A886DD32-79C6-4AD4-3915-3BEFB93EE10A}"/>
              </a:ext>
            </a:extLst>
          </p:cNvPr>
          <p:cNvSpPr>
            <a:spLocks noChangeArrowheads="1"/>
          </p:cNvSpPr>
          <p:nvPr/>
        </p:nvSpPr>
        <p:spPr bwMode="auto">
          <a:xfrm rot="19313894">
            <a:off x="6953771" y="4613269"/>
            <a:ext cx="2527081" cy="1231106"/>
          </a:xfrm>
          <a:prstGeom prst="rect">
            <a:avLst/>
          </a:prstGeom>
          <a:solidFill>
            <a:srgbClr val="00B0F0"/>
          </a:solidFill>
          <a:ln w="9525">
            <a:noFill/>
            <a:miter lim="800000"/>
            <a:headEnd/>
            <a:tailEnd/>
          </a:ln>
        </p:spPr>
        <p:txBody>
          <a:bodyPr wrap="square" anchor="ctr">
            <a:spAutoFit/>
          </a:bodyPr>
          <a:lstStyle/>
          <a:p>
            <a:pPr algn="ctr">
              <a:defRPr/>
            </a:pPr>
            <a:r>
              <a:rPr lang="pt-BR" sz="1400" b="1" dirty="0">
                <a:solidFill>
                  <a:srgbClr val="C00000"/>
                </a:solidFill>
                <a:latin typeface="Bookman Old Style" pitchFamily="18" charset="0"/>
                <a:cs typeface="Times New Roman" pitchFamily="18" charset="0"/>
              </a:rPr>
              <a:t>C.KALYANASUNDARAM</a:t>
            </a:r>
          </a:p>
          <a:p>
            <a:pPr algn="ctr">
              <a:defRPr/>
            </a:pPr>
            <a:r>
              <a:rPr lang="pt-BR" sz="1400" b="1" dirty="0">
                <a:solidFill>
                  <a:schemeClr val="tx1">
                    <a:lumMod val="95000"/>
                    <a:lumOff val="5000"/>
                  </a:schemeClr>
                </a:solidFill>
                <a:latin typeface="Bookman Old Style" pitchFamily="18" charset="0"/>
                <a:cs typeface="Times New Roman" pitchFamily="18" charset="0"/>
              </a:rPr>
              <a:t>Structural Engineer Chennai</a:t>
            </a:r>
          </a:p>
          <a:p>
            <a:pPr algn="ctr">
              <a:defRPr/>
            </a:pPr>
            <a:r>
              <a:rPr lang="pt-BR" sz="1400" b="1" dirty="0">
                <a:solidFill>
                  <a:schemeClr val="tx1">
                    <a:lumMod val="95000"/>
                    <a:lumOff val="5000"/>
                  </a:schemeClr>
                </a:solidFill>
                <a:latin typeface="Bookman Old Style" pitchFamily="18" charset="0"/>
                <a:cs typeface="Times New Roman" pitchFamily="18" charset="0"/>
              </a:rPr>
              <a:t>9345391015</a:t>
            </a:r>
          </a:p>
          <a:p>
            <a:pPr>
              <a:defRPr/>
            </a:pPr>
            <a:endParaRPr lang="en-US" b="1" dirty="0">
              <a:solidFill>
                <a:srgbClr val="FFFF00"/>
              </a:solidFill>
              <a:latin typeface="Bookman Old Style" pitchFamily="18" charset="0"/>
              <a:cs typeface="Times New Roman" pitchFamily="18" charset="0"/>
            </a:endParaRPr>
          </a:p>
        </p:txBody>
      </p:sp>
    </p:spTree>
    <p:extLst>
      <p:ext uri="{BB962C8B-B14F-4D97-AF65-F5344CB8AC3E}">
        <p14:creationId xmlns:p14="http://schemas.microsoft.com/office/powerpoint/2010/main" val="33487941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2" cstate="print"/>
          <a:srcRect/>
          <a:stretch>
            <a:fillRect/>
          </a:stretch>
        </p:blipFill>
        <p:spPr bwMode="auto">
          <a:xfrm>
            <a:off x="304800" y="1447800"/>
            <a:ext cx="5802313" cy="3892550"/>
          </a:xfrm>
          <a:prstGeom prst="rect">
            <a:avLst/>
          </a:prstGeom>
          <a:noFill/>
          <a:ln w="9525">
            <a:noFill/>
            <a:miter lim="800000"/>
            <a:headEnd/>
            <a:tailEnd/>
          </a:ln>
        </p:spPr>
      </p:pic>
      <p:pic>
        <p:nvPicPr>
          <p:cNvPr id="39939" name="Picture 7"/>
          <p:cNvPicPr>
            <a:picLocks noChangeAspect="1" noChangeArrowheads="1"/>
          </p:cNvPicPr>
          <p:nvPr/>
        </p:nvPicPr>
        <p:blipFill>
          <a:blip r:embed="rId3" cstate="print"/>
          <a:srcRect/>
          <a:stretch>
            <a:fillRect/>
          </a:stretch>
        </p:blipFill>
        <p:spPr bwMode="auto">
          <a:xfrm>
            <a:off x="6629400" y="685800"/>
            <a:ext cx="1701800" cy="5562600"/>
          </a:xfrm>
          <a:prstGeom prst="rect">
            <a:avLst/>
          </a:prstGeom>
          <a:noFill/>
          <a:ln w="9525">
            <a:noFill/>
            <a:miter lim="800000"/>
            <a:headEnd/>
            <a:tailEnd/>
          </a:ln>
        </p:spPr>
      </p:pic>
      <p:sp>
        <p:nvSpPr>
          <p:cNvPr id="39940" name="Text Box 5"/>
          <p:cNvSpPr txBox="1">
            <a:spLocks noChangeArrowheads="1"/>
          </p:cNvSpPr>
          <p:nvPr/>
        </p:nvSpPr>
        <p:spPr bwMode="auto">
          <a:xfrm>
            <a:off x="1981200" y="381000"/>
            <a:ext cx="4495800" cy="461963"/>
          </a:xfrm>
          <a:prstGeom prst="rect">
            <a:avLst/>
          </a:prstGeom>
          <a:solidFill>
            <a:srgbClr val="FFFF00"/>
          </a:solidFill>
          <a:ln w="9525">
            <a:noFill/>
            <a:miter lim="800000"/>
            <a:headEnd/>
            <a:tailEnd/>
          </a:ln>
        </p:spPr>
        <p:txBody>
          <a:bodyPr>
            <a:spAutoFit/>
          </a:bodyPr>
          <a:lstStyle/>
          <a:p>
            <a:pPr algn="ctr">
              <a:spcBef>
                <a:spcPct val="50000"/>
              </a:spcBef>
            </a:pPr>
            <a:r>
              <a:rPr lang="en-US" sz="2400" b="1" dirty="0">
                <a:latin typeface="Bookman Old Style" pitchFamily="18" charset="0"/>
              </a:rPr>
              <a:t>III-JUDGING COLUMN SIZE</a:t>
            </a:r>
          </a:p>
        </p:txBody>
      </p:sp>
      <p:sp>
        <p:nvSpPr>
          <p:cNvPr id="39941" name="Rectangle 4"/>
          <p:cNvSpPr>
            <a:spLocks noChangeArrowheads="1"/>
          </p:cNvSpPr>
          <p:nvPr/>
        </p:nvSpPr>
        <p:spPr bwMode="auto">
          <a:xfrm>
            <a:off x="838200" y="5791200"/>
            <a:ext cx="5334000" cy="461665"/>
          </a:xfrm>
          <a:prstGeom prst="rect">
            <a:avLst/>
          </a:prstGeom>
          <a:noFill/>
          <a:ln w="9525">
            <a:noFill/>
            <a:miter lim="800000"/>
            <a:headEnd/>
            <a:tailEnd/>
          </a:ln>
        </p:spPr>
        <p:txBody>
          <a:bodyPr wrap="square">
            <a:spAutoFit/>
          </a:bodyPr>
          <a:lstStyle/>
          <a:p>
            <a:r>
              <a:rPr lang="en-US" sz="2400" b="1" dirty="0">
                <a:solidFill>
                  <a:srgbClr val="0000FF"/>
                </a:solidFill>
                <a:latin typeface="Bookman Old Style" pitchFamily="18" charset="0"/>
                <a:cs typeface="Arial" charset="0"/>
              </a:rPr>
              <a:t>How to Judge COLUMN size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0" y="0"/>
            <a:ext cx="7772400" cy="1143000"/>
          </a:xfrm>
        </p:spPr>
        <p:txBody>
          <a:bodyPr>
            <a:normAutofit/>
          </a:bodyPr>
          <a:lstStyle/>
          <a:p>
            <a:pPr eaLnBrk="1" hangingPunct="1"/>
            <a:r>
              <a:rPr lang="en-US" sz="2400" b="1" u="sng" dirty="0">
                <a:solidFill>
                  <a:srgbClr val="008000"/>
                </a:solidFill>
                <a:cs typeface="Times New Roman" pitchFamily="18" charset="0"/>
              </a:rPr>
              <a:t>III </a:t>
            </a:r>
            <a:r>
              <a:rPr lang="en-US" sz="2400" b="1" u="sng" dirty="0">
                <a:solidFill>
                  <a:srgbClr val="008000"/>
                </a:solidFill>
                <a:latin typeface="Arial" charset="0"/>
                <a:cs typeface="Arial" charset="0"/>
              </a:rPr>
              <a:t>COLUMN DESIGN</a:t>
            </a:r>
            <a:br>
              <a:rPr lang="en-US" sz="2400" b="1" u="sng" dirty="0">
                <a:solidFill>
                  <a:srgbClr val="008000"/>
                </a:solidFill>
                <a:latin typeface="Arial" charset="0"/>
                <a:cs typeface="Arial" charset="0"/>
              </a:rPr>
            </a:br>
            <a:r>
              <a:rPr lang="en-US" sz="2000" b="1" u="sng" dirty="0">
                <a:solidFill>
                  <a:srgbClr val="0000CC"/>
                </a:solidFill>
                <a:latin typeface="Bookman Old Style" pitchFamily="18" charset="0"/>
                <a:cs typeface="Arial" charset="0"/>
              </a:rPr>
              <a:t>APPROXIMATE APPROACH FOR FINDING OUT THE</a:t>
            </a:r>
            <a:br>
              <a:rPr lang="en-US" sz="2000" b="1" u="sng" dirty="0">
                <a:solidFill>
                  <a:srgbClr val="0000CC"/>
                </a:solidFill>
                <a:latin typeface="Bookman Old Style" pitchFamily="18" charset="0"/>
                <a:cs typeface="Arial" charset="0"/>
              </a:rPr>
            </a:br>
            <a:r>
              <a:rPr lang="en-US" sz="2000" b="1" u="sng" dirty="0">
                <a:solidFill>
                  <a:srgbClr val="0000CC"/>
                </a:solidFill>
                <a:latin typeface="Bookman Old Style" pitchFamily="18" charset="0"/>
                <a:cs typeface="Arial" charset="0"/>
              </a:rPr>
              <a:t>COLUMN FORCES</a:t>
            </a:r>
          </a:p>
        </p:txBody>
      </p:sp>
      <p:sp>
        <p:nvSpPr>
          <p:cNvPr id="40964" name="Line 5"/>
          <p:cNvSpPr>
            <a:spLocks noChangeShapeType="1"/>
          </p:cNvSpPr>
          <p:nvPr/>
        </p:nvSpPr>
        <p:spPr bwMode="auto">
          <a:xfrm>
            <a:off x="1371600" y="2286000"/>
            <a:ext cx="2286000" cy="0"/>
          </a:xfrm>
          <a:prstGeom prst="line">
            <a:avLst/>
          </a:prstGeom>
          <a:noFill/>
          <a:ln w="9525">
            <a:solidFill>
              <a:srgbClr val="000000"/>
            </a:solidFill>
            <a:round/>
            <a:headEnd/>
            <a:tailEnd/>
          </a:ln>
        </p:spPr>
        <p:txBody>
          <a:bodyPr/>
          <a:lstStyle/>
          <a:p>
            <a:endParaRPr lang="en-US"/>
          </a:p>
        </p:txBody>
      </p:sp>
      <p:sp>
        <p:nvSpPr>
          <p:cNvPr id="40965" name="Rectangle 7"/>
          <p:cNvSpPr>
            <a:spLocks noChangeArrowheads="1"/>
          </p:cNvSpPr>
          <p:nvPr/>
        </p:nvSpPr>
        <p:spPr bwMode="auto">
          <a:xfrm>
            <a:off x="228600" y="1981200"/>
            <a:ext cx="993775" cy="822325"/>
          </a:xfrm>
          <a:prstGeom prst="rect">
            <a:avLst/>
          </a:prstGeom>
          <a:noFill/>
          <a:ln w="9525">
            <a:noFill/>
            <a:miter lim="800000"/>
            <a:headEnd/>
            <a:tailEnd/>
          </a:ln>
        </p:spPr>
        <p:txBody>
          <a:bodyPr>
            <a:spAutoFit/>
          </a:bodyPr>
          <a:lstStyle/>
          <a:p>
            <a:r>
              <a:rPr lang="en-US" sz="1200" b="1" dirty="0">
                <a:solidFill>
                  <a:srgbClr val="FF00FF"/>
                </a:solidFill>
                <a:latin typeface="Arial" charset="0"/>
                <a:cs typeface="Arial" charset="0"/>
              </a:rPr>
              <a:t>COLUMN POSITION</a:t>
            </a:r>
            <a:endParaRPr lang="en-US" sz="1200" b="1" dirty="0">
              <a:solidFill>
                <a:srgbClr val="FF00FF"/>
              </a:solidFill>
              <a:latin typeface="Arial" charset="0"/>
              <a:cs typeface="Times New Roman" pitchFamily="18" charset="0"/>
            </a:endParaRPr>
          </a:p>
          <a:p>
            <a:pPr algn="l" eaLnBrk="0" hangingPunct="0"/>
            <a:endParaRPr lang="en-US" b="1" dirty="0"/>
          </a:p>
        </p:txBody>
      </p:sp>
      <p:grpSp>
        <p:nvGrpSpPr>
          <p:cNvPr id="2" name="Group 54"/>
          <p:cNvGrpSpPr>
            <a:grpSpLocks/>
          </p:cNvGrpSpPr>
          <p:nvPr/>
        </p:nvGrpSpPr>
        <p:grpSpPr bwMode="auto">
          <a:xfrm>
            <a:off x="152400" y="1981200"/>
            <a:ext cx="5181600" cy="2933700"/>
            <a:chOff x="-3" y="-3"/>
            <a:chExt cx="3158" cy="1848"/>
          </a:xfrm>
        </p:grpSpPr>
        <p:grpSp>
          <p:nvGrpSpPr>
            <p:cNvPr id="3" name="Group 52"/>
            <p:cNvGrpSpPr>
              <a:grpSpLocks/>
            </p:cNvGrpSpPr>
            <p:nvPr/>
          </p:nvGrpSpPr>
          <p:grpSpPr bwMode="auto">
            <a:xfrm>
              <a:off x="0" y="0"/>
              <a:ext cx="3152" cy="1842"/>
              <a:chOff x="0" y="0"/>
              <a:chExt cx="3152" cy="1842"/>
            </a:xfrm>
          </p:grpSpPr>
          <p:grpSp>
            <p:nvGrpSpPr>
              <p:cNvPr id="4" name="Group 23"/>
              <p:cNvGrpSpPr>
                <a:grpSpLocks/>
              </p:cNvGrpSpPr>
              <p:nvPr/>
            </p:nvGrpSpPr>
            <p:grpSpPr bwMode="auto">
              <a:xfrm>
                <a:off x="0" y="0"/>
                <a:ext cx="712" cy="633"/>
                <a:chOff x="0" y="0"/>
                <a:chExt cx="712" cy="633"/>
              </a:xfrm>
            </p:grpSpPr>
            <p:sp>
              <p:nvSpPr>
                <p:cNvPr id="41013" name="Rectangle 6"/>
                <p:cNvSpPr>
                  <a:spLocks noChangeArrowheads="1"/>
                </p:cNvSpPr>
                <p:nvPr/>
              </p:nvSpPr>
              <p:spPr bwMode="auto">
                <a:xfrm>
                  <a:off x="43" y="0"/>
                  <a:ext cx="626" cy="633"/>
                </a:xfrm>
                <a:prstGeom prst="rect">
                  <a:avLst/>
                </a:prstGeom>
                <a:noFill/>
                <a:ln w="9525">
                  <a:noFill/>
                  <a:miter lim="800000"/>
                  <a:headEnd/>
                  <a:tailEnd/>
                </a:ln>
              </p:spPr>
              <p:txBody>
                <a:bodyPr>
                  <a:spAutoFit/>
                </a:bodyPr>
                <a:lstStyle/>
                <a:p>
                  <a:endParaRPr lang="en-US"/>
                </a:p>
              </p:txBody>
            </p:sp>
            <p:sp>
              <p:nvSpPr>
                <p:cNvPr id="41014" name="Rectangle 22"/>
                <p:cNvSpPr>
                  <a:spLocks noChangeArrowheads="1"/>
                </p:cNvSpPr>
                <p:nvPr/>
              </p:nvSpPr>
              <p:spPr bwMode="auto">
                <a:xfrm>
                  <a:off x="0" y="0"/>
                  <a:ext cx="712" cy="633"/>
                </a:xfrm>
                <a:prstGeom prst="rect">
                  <a:avLst/>
                </a:prstGeom>
                <a:noFill/>
                <a:ln w="7">
                  <a:solidFill>
                    <a:srgbClr val="A0A0A0"/>
                  </a:solidFill>
                  <a:miter lim="800000"/>
                  <a:headEnd/>
                  <a:tailEnd/>
                </a:ln>
              </p:spPr>
              <p:txBody>
                <a:bodyPr/>
                <a:lstStyle/>
                <a:p>
                  <a:endParaRPr lang="en-US"/>
                </a:p>
              </p:txBody>
            </p:sp>
          </p:grpSp>
          <p:grpSp>
            <p:nvGrpSpPr>
              <p:cNvPr id="5" name="Group 25"/>
              <p:cNvGrpSpPr>
                <a:grpSpLocks/>
              </p:cNvGrpSpPr>
              <p:nvPr/>
            </p:nvGrpSpPr>
            <p:grpSpPr bwMode="auto">
              <a:xfrm>
                <a:off x="712" y="0"/>
                <a:ext cx="1562" cy="633"/>
                <a:chOff x="712" y="0"/>
                <a:chExt cx="1562" cy="633"/>
              </a:xfrm>
            </p:grpSpPr>
            <p:sp>
              <p:nvSpPr>
                <p:cNvPr id="41011" name="Rectangle 8"/>
                <p:cNvSpPr>
                  <a:spLocks noChangeArrowheads="1"/>
                </p:cNvSpPr>
                <p:nvPr/>
              </p:nvSpPr>
              <p:spPr bwMode="auto">
                <a:xfrm>
                  <a:off x="755" y="0"/>
                  <a:ext cx="1476" cy="633"/>
                </a:xfrm>
                <a:prstGeom prst="rect">
                  <a:avLst/>
                </a:prstGeom>
                <a:noFill/>
                <a:ln w="9525">
                  <a:noFill/>
                  <a:miter lim="800000"/>
                  <a:headEnd/>
                  <a:tailEnd/>
                </a:ln>
              </p:spPr>
              <p:txBody>
                <a:bodyPr/>
                <a:lstStyle/>
                <a:p>
                  <a:r>
                    <a:rPr lang="en-US" sz="1200" b="1" dirty="0">
                      <a:solidFill>
                        <a:srgbClr val="FF0000"/>
                      </a:solidFill>
                      <a:latin typeface="Arial" charset="0"/>
                      <a:cs typeface="Arial" charset="0"/>
                    </a:rPr>
                    <a:t>            LOAD IN KN/M²</a:t>
                  </a:r>
                  <a:endParaRPr lang="en-US" sz="1200" b="1" dirty="0">
                    <a:solidFill>
                      <a:srgbClr val="FF0000"/>
                    </a:solidFill>
                    <a:cs typeface="Times New Roman" pitchFamily="18" charset="0"/>
                  </a:endParaRPr>
                </a:p>
                <a:p>
                  <a:pPr eaLnBrk="0" hangingPunct="0"/>
                  <a:endParaRPr lang="en-US" sz="1200" b="1" dirty="0">
                    <a:solidFill>
                      <a:srgbClr val="008000"/>
                    </a:solidFill>
                    <a:latin typeface="Arial" charset="0"/>
                    <a:cs typeface="Arial" charset="0"/>
                  </a:endParaRPr>
                </a:p>
                <a:p>
                  <a:pPr eaLnBrk="0" hangingPunct="0"/>
                  <a:r>
                    <a:rPr lang="en-US" sz="1200" b="1" dirty="0">
                      <a:solidFill>
                        <a:srgbClr val="008000"/>
                      </a:solidFill>
                      <a:latin typeface="Arial" charset="0"/>
                      <a:cs typeface="Arial" charset="0"/>
                    </a:rPr>
                    <a:t>RESIDENT</a:t>
                  </a:r>
                  <a:r>
                    <a:rPr lang="en-US" sz="1200" b="1" dirty="0">
                      <a:solidFill>
                        <a:srgbClr val="FF0000"/>
                      </a:solidFill>
                      <a:latin typeface="Arial" charset="0"/>
                      <a:cs typeface="Arial" charset="0"/>
                    </a:rPr>
                    <a:t>              </a:t>
                  </a:r>
                  <a:r>
                    <a:rPr lang="en-US" sz="1200" b="1" dirty="0">
                      <a:solidFill>
                        <a:srgbClr val="0000FF"/>
                      </a:solidFill>
                      <a:latin typeface="Arial" charset="0"/>
                      <a:cs typeface="Arial" charset="0"/>
                    </a:rPr>
                    <a:t>OFFICE </a:t>
                  </a:r>
                  <a:r>
                    <a:rPr lang="en-US" sz="1200" b="1" dirty="0">
                      <a:solidFill>
                        <a:srgbClr val="008000"/>
                      </a:solidFill>
                      <a:latin typeface="Arial" charset="0"/>
                      <a:cs typeface="Arial" charset="0"/>
                    </a:rPr>
                    <a:t>BLDG</a:t>
                  </a:r>
                  <a:r>
                    <a:rPr lang="en-US" sz="1200" b="1" dirty="0">
                      <a:solidFill>
                        <a:srgbClr val="FF0000"/>
                      </a:solidFill>
                      <a:latin typeface="Arial" charset="0"/>
                      <a:cs typeface="Arial" charset="0"/>
                    </a:rPr>
                    <a:t>.                       </a:t>
                  </a:r>
                  <a:r>
                    <a:rPr lang="en-US" sz="1200" b="1" dirty="0">
                      <a:solidFill>
                        <a:srgbClr val="0000FF"/>
                      </a:solidFill>
                      <a:latin typeface="Arial" charset="0"/>
                      <a:cs typeface="Arial" charset="0"/>
                    </a:rPr>
                    <a:t>BLDG.</a:t>
                  </a:r>
                  <a:endParaRPr lang="en-US" sz="1200" b="1" dirty="0">
                    <a:solidFill>
                      <a:srgbClr val="0000FF"/>
                    </a:solidFill>
                    <a:cs typeface="Times New Roman" pitchFamily="18" charset="0"/>
                  </a:endParaRPr>
                </a:p>
                <a:p>
                  <a:pPr eaLnBrk="0" hangingPunct="0"/>
                  <a:endParaRPr lang="en-US" b="1" dirty="0">
                    <a:solidFill>
                      <a:srgbClr val="0000FF"/>
                    </a:solidFill>
                  </a:endParaRPr>
                </a:p>
              </p:txBody>
            </p:sp>
            <p:sp>
              <p:nvSpPr>
                <p:cNvPr id="41012" name="Rectangle 24"/>
                <p:cNvSpPr>
                  <a:spLocks noChangeArrowheads="1"/>
                </p:cNvSpPr>
                <p:nvPr/>
              </p:nvSpPr>
              <p:spPr bwMode="auto">
                <a:xfrm>
                  <a:off x="712" y="0"/>
                  <a:ext cx="1562" cy="633"/>
                </a:xfrm>
                <a:prstGeom prst="rect">
                  <a:avLst/>
                </a:prstGeom>
                <a:noFill/>
                <a:ln w="7">
                  <a:solidFill>
                    <a:srgbClr val="A0A0A0"/>
                  </a:solidFill>
                  <a:miter lim="800000"/>
                  <a:headEnd/>
                  <a:tailEnd/>
                </a:ln>
              </p:spPr>
              <p:txBody>
                <a:bodyPr/>
                <a:lstStyle/>
                <a:p>
                  <a:endParaRPr lang="en-US"/>
                </a:p>
              </p:txBody>
            </p:sp>
          </p:grpSp>
          <p:grpSp>
            <p:nvGrpSpPr>
              <p:cNvPr id="6" name="Group 27"/>
              <p:cNvGrpSpPr>
                <a:grpSpLocks/>
              </p:cNvGrpSpPr>
              <p:nvPr/>
            </p:nvGrpSpPr>
            <p:grpSpPr bwMode="auto">
              <a:xfrm>
                <a:off x="2274" y="0"/>
                <a:ext cx="878" cy="633"/>
                <a:chOff x="2274" y="0"/>
                <a:chExt cx="878" cy="633"/>
              </a:xfrm>
            </p:grpSpPr>
            <p:sp>
              <p:nvSpPr>
                <p:cNvPr id="41009" name="Rectangle 9"/>
                <p:cNvSpPr>
                  <a:spLocks noChangeArrowheads="1"/>
                </p:cNvSpPr>
                <p:nvPr/>
              </p:nvSpPr>
              <p:spPr bwMode="auto">
                <a:xfrm>
                  <a:off x="2317" y="0"/>
                  <a:ext cx="792" cy="633"/>
                </a:xfrm>
                <a:prstGeom prst="rect">
                  <a:avLst/>
                </a:prstGeom>
                <a:noFill/>
                <a:ln w="9525">
                  <a:noFill/>
                  <a:miter lim="800000"/>
                  <a:headEnd/>
                  <a:tailEnd/>
                </a:ln>
              </p:spPr>
              <p:txBody>
                <a:bodyPr anchor="ctr"/>
                <a:lstStyle/>
                <a:p>
                  <a:r>
                    <a:rPr lang="en-US" sz="1200" b="1">
                      <a:solidFill>
                        <a:srgbClr val="FF0000"/>
                      </a:solidFill>
                      <a:latin typeface="Arial" charset="0"/>
                      <a:cs typeface="Arial" charset="0"/>
                    </a:rPr>
                    <a:t>EXAMPLE</a:t>
                  </a:r>
                  <a:endParaRPr lang="en-US" sz="1200" b="1">
                    <a:solidFill>
                      <a:srgbClr val="FF0000"/>
                    </a:solidFill>
                    <a:cs typeface="Times New Roman" pitchFamily="18" charset="0"/>
                  </a:endParaRPr>
                </a:p>
                <a:p>
                  <a:pPr eaLnBrk="0" hangingPunct="0"/>
                  <a:r>
                    <a:rPr lang="en-US" sz="1200" b="1">
                      <a:solidFill>
                        <a:srgbClr val="FF0000"/>
                      </a:solidFill>
                      <a:cs typeface="Times New Roman" pitchFamily="18" charset="0"/>
                    </a:rPr>
                    <a:t> </a:t>
                  </a:r>
                </a:p>
                <a:p>
                  <a:pPr eaLnBrk="0" hangingPunct="0"/>
                  <a:endParaRPr lang="en-US" b="1">
                    <a:solidFill>
                      <a:srgbClr val="FF0000"/>
                    </a:solidFill>
                  </a:endParaRPr>
                </a:p>
              </p:txBody>
            </p:sp>
            <p:sp>
              <p:nvSpPr>
                <p:cNvPr id="41010" name="Rectangle 26"/>
                <p:cNvSpPr>
                  <a:spLocks noChangeArrowheads="1"/>
                </p:cNvSpPr>
                <p:nvPr/>
              </p:nvSpPr>
              <p:spPr bwMode="auto">
                <a:xfrm>
                  <a:off x="2274" y="0"/>
                  <a:ext cx="878" cy="633"/>
                </a:xfrm>
                <a:prstGeom prst="rect">
                  <a:avLst/>
                </a:prstGeom>
                <a:noFill/>
                <a:ln w="7">
                  <a:solidFill>
                    <a:srgbClr val="A0A0A0"/>
                  </a:solidFill>
                  <a:miter lim="800000"/>
                  <a:headEnd/>
                  <a:tailEnd/>
                </a:ln>
              </p:spPr>
              <p:txBody>
                <a:bodyPr/>
                <a:lstStyle/>
                <a:p>
                  <a:endParaRPr lang="en-US"/>
                </a:p>
              </p:txBody>
            </p:sp>
          </p:grpSp>
          <p:grpSp>
            <p:nvGrpSpPr>
              <p:cNvPr id="7" name="Group 29"/>
              <p:cNvGrpSpPr>
                <a:grpSpLocks/>
              </p:cNvGrpSpPr>
              <p:nvPr/>
            </p:nvGrpSpPr>
            <p:grpSpPr bwMode="auto">
              <a:xfrm>
                <a:off x="0" y="633"/>
                <a:ext cx="712" cy="403"/>
                <a:chOff x="0" y="633"/>
                <a:chExt cx="712" cy="403"/>
              </a:xfrm>
            </p:grpSpPr>
            <p:sp>
              <p:nvSpPr>
                <p:cNvPr id="41007" name="Rectangle 10"/>
                <p:cNvSpPr>
                  <a:spLocks noChangeArrowheads="1"/>
                </p:cNvSpPr>
                <p:nvPr/>
              </p:nvSpPr>
              <p:spPr bwMode="auto">
                <a:xfrm>
                  <a:off x="43" y="633"/>
                  <a:ext cx="626" cy="403"/>
                </a:xfrm>
                <a:prstGeom prst="rect">
                  <a:avLst/>
                </a:prstGeom>
                <a:noFill/>
                <a:ln w="9525">
                  <a:noFill/>
                  <a:miter lim="800000"/>
                  <a:headEnd/>
                  <a:tailEnd/>
                </a:ln>
              </p:spPr>
              <p:txBody>
                <a:bodyPr/>
                <a:lstStyle/>
                <a:p>
                  <a:r>
                    <a:rPr lang="en-US" sz="1200" b="1" dirty="0">
                      <a:solidFill>
                        <a:srgbClr val="FF00FF"/>
                      </a:solidFill>
                      <a:latin typeface="Arial" charset="0"/>
                      <a:cs typeface="Arial" charset="0"/>
                    </a:rPr>
                    <a:t>INTERIOR</a:t>
                  </a:r>
                  <a:endParaRPr lang="en-US" sz="1200" b="1" dirty="0">
                    <a:solidFill>
                      <a:srgbClr val="FF00FF"/>
                    </a:solidFill>
                    <a:cs typeface="Times New Roman" pitchFamily="18" charset="0"/>
                  </a:endParaRPr>
                </a:p>
                <a:p>
                  <a:pPr eaLnBrk="0" hangingPunct="0"/>
                  <a:endParaRPr lang="en-US" sz="1200" b="1" dirty="0">
                    <a:solidFill>
                      <a:srgbClr val="FF00FF"/>
                    </a:solidFill>
                  </a:endParaRPr>
                </a:p>
              </p:txBody>
            </p:sp>
            <p:sp>
              <p:nvSpPr>
                <p:cNvPr id="41008" name="Rectangle 28"/>
                <p:cNvSpPr>
                  <a:spLocks noChangeArrowheads="1"/>
                </p:cNvSpPr>
                <p:nvPr/>
              </p:nvSpPr>
              <p:spPr bwMode="auto">
                <a:xfrm>
                  <a:off x="0" y="633"/>
                  <a:ext cx="712" cy="403"/>
                </a:xfrm>
                <a:prstGeom prst="rect">
                  <a:avLst/>
                </a:prstGeom>
                <a:noFill/>
                <a:ln w="7">
                  <a:solidFill>
                    <a:srgbClr val="A0A0A0"/>
                  </a:solidFill>
                  <a:miter lim="800000"/>
                  <a:headEnd/>
                  <a:tailEnd/>
                </a:ln>
              </p:spPr>
              <p:txBody>
                <a:bodyPr/>
                <a:lstStyle/>
                <a:p>
                  <a:endParaRPr lang="en-US"/>
                </a:p>
              </p:txBody>
            </p:sp>
          </p:grpSp>
          <p:grpSp>
            <p:nvGrpSpPr>
              <p:cNvPr id="8" name="Group 31"/>
              <p:cNvGrpSpPr>
                <a:grpSpLocks/>
              </p:cNvGrpSpPr>
              <p:nvPr/>
            </p:nvGrpSpPr>
            <p:grpSpPr bwMode="auto">
              <a:xfrm>
                <a:off x="712" y="633"/>
                <a:ext cx="828" cy="403"/>
                <a:chOff x="712" y="633"/>
                <a:chExt cx="828" cy="403"/>
              </a:xfrm>
            </p:grpSpPr>
            <p:sp>
              <p:nvSpPr>
                <p:cNvPr id="41005" name="Rectangle 11"/>
                <p:cNvSpPr>
                  <a:spLocks noChangeArrowheads="1"/>
                </p:cNvSpPr>
                <p:nvPr/>
              </p:nvSpPr>
              <p:spPr bwMode="auto">
                <a:xfrm>
                  <a:off x="755" y="633"/>
                  <a:ext cx="742" cy="403"/>
                </a:xfrm>
                <a:prstGeom prst="rect">
                  <a:avLst/>
                </a:prstGeom>
                <a:noFill/>
                <a:ln w="9525">
                  <a:noFill/>
                  <a:miter lim="800000"/>
                  <a:headEnd/>
                  <a:tailEnd/>
                </a:ln>
              </p:spPr>
              <p:txBody>
                <a:bodyPr/>
                <a:lstStyle/>
                <a:p>
                  <a:r>
                    <a:rPr lang="en-US" sz="1200" b="1">
                      <a:solidFill>
                        <a:srgbClr val="008000"/>
                      </a:solidFill>
                      <a:latin typeface="Arial" charset="0"/>
                      <a:cs typeface="Arial" charset="0"/>
                    </a:rPr>
                    <a:t>12 </a:t>
                  </a:r>
                  <a:endParaRPr lang="en-US" sz="1200" b="1">
                    <a:solidFill>
                      <a:srgbClr val="008000"/>
                    </a:solidFill>
                    <a:latin typeface="Arial" charset="0"/>
                    <a:cs typeface="Times New Roman" pitchFamily="18" charset="0"/>
                  </a:endParaRPr>
                </a:p>
                <a:p>
                  <a:pPr eaLnBrk="0" hangingPunct="0"/>
                  <a:endParaRPr lang="en-US" b="1">
                    <a:solidFill>
                      <a:srgbClr val="FF0000"/>
                    </a:solidFill>
                  </a:endParaRPr>
                </a:p>
              </p:txBody>
            </p:sp>
            <p:sp>
              <p:nvSpPr>
                <p:cNvPr id="41006" name="Rectangle 30"/>
                <p:cNvSpPr>
                  <a:spLocks noChangeArrowheads="1"/>
                </p:cNvSpPr>
                <p:nvPr/>
              </p:nvSpPr>
              <p:spPr bwMode="auto">
                <a:xfrm>
                  <a:off x="712" y="633"/>
                  <a:ext cx="828" cy="403"/>
                </a:xfrm>
                <a:prstGeom prst="rect">
                  <a:avLst/>
                </a:prstGeom>
                <a:noFill/>
                <a:ln w="7">
                  <a:solidFill>
                    <a:srgbClr val="A0A0A0"/>
                  </a:solidFill>
                  <a:miter lim="800000"/>
                  <a:headEnd/>
                  <a:tailEnd/>
                </a:ln>
              </p:spPr>
              <p:txBody>
                <a:bodyPr/>
                <a:lstStyle/>
                <a:p>
                  <a:endParaRPr lang="en-US"/>
                </a:p>
              </p:txBody>
            </p:sp>
          </p:grpSp>
          <p:grpSp>
            <p:nvGrpSpPr>
              <p:cNvPr id="9" name="Group 33"/>
              <p:cNvGrpSpPr>
                <a:grpSpLocks/>
              </p:cNvGrpSpPr>
              <p:nvPr/>
            </p:nvGrpSpPr>
            <p:grpSpPr bwMode="auto">
              <a:xfrm>
                <a:off x="1540" y="633"/>
                <a:ext cx="734" cy="403"/>
                <a:chOff x="1540" y="633"/>
                <a:chExt cx="734" cy="403"/>
              </a:xfrm>
            </p:grpSpPr>
            <p:sp>
              <p:nvSpPr>
                <p:cNvPr id="41003" name="Rectangle 12"/>
                <p:cNvSpPr>
                  <a:spLocks noChangeArrowheads="1"/>
                </p:cNvSpPr>
                <p:nvPr/>
              </p:nvSpPr>
              <p:spPr bwMode="auto">
                <a:xfrm>
                  <a:off x="1583" y="633"/>
                  <a:ext cx="648" cy="403"/>
                </a:xfrm>
                <a:prstGeom prst="rect">
                  <a:avLst/>
                </a:prstGeom>
                <a:noFill/>
                <a:ln w="9525">
                  <a:noFill/>
                  <a:miter lim="800000"/>
                  <a:headEnd/>
                  <a:tailEnd/>
                </a:ln>
              </p:spPr>
              <p:txBody>
                <a:bodyPr/>
                <a:lstStyle/>
                <a:p>
                  <a:r>
                    <a:rPr lang="en-US" sz="1200" b="1">
                      <a:solidFill>
                        <a:srgbClr val="0000FF"/>
                      </a:solidFill>
                      <a:latin typeface="Arial" charset="0"/>
                      <a:cs typeface="Arial" charset="0"/>
                    </a:rPr>
                    <a:t>14</a:t>
                  </a:r>
                  <a:endParaRPr lang="en-US" sz="1200" b="1">
                    <a:solidFill>
                      <a:srgbClr val="0000FF"/>
                    </a:solidFill>
                    <a:latin typeface="Arial" charset="0"/>
                    <a:cs typeface="Times New Roman" pitchFamily="18" charset="0"/>
                  </a:endParaRPr>
                </a:p>
                <a:p>
                  <a:pPr eaLnBrk="0" hangingPunct="0"/>
                  <a:endParaRPr lang="en-US" b="1">
                    <a:solidFill>
                      <a:srgbClr val="FF0000"/>
                    </a:solidFill>
                  </a:endParaRPr>
                </a:p>
              </p:txBody>
            </p:sp>
            <p:sp>
              <p:nvSpPr>
                <p:cNvPr id="41004" name="Rectangle 32"/>
                <p:cNvSpPr>
                  <a:spLocks noChangeArrowheads="1"/>
                </p:cNvSpPr>
                <p:nvPr/>
              </p:nvSpPr>
              <p:spPr bwMode="auto">
                <a:xfrm>
                  <a:off x="1540" y="633"/>
                  <a:ext cx="734" cy="403"/>
                </a:xfrm>
                <a:prstGeom prst="rect">
                  <a:avLst/>
                </a:prstGeom>
                <a:noFill/>
                <a:ln w="7">
                  <a:solidFill>
                    <a:srgbClr val="A0A0A0"/>
                  </a:solidFill>
                  <a:miter lim="800000"/>
                  <a:headEnd/>
                  <a:tailEnd/>
                </a:ln>
              </p:spPr>
              <p:txBody>
                <a:bodyPr/>
                <a:lstStyle/>
                <a:p>
                  <a:endParaRPr lang="en-US"/>
                </a:p>
              </p:txBody>
            </p:sp>
          </p:grpSp>
          <p:grpSp>
            <p:nvGrpSpPr>
              <p:cNvPr id="10" name="Group 35"/>
              <p:cNvGrpSpPr>
                <a:grpSpLocks/>
              </p:cNvGrpSpPr>
              <p:nvPr/>
            </p:nvGrpSpPr>
            <p:grpSpPr bwMode="auto">
              <a:xfrm>
                <a:off x="2274" y="633"/>
                <a:ext cx="878" cy="403"/>
                <a:chOff x="2274" y="633"/>
                <a:chExt cx="878" cy="403"/>
              </a:xfrm>
            </p:grpSpPr>
            <p:sp>
              <p:nvSpPr>
                <p:cNvPr id="41001" name="Rectangle 13"/>
                <p:cNvSpPr>
                  <a:spLocks noChangeArrowheads="1"/>
                </p:cNvSpPr>
                <p:nvPr/>
              </p:nvSpPr>
              <p:spPr bwMode="auto">
                <a:xfrm>
                  <a:off x="2317" y="633"/>
                  <a:ext cx="792" cy="403"/>
                </a:xfrm>
                <a:prstGeom prst="rect">
                  <a:avLst/>
                </a:prstGeom>
                <a:noFill/>
                <a:ln w="9525">
                  <a:noFill/>
                  <a:miter lim="800000"/>
                  <a:headEnd/>
                  <a:tailEnd/>
                </a:ln>
              </p:spPr>
              <p:txBody>
                <a:bodyPr/>
                <a:lstStyle/>
                <a:p>
                  <a:r>
                    <a:rPr lang="en-US" sz="1200" b="1">
                      <a:solidFill>
                        <a:srgbClr val="FF0000"/>
                      </a:solidFill>
                      <a:latin typeface="Arial" charset="0"/>
                      <a:cs typeface="Arial" charset="0"/>
                    </a:rPr>
                    <a:t>B2,B3</a:t>
                  </a:r>
                  <a:endParaRPr lang="en-US" sz="1200" b="1">
                    <a:solidFill>
                      <a:srgbClr val="FF0000"/>
                    </a:solidFill>
                    <a:cs typeface="Times New Roman" pitchFamily="18" charset="0"/>
                  </a:endParaRPr>
                </a:p>
                <a:p>
                  <a:pPr eaLnBrk="0" hangingPunct="0"/>
                  <a:endParaRPr lang="en-US" b="1">
                    <a:solidFill>
                      <a:srgbClr val="FF0000"/>
                    </a:solidFill>
                  </a:endParaRPr>
                </a:p>
              </p:txBody>
            </p:sp>
            <p:sp>
              <p:nvSpPr>
                <p:cNvPr id="41002" name="Rectangle 34"/>
                <p:cNvSpPr>
                  <a:spLocks noChangeArrowheads="1"/>
                </p:cNvSpPr>
                <p:nvPr/>
              </p:nvSpPr>
              <p:spPr bwMode="auto">
                <a:xfrm>
                  <a:off x="2274" y="633"/>
                  <a:ext cx="878" cy="403"/>
                </a:xfrm>
                <a:prstGeom prst="rect">
                  <a:avLst/>
                </a:prstGeom>
                <a:noFill/>
                <a:ln w="7">
                  <a:solidFill>
                    <a:srgbClr val="A0A0A0"/>
                  </a:solidFill>
                  <a:miter lim="800000"/>
                  <a:headEnd/>
                  <a:tailEnd/>
                </a:ln>
              </p:spPr>
              <p:txBody>
                <a:bodyPr/>
                <a:lstStyle/>
                <a:p>
                  <a:endParaRPr lang="en-US"/>
                </a:p>
              </p:txBody>
            </p:sp>
          </p:grpSp>
          <p:grpSp>
            <p:nvGrpSpPr>
              <p:cNvPr id="11" name="Group 37"/>
              <p:cNvGrpSpPr>
                <a:grpSpLocks/>
              </p:cNvGrpSpPr>
              <p:nvPr/>
            </p:nvGrpSpPr>
            <p:grpSpPr bwMode="auto">
              <a:xfrm>
                <a:off x="0" y="1036"/>
                <a:ext cx="712" cy="403"/>
                <a:chOff x="0" y="1036"/>
                <a:chExt cx="712" cy="403"/>
              </a:xfrm>
            </p:grpSpPr>
            <p:sp>
              <p:nvSpPr>
                <p:cNvPr id="40999" name="Rectangle 14"/>
                <p:cNvSpPr>
                  <a:spLocks noChangeArrowheads="1"/>
                </p:cNvSpPr>
                <p:nvPr/>
              </p:nvSpPr>
              <p:spPr bwMode="auto">
                <a:xfrm>
                  <a:off x="43" y="1036"/>
                  <a:ext cx="626" cy="403"/>
                </a:xfrm>
                <a:prstGeom prst="rect">
                  <a:avLst/>
                </a:prstGeom>
                <a:noFill/>
                <a:ln w="9525">
                  <a:noFill/>
                  <a:miter lim="800000"/>
                  <a:headEnd/>
                  <a:tailEnd/>
                </a:ln>
              </p:spPr>
              <p:txBody>
                <a:bodyPr/>
                <a:lstStyle/>
                <a:p>
                  <a:r>
                    <a:rPr lang="en-US" sz="1200" b="1">
                      <a:solidFill>
                        <a:srgbClr val="FF00FF"/>
                      </a:solidFill>
                      <a:latin typeface="Arial" charset="0"/>
                      <a:cs typeface="Arial" charset="0"/>
                    </a:rPr>
                    <a:t>EDGE</a:t>
                  </a:r>
                  <a:endParaRPr lang="en-US" sz="1200" b="1">
                    <a:solidFill>
                      <a:srgbClr val="FF00FF"/>
                    </a:solidFill>
                    <a:latin typeface="Arial" charset="0"/>
                    <a:cs typeface="Times New Roman" pitchFamily="18" charset="0"/>
                  </a:endParaRPr>
                </a:p>
                <a:p>
                  <a:pPr eaLnBrk="0" hangingPunct="0"/>
                  <a:endParaRPr lang="en-US" b="1">
                    <a:solidFill>
                      <a:srgbClr val="FF0000"/>
                    </a:solidFill>
                  </a:endParaRPr>
                </a:p>
              </p:txBody>
            </p:sp>
            <p:sp>
              <p:nvSpPr>
                <p:cNvPr id="41000" name="Rectangle 36"/>
                <p:cNvSpPr>
                  <a:spLocks noChangeArrowheads="1"/>
                </p:cNvSpPr>
                <p:nvPr/>
              </p:nvSpPr>
              <p:spPr bwMode="auto">
                <a:xfrm>
                  <a:off x="0" y="1036"/>
                  <a:ext cx="712" cy="403"/>
                </a:xfrm>
                <a:prstGeom prst="rect">
                  <a:avLst/>
                </a:prstGeom>
                <a:noFill/>
                <a:ln w="7">
                  <a:solidFill>
                    <a:srgbClr val="A0A0A0"/>
                  </a:solidFill>
                  <a:miter lim="800000"/>
                  <a:headEnd/>
                  <a:tailEnd/>
                </a:ln>
              </p:spPr>
              <p:txBody>
                <a:bodyPr/>
                <a:lstStyle/>
                <a:p>
                  <a:endParaRPr lang="en-US"/>
                </a:p>
              </p:txBody>
            </p:sp>
          </p:grpSp>
          <p:grpSp>
            <p:nvGrpSpPr>
              <p:cNvPr id="12" name="Group 39"/>
              <p:cNvGrpSpPr>
                <a:grpSpLocks/>
              </p:cNvGrpSpPr>
              <p:nvPr/>
            </p:nvGrpSpPr>
            <p:grpSpPr bwMode="auto">
              <a:xfrm>
                <a:off x="712" y="1036"/>
                <a:ext cx="828" cy="403"/>
                <a:chOff x="712" y="1036"/>
                <a:chExt cx="828" cy="403"/>
              </a:xfrm>
            </p:grpSpPr>
            <p:sp>
              <p:nvSpPr>
                <p:cNvPr id="40997" name="Rectangle 15"/>
                <p:cNvSpPr>
                  <a:spLocks noChangeArrowheads="1"/>
                </p:cNvSpPr>
                <p:nvPr/>
              </p:nvSpPr>
              <p:spPr bwMode="auto">
                <a:xfrm>
                  <a:off x="755" y="1036"/>
                  <a:ext cx="742" cy="403"/>
                </a:xfrm>
                <a:prstGeom prst="rect">
                  <a:avLst/>
                </a:prstGeom>
                <a:noFill/>
                <a:ln w="9525">
                  <a:noFill/>
                  <a:miter lim="800000"/>
                  <a:headEnd/>
                  <a:tailEnd/>
                </a:ln>
              </p:spPr>
              <p:txBody>
                <a:bodyPr/>
                <a:lstStyle/>
                <a:p>
                  <a:r>
                    <a:rPr lang="en-US" sz="1200" b="1">
                      <a:solidFill>
                        <a:srgbClr val="008000"/>
                      </a:solidFill>
                      <a:latin typeface="Arial" charset="0"/>
                      <a:cs typeface="Arial" charset="0"/>
                    </a:rPr>
                    <a:t>17</a:t>
                  </a:r>
                  <a:endParaRPr lang="en-US" sz="1200" b="1">
                    <a:solidFill>
                      <a:srgbClr val="008000"/>
                    </a:solidFill>
                    <a:latin typeface="Arial" charset="0"/>
                    <a:cs typeface="Times New Roman" pitchFamily="18" charset="0"/>
                  </a:endParaRPr>
                </a:p>
                <a:p>
                  <a:pPr eaLnBrk="0" hangingPunct="0"/>
                  <a:endParaRPr lang="en-US" b="1">
                    <a:solidFill>
                      <a:srgbClr val="FF0000"/>
                    </a:solidFill>
                  </a:endParaRPr>
                </a:p>
              </p:txBody>
            </p:sp>
            <p:sp>
              <p:nvSpPr>
                <p:cNvPr id="40998" name="Rectangle 38"/>
                <p:cNvSpPr>
                  <a:spLocks noChangeArrowheads="1"/>
                </p:cNvSpPr>
                <p:nvPr/>
              </p:nvSpPr>
              <p:spPr bwMode="auto">
                <a:xfrm>
                  <a:off x="712" y="1036"/>
                  <a:ext cx="828" cy="403"/>
                </a:xfrm>
                <a:prstGeom prst="rect">
                  <a:avLst/>
                </a:prstGeom>
                <a:noFill/>
                <a:ln w="7">
                  <a:solidFill>
                    <a:srgbClr val="A0A0A0"/>
                  </a:solidFill>
                  <a:miter lim="800000"/>
                  <a:headEnd/>
                  <a:tailEnd/>
                </a:ln>
              </p:spPr>
              <p:txBody>
                <a:bodyPr/>
                <a:lstStyle/>
                <a:p>
                  <a:endParaRPr lang="en-US"/>
                </a:p>
              </p:txBody>
            </p:sp>
          </p:grpSp>
          <p:grpSp>
            <p:nvGrpSpPr>
              <p:cNvPr id="13" name="Group 41"/>
              <p:cNvGrpSpPr>
                <a:grpSpLocks/>
              </p:cNvGrpSpPr>
              <p:nvPr/>
            </p:nvGrpSpPr>
            <p:grpSpPr bwMode="auto">
              <a:xfrm>
                <a:off x="1540" y="1036"/>
                <a:ext cx="734" cy="403"/>
                <a:chOff x="1540" y="1036"/>
                <a:chExt cx="734" cy="403"/>
              </a:xfrm>
            </p:grpSpPr>
            <p:sp>
              <p:nvSpPr>
                <p:cNvPr id="40995" name="Rectangle 16"/>
                <p:cNvSpPr>
                  <a:spLocks noChangeArrowheads="1"/>
                </p:cNvSpPr>
                <p:nvPr/>
              </p:nvSpPr>
              <p:spPr bwMode="auto">
                <a:xfrm>
                  <a:off x="1583" y="1036"/>
                  <a:ext cx="648" cy="403"/>
                </a:xfrm>
                <a:prstGeom prst="rect">
                  <a:avLst/>
                </a:prstGeom>
                <a:noFill/>
                <a:ln w="9525">
                  <a:noFill/>
                  <a:miter lim="800000"/>
                  <a:headEnd/>
                  <a:tailEnd/>
                </a:ln>
              </p:spPr>
              <p:txBody>
                <a:bodyPr/>
                <a:lstStyle/>
                <a:p>
                  <a:r>
                    <a:rPr lang="en-US" sz="1200" b="1">
                      <a:solidFill>
                        <a:srgbClr val="0000FF"/>
                      </a:solidFill>
                      <a:latin typeface="Arial" charset="0"/>
                      <a:cs typeface="Arial" charset="0"/>
                    </a:rPr>
                    <a:t>19</a:t>
                  </a:r>
                  <a:endParaRPr lang="en-US" sz="1200" b="1">
                    <a:solidFill>
                      <a:srgbClr val="0000FF"/>
                    </a:solidFill>
                    <a:cs typeface="Times New Roman" pitchFamily="18" charset="0"/>
                  </a:endParaRPr>
                </a:p>
                <a:p>
                  <a:pPr eaLnBrk="0" hangingPunct="0"/>
                  <a:endParaRPr lang="en-US" sz="1200" b="1">
                    <a:solidFill>
                      <a:srgbClr val="0000FF"/>
                    </a:solidFill>
                  </a:endParaRPr>
                </a:p>
              </p:txBody>
            </p:sp>
            <p:sp>
              <p:nvSpPr>
                <p:cNvPr id="40996" name="Rectangle 40"/>
                <p:cNvSpPr>
                  <a:spLocks noChangeArrowheads="1"/>
                </p:cNvSpPr>
                <p:nvPr/>
              </p:nvSpPr>
              <p:spPr bwMode="auto">
                <a:xfrm>
                  <a:off x="1540" y="1036"/>
                  <a:ext cx="734" cy="403"/>
                </a:xfrm>
                <a:prstGeom prst="rect">
                  <a:avLst/>
                </a:prstGeom>
                <a:noFill/>
                <a:ln w="7">
                  <a:solidFill>
                    <a:srgbClr val="A0A0A0"/>
                  </a:solidFill>
                  <a:miter lim="800000"/>
                  <a:headEnd/>
                  <a:tailEnd/>
                </a:ln>
              </p:spPr>
              <p:txBody>
                <a:bodyPr/>
                <a:lstStyle/>
                <a:p>
                  <a:endParaRPr lang="en-US"/>
                </a:p>
              </p:txBody>
            </p:sp>
          </p:grpSp>
          <p:grpSp>
            <p:nvGrpSpPr>
              <p:cNvPr id="14" name="Group 43"/>
              <p:cNvGrpSpPr>
                <a:grpSpLocks/>
              </p:cNvGrpSpPr>
              <p:nvPr/>
            </p:nvGrpSpPr>
            <p:grpSpPr bwMode="auto">
              <a:xfrm>
                <a:off x="2274" y="1036"/>
                <a:ext cx="878" cy="403"/>
                <a:chOff x="2274" y="1036"/>
                <a:chExt cx="878" cy="403"/>
              </a:xfrm>
            </p:grpSpPr>
            <p:sp>
              <p:nvSpPr>
                <p:cNvPr id="40993" name="Rectangle 17"/>
                <p:cNvSpPr>
                  <a:spLocks noChangeArrowheads="1"/>
                </p:cNvSpPr>
                <p:nvPr/>
              </p:nvSpPr>
              <p:spPr bwMode="auto">
                <a:xfrm>
                  <a:off x="2317" y="1036"/>
                  <a:ext cx="792" cy="403"/>
                </a:xfrm>
                <a:prstGeom prst="rect">
                  <a:avLst/>
                </a:prstGeom>
                <a:noFill/>
                <a:ln w="9525">
                  <a:noFill/>
                  <a:miter lim="800000"/>
                  <a:headEnd/>
                  <a:tailEnd/>
                </a:ln>
              </p:spPr>
              <p:txBody>
                <a:bodyPr/>
                <a:lstStyle/>
                <a:p>
                  <a:r>
                    <a:rPr lang="en-US" sz="1200" b="1">
                      <a:solidFill>
                        <a:srgbClr val="FF0000"/>
                      </a:solidFill>
                      <a:latin typeface="Arial" charset="0"/>
                      <a:cs typeface="Arial" charset="0"/>
                    </a:rPr>
                    <a:t>A2,A3,C2,C3</a:t>
                  </a:r>
                  <a:endParaRPr lang="en-US" sz="1200" b="1">
                    <a:solidFill>
                      <a:srgbClr val="FF0000"/>
                    </a:solidFill>
                    <a:cs typeface="Times New Roman" pitchFamily="18" charset="0"/>
                  </a:endParaRPr>
                </a:p>
                <a:p>
                  <a:pPr eaLnBrk="0" hangingPunct="0"/>
                  <a:endParaRPr lang="en-US" b="1">
                    <a:solidFill>
                      <a:srgbClr val="FF0000"/>
                    </a:solidFill>
                  </a:endParaRPr>
                </a:p>
              </p:txBody>
            </p:sp>
            <p:sp>
              <p:nvSpPr>
                <p:cNvPr id="40994" name="Rectangle 42"/>
                <p:cNvSpPr>
                  <a:spLocks noChangeArrowheads="1"/>
                </p:cNvSpPr>
                <p:nvPr/>
              </p:nvSpPr>
              <p:spPr bwMode="auto">
                <a:xfrm>
                  <a:off x="2274" y="1036"/>
                  <a:ext cx="878" cy="403"/>
                </a:xfrm>
                <a:prstGeom prst="rect">
                  <a:avLst/>
                </a:prstGeom>
                <a:noFill/>
                <a:ln w="7">
                  <a:solidFill>
                    <a:srgbClr val="A0A0A0"/>
                  </a:solidFill>
                  <a:miter lim="800000"/>
                  <a:headEnd/>
                  <a:tailEnd/>
                </a:ln>
              </p:spPr>
              <p:txBody>
                <a:bodyPr/>
                <a:lstStyle/>
                <a:p>
                  <a:endParaRPr lang="en-US"/>
                </a:p>
              </p:txBody>
            </p:sp>
          </p:grpSp>
          <p:grpSp>
            <p:nvGrpSpPr>
              <p:cNvPr id="15" name="Group 45"/>
              <p:cNvGrpSpPr>
                <a:grpSpLocks/>
              </p:cNvGrpSpPr>
              <p:nvPr/>
            </p:nvGrpSpPr>
            <p:grpSpPr bwMode="auto">
              <a:xfrm>
                <a:off x="0" y="1439"/>
                <a:ext cx="712" cy="403"/>
                <a:chOff x="0" y="1439"/>
                <a:chExt cx="712" cy="403"/>
              </a:xfrm>
            </p:grpSpPr>
            <p:sp>
              <p:nvSpPr>
                <p:cNvPr id="40991" name="Rectangle 18"/>
                <p:cNvSpPr>
                  <a:spLocks noChangeArrowheads="1"/>
                </p:cNvSpPr>
                <p:nvPr/>
              </p:nvSpPr>
              <p:spPr bwMode="auto">
                <a:xfrm>
                  <a:off x="43" y="1439"/>
                  <a:ext cx="626" cy="403"/>
                </a:xfrm>
                <a:prstGeom prst="rect">
                  <a:avLst/>
                </a:prstGeom>
                <a:noFill/>
                <a:ln w="9525">
                  <a:noFill/>
                  <a:miter lim="800000"/>
                  <a:headEnd/>
                  <a:tailEnd/>
                </a:ln>
              </p:spPr>
              <p:txBody>
                <a:bodyPr/>
                <a:lstStyle/>
                <a:p>
                  <a:r>
                    <a:rPr lang="en-US" sz="1200" b="1">
                      <a:solidFill>
                        <a:srgbClr val="FF00FF"/>
                      </a:solidFill>
                      <a:latin typeface="Arial" charset="0"/>
                      <a:cs typeface="Arial" charset="0"/>
                    </a:rPr>
                    <a:t>CORNER</a:t>
                  </a:r>
                  <a:endParaRPr lang="en-US" sz="1200" b="1">
                    <a:solidFill>
                      <a:srgbClr val="FF00FF"/>
                    </a:solidFill>
                    <a:latin typeface="Arial" charset="0"/>
                    <a:cs typeface="Times New Roman" pitchFamily="18" charset="0"/>
                  </a:endParaRPr>
                </a:p>
                <a:p>
                  <a:pPr eaLnBrk="0" hangingPunct="0"/>
                  <a:endParaRPr lang="en-US" b="1">
                    <a:solidFill>
                      <a:srgbClr val="FF0000"/>
                    </a:solidFill>
                  </a:endParaRPr>
                </a:p>
              </p:txBody>
            </p:sp>
            <p:sp>
              <p:nvSpPr>
                <p:cNvPr id="40992" name="Rectangle 44"/>
                <p:cNvSpPr>
                  <a:spLocks noChangeArrowheads="1"/>
                </p:cNvSpPr>
                <p:nvPr/>
              </p:nvSpPr>
              <p:spPr bwMode="auto">
                <a:xfrm>
                  <a:off x="0" y="1439"/>
                  <a:ext cx="712" cy="403"/>
                </a:xfrm>
                <a:prstGeom prst="rect">
                  <a:avLst/>
                </a:prstGeom>
                <a:noFill/>
                <a:ln w="7">
                  <a:solidFill>
                    <a:srgbClr val="A0A0A0"/>
                  </a:solidFill>
                  <a:miter lim="800000"/>
                  <a:headEnd/>
                  <a:tailEnd/>
                </a:ln>
              </p:spPr>
              <p:txBody>
                <a:bodyPr/>
                <a:lstStyle/>
                <a:p>
                  <a:endParaRPr lang="en-US"/>
                </a:p>
              </p:txBody>
            </p:sp>
          </p:grpSp>
          <p:grpSp>
            <p:nvGrpSpPr>
              <p:cNvPr id="16" name="Group 47"/>
              <p:cNvGrpSpPr>
                <a:grpSpLocks/>
              </p:cNvGrpSpPr>
              <p:nvPr/>
            </p:nvGrpSpPr>
            <p:grpSpPr bwMode="auto">
              <a:xfrm>
                <a:off x="712" y="1439"/>
                <a:ext cx="828" cy="403"/>
                <a:chOff x="712" y="1439"/>
                <a:chExt cx="828" cy="403"/>
              </a:xfrm>
            </p:grpSpPr>
            <p:sp>
              <p:nvSpPr>
                <p:cNvPr id="40989" name="Rectangle 19"/>
                <p:cNvSpPr>
                  <a:spLocks noChangeArrowheads="1"/>
                </p:cNvSpPr>
                <p:nvPr/>
              </p:nvSpPr>
              <p:spPr bwMode="auto">
                <a:xfrm>
                  <a:off x="755" y="1439"/>
                  <a:ext cx="742" cy="403"/>
                </a:xfrm>
                <a:prstGeom prst="rect">
                  <a:avLst/>
                </a:prstGeom>
                <a:noFill/>
                <a:ln w="9525">
                  <a:noFill/>
                  <a:miter lim="800000"/>
                  <a:headEnd/>
                  <a:tailEnd/>
                </a:ln>
              </p:spPr>
              <p:txBody>
                <a:bodyPr/>
                <a:lstStyle/>
                <a:p>
                  <a:r>
                    <a:rPr lang="en-US" sz="1200" b="1">
                      <a:solidFill>
                        <a:srgbClr val="008000"/>
                      </a:solidFill>
                      <a:latin typeface="Arial" charset="0"/>
                      <a:cs typeface="Arial" charset="0"/>
                    </a:rPr>
                    <a:t>22</a:t>
                  </a:r>
                  <a:endParaRPr lang="en-US" sz="1200" b="1">
                    <a:solidFill>
                      <a:srgbClr val="008000"/>
                    </a:solidFill>
                    <a:latin typeface="Arial" charset="0"/>
                    <a:cs typeface="Times New Roman" pitchFamily="18" charset="0"/>
                  </a:endParaRPr>
                </a:p>
                <a:p>
                  <a:pPr eaLnBrk="0" hangingPunct="0"/>
                  <a:endParaRPr lang="en-US" b="1">
                    <a:solidFill>
                      <a:srgbClr val="FF0000"/>
                    </a:solidFill>
                  </a:endParaRPr>
                </a:p>
              </p:txBody>
            </p:sp>
            <p:sp>
              <p:nvSpPr>
                <p:cNvPr id="40990" name="Rectangle 46"/>
                <p:cNvSpPr>
                  <a:spLocks noChangeArrowheads="1"/>
                </p:cNvSpPr>
                <p:nvPr/>
              </p:nvSpPr>
              <p:spPr bwMode="auto">
                <a:xfrm>
                  <a:off x="712" y="1439"/>
                  <a:ext cx="828" cy="403"/>
                </a:xfrm>
                <a:prstGeom prst="rect">
                  <a:avLst/>
                </a:prstGeom>
                <a:noFill/>
                <a:ln w="7">
                  <a:solidFill>
                    <a:srgbClr val="A0A0A0"/>
                  </a:solidFill>
                  <a:miter lim="800000"/>
                  <a:headEnd/>
                  <a:tailEnd/>
                </a:ln>
              </p:spPr>
              <p:txBody>
                <a:bodyPr/>
                <a:lstStyle/>
                <a:p>
                  <a:endParaRPr lang="en-US"/>
                </a:p>
              </p:txBody>
            </p:sp>
          </p:grpSp>
          <p:grpSp>
            <p:nvGrpSpPr>
              <p:cNvPr id="17" name="Group 49"/>
              <p:cNvGrpSpPr>
                <a:grpSpLocks/>
              </p:cNvGrpSpPr>
              <p:nvPr/>
            </p:nvGrpSpPr>
            <p:grpSpPr bwMode="auto">
              <a:xfrm>
                <a:off x="1540" y="1439"/>
                <a:ext cx="734" cy="403"/>
                <a:chOff x="1540" y="1439"/>
                <a:chExt cx="734" cy="403"/>
              </a:xfrm>
            </p:grpSpPr>
            <p:sp>
              <p:nvSpPr>
                <p:cNvPr id="40987" name="Rectangle 20"/>
                <p:cNvSpPr>
                  <a:spLocks noChangeArrowheads="1"/>
                </p:cNvSpPr>
                <p:nvPr/>
              </p:nvSpPr>
              <p:spPr bwMode="auto">
                <a:xfrm>
                  <a:off x="1583" y="1439"/>
                  <a:ext cx="648" cy="403"/>
                </a:xfrm>
                <a:prstGeom prst="rect">
                  <a:avLst/>
                </a:prstGeom>
                <a:noFill/>
                <a:ln w="9525">
                  <a:noFill/>
                  <a:miter lim="800000"/>
                  <a:headEnd/>
                  <a:tailEnd/>
                </a:ln>
              </p:spPr>
              <p:txBody>
                <a:bodyPr/>
                <a:lstStyle/>
                <a:p>
                  <a:r>
                    <a:rPr lang="en-US" sz="1200" b="1">
                      <a:solidFill>
                        <a:srgbClr val="0000FF"/>
                      </a:solidFill>
                      <a:latin typeface="Arial" charset="0"/>
                      <a:cs typeface="Arial" charset="0"/>
                    </a:rPr>
                    <a:t>24</a:t>
                  </a:r>
                  <a:endParaRPr lang="en-US" sz="1200" b="1">
                    <a:solidFill>
                      <a:srgbClr val="0000FF"/>
                    </a:solidFill>
                    <a:cs typeface="Times New Roman" pitchFamily="18" charset="0"/>
                  </a:endParaRPr>
                </a:p>
                <a:p>
                  <a:pPr eaLnBrk="0" hangingPunct="0"/>
                  <a:endParaRPr lang="en-US" sz="1200" b="1">
                    <a:solidFill>
                      <a:srgbClr val="0000FF"/>
                    </a:solidFill>
                  </a:endParaRPr>
                </a:p>
              </p:txBody>
            </p:sp>
            <p:sp>
              <p:nvSpPr>
                <p:cNvPr id="40988" name="Rectangle 48"/>
                <p:cNvSpPr>
                  <a:spLocks noChangeArrowheads="1"/>
                </p:cNvSpPr>
                <p:nvPr/>
              </p:nvSpPr>
              <p:spPr bwMode="auto">
                <a:xfrm>
                  <a:off x="1540" y="1439"/>
                  <a:ext cx="734" cy="403"/>
                </a:xfrm>
                <a:prstGeom prst="rect">
                  <a:avLst/>
                </a:prstGeom>
                <a:noFill/>
                <a:ln w="7">
                  <a:solidFill>
                    <a:srgbClr val="A0A0A0"/>
                  </a:solidFill>
                  <a:miter lim="800000"/>
                  <a:headEnd/>
                  <a:tailEnd/>
                </a:ln>
              </p:spPr>
              <p:txBody>
                <a:bodyPr/>
                <a:lstStyle/>
                <a:p>
                  <a:endParaRPr lang="en-US"/>
                </a:p>
              </p:txBody>
            </p:sp>
          </p:grpSp>
          <p:grpSp>
            <p:nvGrpSpPr>
              <p:cNvPr id="18" name="Group 51"/>
              <p:cNvGrpSpPr>
                <a:grpSpLocks/>
              </p:cNvGrpSpPr>
              <p:nvPr/>
            </p:nvGrpSpPr>
            <p:grpSpPr bwMode="auto">
              <a:xfrm>
                <a:off x="2274" y="1439"/>
                <a:ext cx="878" cy="403"/>
                <a:chOff x="2274" y="1439"/>
                <a:chExt cx="878" cy="403"/>
              </a:xfrm>
            </p:grpSpPr>
            <p:sp>
              <p:nvSpPr>
                <p:cNvPr id="40985" name="Rectangle 21"/>
                <p:cNvSpPr>
                  <a:spLocks noChangeArrowheads="1"/>
                </p:cNvSpPr>
                <p:nvPr/>
              </p:nvSpPr>
              <p:spPr bwMode="auto">
                <a:xfrm>
                  <a:off x="2317" y="1439"/>
                  <a:ext cx="792" cy="403"/>
                </a:xfrm>
                <a:prstGeom prst="rect">
                  <a:avLst/>
                </a:prstGeom>
                <a:noFill/>
                <a:ln w="9525">
                  <a:noFill/>
                  <a:miter lim="800000"/>
                  <a:headEnd/>
                  <a:tailEnd/>
                </a:ln>
              </p:spPr>
              <p:txBody>
                <a:bodyPr/>
                <a:lstStyle/>
                <a:p>
                  <a:r>
                    <a:rPr lang="en-US" sz="1200" b="1">
                      <a:solidFill>
                        <a:srgbClr val="FF0000"/>
                      </a:solidFill>
                      <a:latin typeface="Arial" charset="0"/>
                      <a:cs typeface="Arial" charset="0"/>
                    </a:rPr>
                    <a:t>A1,A4,C1,C4</a:t>
                  </a:r>
                  <a:endParaRPr lang="en-US" sz="1200" b="1">
                    <a:solidFill>
                      <a:srgbClr val="FF0000"/>
                    </a:solidFill>
                    <a:cs typeface="Times New Roman" pitchFamily="18" charset="0"/>
                  </a:endParaRPr>
                </a:p>
                <a:p>
                  <a:pPr eaLnBrk="0" hangingPunct="0"/>
                  <a:endParaRPr lang="en-US" b="1">
                    <a:solidFill>
                      <a:srgbClr val="FF0000"/>
                    </a:solidFill>
                  </a:endParaRPr>
                </a:p>
              </p:txBody>
            </p:sp>
            <p:sp>
              <p:nvSpPr>
                <p:cNvPr id="40986" name="Rectangle 50"/>
                <p:cNvSpPr>
                  <a:spLocks noChangeArrowheads="1"/>
                </p:cNvSpPr>
                <p:nvPr/>
              </p:nvSpPr>
              <p:spPr bwMode="auto">
                <a:xfrm>
                  <a:off x="2274" y="1439"/>
                  <a:ext cx="878" cy="403"/>
                </a:xfrm>
                <a:prstGeom prst="rect">
                  <a:avLst/>
                </a:prstGeom>
                <a:noFill/>
                <a:ln w="7">
                  <a:solidFill>
                    <a:srgbClr val="A0A0A0"/>
                  </a:solidFill>
                  <a:miter lim="800000"/>
                  <a:headEnd/>
                  <a:tailEnd/>
                </a:ln>
              </p:spPr>
              <p:txBody>
                <a:bodyPr/>
                <a:lstStyle/>
                <a:p>
                  <a:endParaRPr lang="en-US"/>
                </a:p>
              </p:txBody>
            </p:sp>
          </p:grpSp>
        </p:grpSp>
        <p:sp>
          <p:nvSpPr>
            <p:cNvPr id="40969" name="Rectangle 53"/>
            <p:cNvSpPr>
              <a:spLocks noChangeArrowheads="1"/>
            </p:cNvSpPr>
            <p:nvPr/>
          </p:nvSpPr>
          <p:spPr bwMode="auto">
            <a:xfrm>
              <a:off x="-3" y="-3"/>
              <a:ext cx="3158" cy="1848"/>
            </a:xfrm>
            <a:prstGeom prst="rect">
              <a:avLst/>
            </a:prstGeom>
            <a:noFill/>
            <a:ln w="9525">
              <a:solidFill>
                <a:srgbClr val="A0A0A0"/>
              </a:solidFill>
              <a:miter lim="800000"/>
              <a:headEnd/>
              <a:tailEnd/>
            </a:ln>
          </p:spPr>
          <p:txBody>
            <a:bodyPr/>
            <a:lstStyle/>
            <a:p>
              <a:endParaRPr lang="en-US"/>
            </a:p>
          </p:txBody>
        </p:sp>
      </p:grpSp>
      <p:pic>
        <p:nvPicPr>
          <p:cNvPr id="57" name="Picture 56"/>
          <p:cNvPicPr/>
          <p:nvPr/>
        </p:nvPicPr>
        <p:blipFill>
          <a:blip r:embed="rId2" cstate="print"/>
          <a:srcRect l="34113" t="17371" r="28731" b="19864"/>
          <a:stretch>
            <a:fillRect/>
          </a:stretch>
        </p:blipFill>
        <p:spPr bwMode="auto">
          <a:xfrm>
            <a:off x="5410200" y="1524000"/>
            <a:ext cx="3352800" cy="4181792"/>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sz="half" idx="1"/>
          </p:nvPr>
        </p:nvSpPr>
        <p:spPr>
          <a:xfrm>
            <a:off x="0" y="762000"/>
            <a:ext cx="5334000" cy="5334000"/>
          </a:xfrm>
        </p:spPr>
        <p:txBody>
          <a:bodyPr/>
          <a:lstStyle/>
          <a:p>
            <a:pPr algn="ctr" eaLnBrk="1" hangingPunct="1"/>
            <a:r>
              <a:rPr lang="en-US" sz="2000" b="1" u="sng" dirty="0">
                <a:solidFill>
                  <a:srgbClr val="FF0000"/>
                </a:solidFill>
                <a:latin typeface="Arial" charset="0"/>
                <a:cs typeface="Arial" charset="0"/>
              </a:rPr>
              <a:t>DESIGN OF COLUMN B2</a:t>
            </a:r>
            <a:endParaRPr lang="en-US" sz="2000" b="1" u="sng" dirty="0">
              <a:solidFill>
                <a:srgbClr val="FF0000"/>
              </a:solidFill>
              <a:latin typeface="Arial" charset="0"/>
              <a:cs typeface="Times New Roman" pitchFamily="18" charset="0"/>
            </a:endParaRPr>
          </a:p>
          <a:p>
            <a:pPr algn="just" eaLnBrk="1" hangingPunct="1">
              <a:buFontTx/>
              <a:buNone/>
            </a:pPr>
            <a:endParaRPr lang="en-US" sz="1800" b="1" dirty="0">
              <a:solidFill>
                <a:srgbClr val="0000FF"/>
              </a:solidFill>
              <a:latin typeface="Arial" charset="0"/>
              <a:cs typeface="Arial" charset="0"/>
            </a:endParaRPr>
          </a:p>
          <a:p>
            <a:pPr algn="just" eaLnBrk="1" hangingPunct="1">
              <a:buFontTx/>
              <a:buNone/>
            </a:pPr>
            <a:r>
              <a:rPr lang="en-US" sz="1800" b="1" dirty="0">
                <a:solidFill>
                  <a:srgbClr val="0000FF"/>
                </a:solidFill>
                <a:latin typeface="Arial" charset="0"/>
                <a:cs typeface="Arial" charset="0"/>
              </a:rPr>
              <a:t>The building shown has three </a:t>
            </a:r>
            <a:r>
              <a:rPr lang="en-US" sz="1800" b="1" dirty="0" err="1">
                <a:solidFill>
                  <a:srgbClr val="0000FF"/>
                </a:solidFill>
                <a:latin typeface="Arial" charset="0"/>
                <a:cs typeface="Arial" charset="0"/>
              </a:rPr>
              <a:t>storeys</a:t>
            </a:r>
            <a:r>
              <a:rPr lang="en-US" sz="1800" b="1" dirty="0">
                <a:solidFill>
                  <a:srgbClr val="0000FF"/>
                </a:solidFill>
                <a:latin typeface="Arial" charset="0"/>
                <a:cs typeface="Arial" charset="0"/>
              </a:rPr>
              <a:t> .</a:t>
            </a:r>
            <a:endParaRPr lang="en-US" sz="1800" b="1" dirty="0">
              <a:solidFill>
                <a:srgbClr val="0000FF"/>
              </a:solidFill>
              <a:cs typeface="Times New Roman" pitchFamily="18" charset="0"/>
            </a:endParaRPr>
          </a:p>
          <a:p>
            <a:pPr algn="just" eaLnBrk="1" hangingPunct="1">
              <a:buFontTx/>
              <a:buNone/>
            </a:pPr>
            <a:r>
              <a:rPr lang="en-US" sz="1800" b="1" u="sng" dirty="0">
                <a:solidFill>
                  <a:srgbClr val="003300"/>
                </a:solidFill>
                <a:latin typeface="Arial" charset="0"/>
                <a:cs typeface="Arial" charset="0"/>
              </a:rPr>
              <a:t>i)CALCULATION OF LOAD ON COLUMN </a:t>
            </a:r>
            <a:endParaRPr lang="en-US" sz="1800" dirty="0">
              <a:solidFill>
                <a:srgbClr val="003300"/>
              </a:solidFill>
              <a:cs typeface="Times New Roman" pitchFamily="18" charset="0"/>
            </a:endParaRPr>
          </a:p>
          <a:p>
            <a:pPr algn="just" eaLnBrk="1" hangingPunct="1">
              <a:buFontTx/>
              <a:buNone/>
            </a:pPr>
            <a:r>
              <a:rPr lang="en-US" sz="1800" b="1" dirty="0">
                <a:solidFill>
                  <a:srgbClr val="FF00FF"/>
                </a:solidFill>
                <a:latin typeface="Arial" charset="0"/>
                <a:cs typeface="Arial" charset="0"/>
              </a:rPr>
              <a:t>Load influence area on column B2 </a:t>
            </a:r>
          </a:p>
          <a:p>
            <a:pPr algn="just" eaLnBrk="1" hangingPunct="1">
              <a:buFontTx/>
              <a:buNone/>
            </a:pPr>
            <a:r>
              <a:rPr lang="en-US" sz="1800" b="1" dirty="0">
                <a:solidFill>
                  <a:srgbClr val="FF00FF"/>
                </a:solidFill>
                <a:latin typeface="Arial" charset="0"/>
                <a:cs typeface="Arial" charset="0"/>
              </a:rPr>
              <a:t>         (i.e.tributory area)	</a:t>
            </a:r>
            <a:endParaRPr lang="en-US" sz="1800" b="1" dirty="0">
              <a:solidFill>
                <a:srgbClr val="FF00FF"/>
              </a:solidFill>
              <a:cs typeface="Times New Roman" pitchFamily="18" charset="0"/>
            </a:endParaRPr>
          </a:p>
          <a:p>
            <a:pPr algn="just" eaLnBrk="1" hangingPunct="1">
              <a:buFontTx/>
              <a:buNone/>
            </a:pPr>
            <a:r>
              <a:rPr lang="en-US" sz="1800" b="1" dirty="0">
                <a:solidFill>
                  <a:srgbClr val="FF00FF"/>
                </a:solidFill>
                <a:latin typeface="Arial" charset="0"/>
                <a:cs typeface="Arial" charset="0"/>
              </a:rPr>
              <a:t>= (3.70/2 + 3.70/2) ( 6.0/2+ 6.0/2 )	= 22m²</a:t>
            </a:r>
            <a:endParaRPr lang="en-US" sz="1800" b="1" dirty="0">
              <a:solidFill>
                <a:srgbClr val="FF00FF"/>
              </a:solidFill>
              <a:cs typeface="Times New Roman" pitchFamily="18" charset="0"/>
            </a:endParaRPr>
          </a:p>
          <a:p>
            <a:pPr algn="just" eaLnBrk="1" hangingPunct="1">
              <a:buFontTx/>
              <a:buNone/>
            </a:pPr>
            <a:r>
              <a:rPr lang="en-US" sz="1800" b="1" dirty="0">
                <a:solidFill>
                  <a:srgbClr val="003300"/>
                </a:solidFill>
                <a:latin typeface="Arial" charset="0"/>
                <a:cs typeface="Arial" charset="0"/>
              </a:rPr>
              <a:t>Load on column B2 due to single </a:t>
            </a:r>
            <a:r>
              <a:rPr lang="en-US" sz="1800" b="1" dirty="0" err="1">
                <a:solidFill>
                  <a:srgbClr val="003300"/>
                </a:solidFill>
                <a:latin typeface="Arial" charset="0"/>
                <a:cs typeface="Arial" charset="0"/>
              </a:rPr>
              <a:t>storey</a:t>
            </a:r>
            <a:r>
              <a:rPr lang="en-US" sz="1800" b="1" dirty="0">
                <a:solidFill>
                  <a:srgbClr val="003300"/>
                </a:solidFill>
                <a:latin typeface="Arial" charset="0"/>
                <a:cs typeface="Arial" charset="0"/>
              </a:rPr>
              <a:t> </a:t>
            </a:r>
            <a:endParaRPr lang="en-US" sz="1800" b="1" dirty="0">
              <a:solidFill>
                <a:srgbClr val="003300"/>
              </a:solidFill>
              <a:cs typeface="Times New Roman" pitchFamily="18" charset="0"/>
            </a:endParaRPr>
          </a:p>
          <a:p>
            <a:pPr algn="just" eaLnBrk="1" hangingPunct="1">
              <a:buFontTx/>
              <a:buNone/>
            </a:pPr>
            <a:r>
              <a:rPr lang="en-US" sz="1800" b="1" dirty="0">
                <a:solidFill>
                  <a:srgbClr val="003300"/>
                </a:solidFill>
                <a:latin typeface="Arial" charset="0"/>
                <a:cs typeface="Arial" charset="0"/>
              </a:rPr>
              <a:t>     = </a:t>
            </a:r>
            <a:r>
              <a:rPr lang="en-US" sz="2400" b="1" dirty="0">
                <a:solidFill>
                  <a:srgbClr val="0000CC"/>
                </a:solidFill>
                <a:latin typeface="Arial" charset="0"/>
                <a:cs typeface="Arial" charset="0"/>
              </a:rPr>
              <a:t>22.0 </a:t>
            </a:r>
            <a:r>
              <a:rPr lang="en-US" sz="1800" b="1" dirty="0">
                <a:solidFill>
                  <a:srgbClr val="D00000"/>
                </a:solidFill>
                <a:latin typeface="Arial" charset="0"/>
                <a:cs typeface="Arial" charset="0"/>
              </a:rPr>
              <a:t>x </a:t>
            </a:r>
            <a:r>
              <a:rPr lang="en-US" sz="2400" b="1" dirty="0">
                <a:solidFill>
                  <a:srgbClr val="D00000"/>
                </a:solidFill>
                <a:latin typeface="Arial" charset="0"/>
                <a:cs typeface="Arial" charset="0"/>
              </a:rPr>
              <a:t>12 </a:t>
            </a:r>
            <a:r>
              <a:rPr lang="en-US" sz="1800" b="1" dirty="0">
                <a:solidFill>
                  <a:srgbClr val="D00000"/>
                </a:solidFill>
                <a:latin typeface="Arial" charset="0"/>
                <a:cs typeface="Arial" charset="0"/>
              </a:rPr>
              <a:t>(</a:t>
            </a:r>
            <a:r>
              <a:rPr lang="en-US" sz="1800" b="1" dirty="0" err="1">
                <a:solidFill>
                  <a:srgbClr val="D00000"/>
                </a:solidFill>
                <a:latin typeface="Arial" charset="0"/>
                <a:cs typeface="Arial" charset="0"/>
              </a:rPr>
              <a:t>coef</a:t>
            </a:r>
            <a:r>
              <a:rPr lang="en-US" sz="1800" b="1" dirty="0">
                <a:solidFill>
                  <a:srgbClr val="D00000"/>
                </a:solidFill>
                <a:latin typeface="Arial" charset="0"/>
                <a:cs typeface="Arial" charset="0"/>
              </a:rPr>
              <a:t>.) </a:t>
            </a:r>
            <a:r>
              <a:rPr lang="en-US" sz="1800" b="1" dirty="0">
                <a:solidFill>
                  <a:srgbClr val="003300"/>
                </a:solidFill>
                <a:latin typeface="Arial" charset="0"/>
                <a:cs typeface="Arial" charset="0"/>
              </a:rPr>
              <a:t>   =   </a:t>
            </a:r>
            <a:r>
              <a:rPr lang="en-US" sz="2400" b="1" dirty="0">
                <a:solidFill>
                  <a:srgbClr val="FF0000"/>
                </a:solidFill>
                <a:latin typeface="Arial" charset="0"/>
                <a:cs typeface="Arial" charset="0"/>
              </a:rPr>
              <a:t>264 KN</a:t>
            </a:r>
            <a:endParaRPr lang="en-US" sz="2400" b="1" dirty="0">
              <a:solidFill>
                <a:srgbClr val="FF0000"/>
              </a:solidFill>
              <a:cs typeface="Times New Roman" pitchFamily="18" charset="0"/>
            </a:endParaRPr>
          </a:p>
          <a:p>
            <a:pPr algn="just" eaLnBrk="1" hangingPunct="1">
              <a:buFontTx/>
              <a:buNone/>
            </a:pPr>
            <a:r>
              <a:rPr lang="en-US" sz="1800" b="1" dirty="0">
                <a:solidFill>
                  <a:srgbClr val="003300"/>
                </a:solidFill>
                <a:latin typeface="Arial" charset="0"/>
                <a:cs typeface="Arial" charset="0"/>
              </a:rPr>
              <a:t>   ( Area)x (Coef. as per table-3)</a:t>
            </a:r>
            <a:endParaRPr lang="en-US" sz="1800" b="1" dirty="0">
              <a:solidFill>
                <a:srgbClr val="003300"/>
              </a:solidFill>
              <a:cs typeface="Times New Roman" pitchFamily="18" charset="0"/>
            </a:endParaRPr>
          </a:p>
          <a:p>
            <a:pPr algn="just" eaLnBrk="1" hangingPunct="1">
              <a:buFontTx/>
              <a:buNone/>
            </a:pPr>
            <a:r>
              <a:rPr lang="en-US" sz="1800" b="1" dirty="0">
                <a:solidFill>
                  <a:srgbClr val="0000FF"/>
                </a:solidFill>
                <a:latin typeface="Arial" charset="0"/>
                <a:cs typeface="Arial" charset="0"/>
              </a:rPr>
              <a:t>Total load on column B2	= </a:t>
            </a:r>
            <a:r>
              <a:rPr lang="en-US" sz="2400" b="1" dirty="0">
                <a:solidFill>
                  <a:srgbClr val="0000FF"/>
                </a:solidFill>
                <a:latin typeface="Arial" charset="0"/>
                <a:cs typeface="Arial" charset="0"/>
              </a:rPr>
              <a:t>792 </a:t>
            </a:r>
            <a:r>
              <a:rPr lang="en-US" sz="2400" b="1" dirty="0" err="1">
                <a:solidFill>
                  <a:srgbClr val="0000FF"/>
                </a:solidFill>
                <a:latin typeface="Arial" charset="0"/>
                <a:cs typeface="Arial" charset="0"/>
              </a:rPr>
              <a:t>kN</a:t>
            </a:r>
            <a:r>
              <a:rPr lang="en-US" sz="2400" b="1" dirty="0">
                <a:solidFill>
                  <a:srgbClr val="0000FF"/>
                </a:solidFill>
                <a:latin typeface="Arial" charset="0"/>
                <a:cs typeface="Arial" charset="0"/>
              </a:rPr>
              <a:t> </a:t>
            </a:r>
          </a:p>
          <a:p>
            <a:pPr algn="just" eaLnBrk="1" hangingPunct="1">
              <a:buFontTx/>
              <a:buNone/>
            </a:pPr>
            <a:r>
              <a:rPr lang="en-US" sz="1800" b="1" dirty="0">
                <a:solidFill>
                  <a:srgbClr val="0000FF"/>
                </a:solidFill>
                <a:latin typeface="Arial" charset="0"/>
                <a:cs typeface="Arial" charset="0"/>
              </a:rPr>
              <a:t>                                          say</a:t>
            </a:r>
            <a:r>
              <a:rPr lang="en-US" sz="1800" b="1" dirty="0">
                <a:solidFill>
                  <a:srgbClr val="FF3300"/>
                </a:solidFill>
                <a:latin typeface="Arial" charset="0"/>
                <a:cs typeface="Arial" charset="0"/>
              </a:rPr>
              <a:t> </a:t>
            </a:r>
            <a:r>
              <a:rPr lang="en-US" sz="2800" b="1" u="sng" dirty="0">
                <a:solidFill>
                  <a:srgbClr val="FF3300"/>
                </a:solidFill>
                <a:latin typeface="Arial" charset="0"/>
                <a:cs typeface="Arial" charset="0"/>
              </a:rPr>
              <a:t>800</a:t>
            </a:r>
            <a:r>
              <a:rPr lang="en-US" sz="2800" b="1" u="sng" dirty="0">
                <a:solidFill>
                  <a:srgbClr val="FF0000"/>
                </a:solidFill>
                <a:latin typeface="Arial" charset="0"/>
                <a:cs typeface="Arial" charset="0"/>
              </a:rPr>
              <a:t> </a:t>
            </a:r>
            <a:r>
              <a:rPr lang="en-US" sz="2800" b="1" u="sng" dirty="0" err="1">
                <a:solidFill>
                  <a:srgbClr val="FF0000"/>
                </a:solidFill>
                <a:latin typeface="Arial" charset="0"/>
                <a:cs typeface="Arial" charset="0"/>
              </a:rPr>
              <a:t>kN</a:t>
            </a:r>
            <a:endParaRPr lang="en-US" sz="2800" b="1" u="sng" dirty="0">
              <a:solidFill>
                <a:srgbClr val="FF0000"/>
              </a:solidFill>
              <a:cs typeface="Times New Roman" pitchFamily="18" charset="0"/>
            </a:endParaRPr>
          </a:p>
          <a:p>
            <a:pPr algn="just" eaLnBrk="1" hangingPunct="1">
              <a:buFontTx/>
              <a:buNone/>
            </a:pPr>
            <a:r>
              <a:rPr lang="en-US" sz="1800" b="1" dirty="0">
                <a:solidFill>
                  <a:srgbClr val="FF0000"/>
                </a:solidFill>
                <a:latin typeface="Arial" charset="0"/>
                <a:cs typeface="Arial" charset="0"/>
              </a:rPr>
              <a:t>                    [Due to 3 storey's (264 x 3)]</a:t>
            </a:r>
          </a:p>
        </p:txBody>
      </p:sp>
      <p:pic>
        <p:nvPicPr>
          <p:cNvPr id="5" name="Picture 4"/>
          <p:cNvPicPr/>
          <p:nvPr/>
        </p:nvPicPr>
        <p:blipFill>
          <a:blip r:embed="rId2" cstate="print"/>
          <a:srcRect l="6052" t="17371" r="65496" b="36033"/>
          <a:stretch>
            <a:fillRect/>
          </a:stretch>
        </p:blipFill>
        <p:spPr bwMode="auto">
          <a:xfrm>
            <a:off x="7924800" y="4191000"/>
            <a:ext cx="1219200" cy="2352993"/>
          </a:xfrm>
          <a:prstGeom prst="rect">
            <a:avLst/>
          </a:prstGeom>
          <a:noFill/>
          <a:ln w="9525">
            <a:noFill/>
            <a:miter lim="800000"/>
            <a:headEnd/>
            <a:tailEnd/>
          </a:ln>
        </p:spPr>
      </p:pic>
      <p:pic>
        <p:nvPicPr>
          <p:cNvPr id="6" name="Picture 5"/>
          <p:cNvPicPr/>
          <p:nvPr/>
        </p:nvPicPr>
        <p:blipFill>
          <a:blip r:embed="rId2" cstate="print"/>
          <a:srcRect l="34113" t="17371" r="28731" b="19864"/>
          <a:stretch>
            <a:fillRect/>
          </a:stretch>
        </p:blipFill>
        <p:spPr bwMode="auto">
          <a:xfrm>
            <a:off x="4495800" y="1524000"/>
            <a:ext cx="3352800" cy="4181792"/>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9B748-DE46-4A9C-88D7-1253E32E6CA3}"/>
              </a:ext>
            </a:extLst>
          </p:cNvPr>
          <p:cNvPicPr>
            <a:picLocks noChangeAspect="1"/>
          </p:cNvPicPr>
          <p:nvPr/>
        </p:nvPicPr>
        <p:blipFill rotWithShape="1">
          <a:blip r:embed="rId2" cstate="print"/>
          <a:srcRect l="40360" t="19386" r="9165" b="16245"/>
          <a:stretch/>
        </p:blipFill>
        <p:spPr>
          <a:xfrm>
            <a:off x="323021" y="228600"/>
            <a:ext cx="8497957" cy="6096000"/>
          </a:xfrm>
          <a:prstGeom prst="rect">
            <a:avLst/>
          </a:prstGeom>
        </p:spPr>
      </p:pic>
    </p:spTree>
    <p:extLst>
      <p:ext uri="{BB962C8B-B14F-4D97-AF65-F5344CB8AC3E}">
        <p14:creationId xmlns:p14="http://schemas.microsoft.com/office/powerpoint/2010/main" val="25587487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5B50B-ECFE-4898-9419-BF4FFC3E73B9}"/>
              </a:ext>
            </a:extLst>
          </p:cNvPr>
          <p:cNvPicPr>
            <a:picLocks noChangeAspect="1"/>
          </p:cNvPicPr>
          <p:nvPr/>
        </p:nvPicPr>
        <p:blipFill rotWithShape="1">
          <a:blip r:embed="rId2" cstate="print"/>
          <a:srcRect l="40360" t="19386" r="30782" b="46820"/>
          <a:stretch/>
        </p:blipFill>
        <p:spPr>
          <a:xfrm>
            <a:off x="407503" y="609600"/>
            <a:ext cx="8328993" cy="5486400"/>
          </a:xfrm>
          <a:prstGeom prst="rect">
            <a:avLst/>
          </a:prstGeom>
        </p:spPr>
      </p:pic>
    </p:spTree>
    <p:extLst>
      <p:ext uri="{BB962C8B-B14F-4D97-AF65-F5344CB8AC3E}">
        <p14:creationId xmlns:p14="http://schemas.microsoft.com/office/powerpoint/2010/main" val="38401531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Downloads\IMG-20200305-WA0125.jpg"/>
          <p:cNvPicPr>
            <a:picLocks noChangeAspect="1" noChangeArrowheads="1"/>
          </p:cNvPicPr>
          <p:nvPr/>
        </p:nvPicPr>
        <p:blipFill>
          <a:blip r:embed="rId2" cstate="print"/>
          <a:srcRect t="29287" b="23529"/>
          <a:stretch>
            <a:fillRect/>
          </a:stretch>
        </p:blipFill>
        <p:spPr bwMode="auto">
          <a:xfrm>
            <a:off x="270163" y="433288"/>
            <a:ext cx="8339958" cy="5257800"/>
          </a:xfrm>
          <a:prstGeom prst="rect">
            <a:avLst/>
          </a:prstGeom>
          <a:noFill/>
        </p:spPr>
      </p:pic>
      <p:sp>
        <p:nvSpPr>
          <p:cNvPr id="8" name="Rectangle 7"/>
          <p:cNvSpPr/>
          <p:nvPr/>
        </p:nvSpPr>
        <p:spPr>
          <a:xfrm>
            <a:off x="1333898" y="521389"/>
            <a:ext cx="1981200" cy="783509"/>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1002684" y="304624"/>
            <a:ext cx="2362200" cy="954107"/>
          </a:xfrm>
          <a:prstGeom prst="rect">
            <a:avLst/>
          </a:prstGeom>
          <a:solidFill>
            <a:srgbClr val="FFFF00"/>
          </a:solidFill>
        </p:spPr>
        <p:txBody>
          <a:bodyPr wrap="square" rtlCol="0">
            <a:spAutoFit/>
          </a:bodyPr>
          <a:lstStyle/>
          <a:p>
            <a:r>
              <a:rPr lang="en-US" sz="2800" b="1" dirty="0">
                <a:latin typeface="Bookman Old Style" pitchFamily="18" charset="0"/>
              </a:rPr>
              <a:t>   DREAM</a:t>
            </a:r>
          </a:p>
          <a:p>
            <a:r>
              <a:rPr lang="en-US" sz="2800" b="1" dirty="0">
                <a:latin typeface="Bookman Old Style" pitchFamily="18" charset="0"/>
              </a:rPr>
              <a:t>(Myth ???)</a:t>
            </a:r>
            <a:endParaRPr lang="en-IN" sz="2800" b="1" dirty="0">
              <a:latin typeface="Bookman Old Style" pitchFamily="18" charset="0"/>
            </a:endParaRPr>
          </a:p>
        </p:txBody>
      </p:sp>
      <p:sp>
        <p:nvSpPr>
          <p:cNvPr id="10" name="Rectangle 9"/>
          <p:cNvSpPr/>
          <p:nvPr/>
        </p:nvSpPr>
        <p:spPr>
          <a:xfrm>
            <a:off x="3828931" y="433288"/>
            <a:ext cx="2024332" cy="1031577"/>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6172200" y="1143541"/>
            <a:ext cx="2209800" cy="783509"/>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3481861" y="781678"/>
            <a:ext cx="2371916" cy="523220"/>
          </a:xfrm>
          <a:prstGeom prst="rect">
            <a:avLst/>
          </a:prstGeom>
          <a:solidFill>
            <a:srgbClr val="FFFF00"/>
          </a:solidFill>
        </p:spPr>
        <p:txBody>
          <a:bodyPr wrap="square" rtlCol="0">
            <a:spAutoFit/>
          </a:bodyPr>
          <a:lstStyle/>
          <a:p>
            <a:r>
              <a:rPr lang="en-US" sz="2800" b="1" dirty="0">
                <a:latin typeface="Bookman Old Style" pitchFamily="18" charset="0"/>
              </a:rPr>
              <a:t>DRAWINGS</a:t>
            </a:r>
            <a:endParaRPr lang="en-IN" sz="2800" b="1" dirty="0">
              <a:latin typeface="Bookman Old Style" pitchFamily="18" charset="0"/>
            </a:endParaRPr>
          </a:p>
        </p:txBody>
      </p:sp>
      <p:sp>
        <p:nvSpPr>
          <p:cNvPr id="7" name="TextBox 6"/>
          <p:cNvSpPr txBox="1"/>
          <p:nvPr/>
        </p:nvSpPr>
        <p:spPr>
          <a:xfrm>
            <a:off x="6127061" y="987811"/>
            <a:ext cx="2371916" cy="523220"/>
          </a:xfrm>
          <a:prstGeom prst="rect">
            <a:avLst/>
          </a:prstGeom>
          <a:solidFill>
            <a:srgbClr val="FFFF00"/>
          </a:solidFill>
        </p:spPr>
        <p:txBody>
          <a:bodyPr wrap="square" rtlCol="0">
            <a:spAutoFit/>
          </a:bodyPr>
          <a:lstStyle/>
          <a:p>
            <a:r>
              <a:rPr lang="en-US" sz="2800" b="1" dirty="0">
                <a:latin typeface="Bookman Old Style" pitchFamily="18" charset="0"/>
              </a:rPr>
              <a:t>REALITY.. </a:t>
            </a:r>
            <a:endParaRPr lang="en-IN" sz="2800" b="1" dirty="0">
              <a:latin typeface="Bookman Old Style" pitchFamily="18" charset="0"/>
            </a:endParaRPr>
          </a:p>
        </p:txBody>
      </p:sp>
      <p:sp>
        <p:nvSpPr>
          <p:cNvPr id="9" name="Rectangle 8"/>
          <p:cNvSpPr/>
          <p:nvPr/>
        </p:nvSpPr>
        <p:spPr>
          <a:xfrm>
            <a:off x="533879" y="5714459"/>
            <a:ext cx="8229121" cy="1569660"/>
          </a:xfrm>
          <a:prstGeom prst="rect">
            <a:avLst/>
          </a:prstGeom>
          <a:solidFill>
            <a:srgbClr val="002060"/>
          </a:solidFill>
        </p:spPr>
        <p:txBody>
          <a:bodyPr wrap="square">
            <a:spAutoFit/>
          </a:bodyPr>
          <a:lstStyle/>
          <a:p>
            <a:pPr algn="ctr"/>
            <a:r>
              <a:rPr lang="pt-BR" sz="2400" b="1" i="1" dirty="0">
                <a:solidFill>
                  <a:srgbClr val="FFFF00"/>
                </a:solidFill>
                <a:latin typeface="Bookman Old Style" pitchFamily="18" charset="0"/>
                <a:cs typeface="Times New Roman" pitchFamily="18" charset="0"/>
              </a:rPr>
              <a:t>CREATING THE BUILDING </a:t>
            </a:r>
          </a:p>
          <a:p>
            <a:pPr algn="ctr"/>
            <a:r>
              <a:rPr lang="pt-BR" sz="2400" b="1" i="1" dirty="0">
                <a:solidFill>
                  <a:srgbClr val="FFFF00"/>
                </a:solidFill>
                <a:latin typeface="Bookman Old Style" pitchFamily="18" charset="0"/>
                <a:cs typeface="Times New Roman" pitchFamily="18" charset="0"/>
              </a:rPr>
              <a:t>-----FROM CONCEPT (TO) CONSTRUCTION</a:t>
            </a:r>
          </a:p>
          <a:p>
            <a:pPr algn="ctr"/>
            <a:r>
              <a:rPr lang="pt-BR" sz="2400" b="1" i="1" dirty="0">
                <a:solidFill>
                  <a:srgbClr val="FFFF00"/>
                </a:solidFill>
                <a:latin typeface="Bookman Old Style" pitchFamily="18" charset="0"/>
                <a:cs typeface="Times New Roman" pitchFamily="18" charset="0"/>
              </a:rPr>
              <a:t> in </a:t>
            </a:r>
            <a:r>
              <a:rPr lang="en-US" sz="2400" b="1" dirty="0">
                <a:solidFill>
                  <a:srgbClr val="FFFF00"/>
                </a:solidFill>
                <a:latin typeface="Bookman Old Style" pitchFamily="18" charset="0"/>
              </a:rPr>
              <a:t>today's scenario</a:t>
            </a:r>
            <a:endParaRPr lang="pt-BR" sz="2400" b="1" i="1" dirty="0">
              <a:solidFill>
                <a:srgbClr val="FFFF00"/>
              </a:solidFill>
              <a:latin typeface="Bookman Old Style" pitchFamily="18" charset="0"/>
              <a:cs typeface="Times New Roman" pitchFamily="18" charset="0"/>
            </a:endParaRPr>
          </a:p>
          <a:p>
            <a:pPr algn="ctr"/>
            <a:endParaRPr lang="en-US" sz="2400" b="1" i="1" dirty="0">
              <a:solidFill>
                <a:srgbClr val="33CC33"/>
              </a:solidFill>
              <a:latin typeface="Bookman Old Style" pitchFamily="18" charset="0"/>
              <a:cs typeface="Times New Roman" pitchFamily="18" charset="0"/>
            </a:endParaRPr>
          </a:p>
        </p:txBody>
      </p:sp>
    </p:spTree>
    <p:extLst>
      <p:ext uri="{BB962C8B-B14F-4D97-AF65-F5344CB8AC3E}">
        <p14:creationId xmlns:p14="http://schemas.microsoft.com/office/powerpoint/2010/main" val="3052021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25AD4-0D28-413F-8CAC-507DAF719C10}"/>
              </a:ext>
            </a:extLst>
          </p:cNvPr>
          <p:cNvPicPr>
            <a:picLocks noChangeAspect="1"/>
          </p:cNvPicPr>
          <p:nvPr/>
        </p:nvPicPr>
        <p:blipFill rotWithShape="1">
          <a:blip r:embed="rId2" cstate="print"/>
          <a:srcRect l="40360" t="19386" r="30782" b="71696"/>
          <a:stretch/>
        </p:blipFill>
        <p:spPr>
          <a:xfrm>
            <a:off x="407503" y="76200"/>
            <a:ext cx="8328993" cy="1887682"/>
          </a:xfrm>
          <a:prstGeom prst="rect">
            <a:avLst/>
          </a:prstGeom>
        </p:spPr>
      </p:pic>
      <p:pic>
        <p:nvPicPr>
          <p:cNvPr id="3" name="Picture 2">
            <a:extLst>
              <a:ext uri="{FF2B5EF4-FFF2-40B4-BE49-F238E27FC236}">
                <a16:creationId xmlns:a16="http://schemas.microsoft.com/office/drawing/2014/main" id="{AE7E7AE4-913A-4C76-B4A1-BEB7745EAC7C}"/>
              </a:ext>
            </a:extLst>
          </p:cNvPr>
          <p:cNvPicPr>
            <a:picLocks noChangeAspect="1"/>
          </p:cNvPicPr>
          <p:nvPr/>
        </p:nvPicPr>
        <p:blipFill rotWithShape="1">
          <a:blip r:embed="rId2" cstate="print"/>
          <a:srcRect l="40360" t="41915" r="30782" b="46820"/>
          <a:stretch/>
        </p:blipFill>
        <p:spPr>
          <a:xfrm>
            <a:off x="407503" y="2026227"/>
            <a:ext cx="8328993" cy="3844636"/>
          </a:xfrm>
          <a:prstGeom prst="rect">
            <a:avLst/>
          </a:prstGeom>
        </p:spPr>
      </p:pic>
      <p:sp>
        <p:nvSpPr>
          <p:cNvPr id="4" name="Freeform: Shape 3">
            <a:extLst>
              <a:ext uri="{FF2B5EF4-FFF2-40B4-BE49-F238E27FC236}">
                <a16:creationId xmlns:a16="http://schemas.microsoft.com/office/drawing/2014/main" id="{301654D4-0579-4F4E-8A57-D94723BB2EE2}"/>
              </a:ext>
            </a:extLst>
          </p:cNvPr>
          <p:cNvSpPr/>
          <p:nvPr/>
        </p:nvSpPr>
        <p:spPr>
          <a:xfrm>
            <a:off x="0" y="609600"/>
            <a:ext cx="2133600" cy="5638800"/>
          </a:xfrm>
          <a:custGeom>
            <a:avLst/>
            <a:gdLst>
              <a:gd name="connsiteX0" fmla="*/ 955964 w 998908"/>
              <a:gd name="connsiteY0" fmla="*/ 322123 h 4492341"/>
              <a:gd name="connsiteX1" fmla="*/ 942109 w 998908"/>
              <a:gd name="connsiteY1" fmla="*/ 2206341 h 4492341"/>
              <a:gd name="connsiteX2" fmla="*/ 928255 w 998908"/>
              <a:gd name="connsiteY2" fmla="*/ 2372595 h 4492341"/>
              <a:gd name="connsiteX3" fmla="*/ 914400 w 998908"/>
              <a:gd name="connsiteY3" fmla="*/ 2414159 h 4492341"/>
              <a:gd name="connsiteX4" fmla="*/ 900546 w 998908"/>
              <a:gd name="connsiteY4" fmla="*/ 2469577 h 4492341"/>
              <a:gd name="connsiteX5" fmla="*/ 872837 w 998908"/>
              <a:gd name="connsiteY5" fmla="*/ 2594268 h 4492341"/>
              <a:gd name="connsiteX6" fmla="*/ 872837 w 998908"/>
              <a:gd name="connsiteY6" fmla="*/ 3273141 h 4492341"/>
              <a:gd name="connsiteX7" fmla="*/ 886691 w 998908"/>
              <a:gd name="connsiteY7" fmla="*/ 3370123 h 4492341"/>
              <a:gd name="connsiteX8" fmla="*/ 900546 w 998908"/>
              <a:gd name="connsiteY8" fmla="*/ 3494813 h 4492341"/>
              <a:gd name="connsiteX9" fmla="*/ 886691 w 998908"/>
              <a:gd name="connsiteY9" fmla="*/ 4298377 h 4492341"/>
              <a:gd name="connsiteX10" fmla="*/ 858982 w 998908"/>
              <a:gd name="connsiteY10" fmla="*/ 4353795 h 4492341"/>
              <a:gd name="connsiteX11" fmla="*/ 789709 w 998908"/>
              <a:gd name="connsiteY11" fmla="*/ 4436923 h 4492341"/>
              <a:gd name="connsiteX12" fmla="*/ 748146 w 998908"/>
              <a:gd name="connsiteY12" fmla="*/ 4450777 h 4492341"/>
              <a:gd name="connsiteX13" fmla="*/ 595746 w 998908"/>
              <a:gd name="connsiteY13" fmla="*/ 4492341 h 4492341"/>
              <a:gd name="connsiteX14" fmla="*/ 290946 w 998908"/>
              <a:gd name="connsiteY14" fmla="*/ 4478486 h 4492341"/>
              <a:gd name="connsiteX15" fmla="*/ 277091 w 998908"/>
              <a:gd name="connsiteY15" fmla="*/ 4436923 h 4492341"/>
              <a:gd name="connsiteX16" fmla="*/ 263237 w 998908"/>
              <a:gd name="connsiteY16" fmla="*/ 4270668 h 4492341"/>
              <a:gd name="connsiteX17" fmla="*/ 249382 w 998908"/>
              <a:gd name="connsiteY17" fmla="*/ 3952013 h 4492341"/>
              <a:gd name="connsiteX18" fmla="*/ 235528 w 998908"/>
              <a:gd name="connsiteY18" fmla="*/ 3910450 h 4492341"/>
              <a:gd name="connsiteX19" fmla="*/ 207819 w 998908"/>
              <a:gd name="connsiteY19" fmla="*/ 3758050 h 4492341"/>
              <a:gd name="connsiteX20" fmla="*/ 193964 w 998908"/>
              <a:gd name="connsiteY20" fmla="*/ 3716486 h 4492341"/>
              <a:gd name="connsiteX21" fmla="*/ 180109 w 998908"/>
              <a:gd name="connsiteY21" fmla="*/ 3661068 h 4492341"/>
              <a:gd name="connsiteX22" fmla="*/ 152400 w 998908"/>
              <a:gd name="connsiteY22" fmla="*/ 3425541 h 4492341"/>
              <a:gd name="connsiteX23" fmla="*/ 124691 w 998908"/>
              <a:gd name="connsiteY23" fmla="*/ 2815941 h 4492341"/>
              <a:gd name="connsiteX24" fmla="*/ 110837 w 998908"/>
              <a:gd name="connsiteY24" fmla="*/ 1929250 h 4492341"/>
              <a:gd name="connsiteX25" fmla="*/ 96982 w 998908"/>
              <a:gd name="connsiteY25" fmla="*/ 1458195 h 4492341"/>
              <a:gd name="connsiteX26" fmla="*/ 83128 w 998908"/>
              <a:gd name="connsiteY26" fmla="*/ 1375068 h 4492341"/>
              <a:gd name="connsiteX27" fmla="*/ 55419 w 998908"/>
              <a:gd name="connsiteY27" fmla="*/ 1236523 h 4492341"/>
              <a:gd name="connsiteX28" fmla="*/ 41564 w 998908"/>
              <a:gd name="connsiteY28" fmla="*/ 1181104 h 4492341"/>
              <a:gd name="connsiteX29" fmla="*/ 13855 w 998908"/>
              <a:gd name="connsiteY29" fmla="*/ 1014850 h 4492341"/>
              <a:gd name="connsiteX30" fmla="*/ 0 w 998908"/>
              <a:gd name="connsiteY30" fmla="*/ 848595 h 4492341"/>
              <a:gd name="connsiteX31" fmla="*/ 13855 w 998908"/>
              <a:gd name="connsiteY31" fmla="*/ 446813 h 4492341"/>
              <a:gd name="connsiteX32" fmla="*/ 69273 w 998908"/>
              <a:gd name="connsiteY32" fmla="*/ 252850 h 4492341"/>
              <a:gd name="connsiteX33" fmla="*/ 83128 w 998908"/>
              <a:gd name="connsiteY33" fmla="*/ 211286 h 4492341"/>
              <a:gd name="connsiteX34" fmla="*/ 124691 w 998908"/>
              <a:gd name="connsiteY34" fmla="*/ 128159 h 4492341"/>
              <a:gd name="connsiteX35" fmla="*/ 221673 w 998908"/>
              <a:gd name="connsiteY35" fmla="*/ 72741 h 4492341"/>
              <a:gd name="connsiteX36" fmla="*/ 304800 w 998908"/>
              <a:gd name="connsiteY36" fmla="*/ 45032 h 4492341"/>
              <a:gd name="connsiteX37" fmla="*/ 346364 w 998908"/>
              <a:gd name="connsiteY37" fmla="*/ 31177 h 4492341"/>
              <a:gd name="connsiteX38" fmla="*/ 443346 w 998908"/>
              <a:gd name="connsiteY38" fmla="*/ 17323 h 4492341"/>
              <a:gd name="connsiteX39" fmla="*/ 955964 w 998908"/>
              <a:gd name="connsiteY39" fmla="*/ 114304 h 4492341"/>
              <a:gd name="connsiteX40" fmla="*/ 969819 w 998908"/>
              <a:gd name="connsiteY40" fmla="*/ 155868 h 4492341"/>
              <a:gd name="connsiteX41" fmla="*/ 983673 w 998908"/>
              <a:gd name="connsiteY41" fmla="*/ 225141 h 4492341"/>
              <a:gd name="connsiteX42" fmla="*/ 997528 w 998908"/>
              <a:gd name="connsiteY42" fmla="*/ 377541 h 449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8908" h="4492341">
                <a:moveTo>
                  <a:pt x="955964" y="322123"/>
                </a:moveTo>
                <a:cubicBezTo>
                  <a:pt x="951346" y="950196"/>
                  <a:pt x="950596" y="1578309"/>
                  <a:pt x="942109" y="2206341"/>
                </a:cubicBezTo>
                <a:cubicBezTo>
                  <a:pt x="941358" y="2261946"/>
                  <a:pt x="935605" y="2317473"/>
                  <a:pt x="928255" y="2372595"/>
                </a:cubicBezTo>
                <a:cubicBezTo>
                  <a:pt x="926325" y="2387071"/>
                  <a:pt x="918412" y="2400117"/>
                  <a:pt x="914400" y="2414159"/>
                </a:cubicBezTo>
                <a:cubicBezTo>
                  <a:pt x="909169" y="2432468"/>
                  <a:pt x="904677" y="2450989"/>
                  <a:pt x="900546" y="2469577"/>
                </a:cubicBezTo>
                <a:cubicBezTo>
                  <a:pt x="865369" y="2627876"/>
                  <a:pt x="906624" y="2459116"/>
                  <a:pt x="872837" y="2594268"/>
                </a:cubicBezTo>
                <a:cubicBezTo>
                  <a:pt x="840287" y="2887207"/>
                  <a:pt x="850373" y="2745228"/>
                  <a:pt x="872837" y="3273141"/>
                </a:cubicBezTo>
                <a:cubicBezTo>
                  <a:pt x="874225" y="3305767"/>
                  <a:pt x="882641" y="3337720"/>
                  <a:pt x="886691" y="3370123"/>
                </a:cubicBezTo>
                <a:cubicBezTo>
                  <a:pt x="891878" y="3411619"/>
                  <a:pt x="895928" y="3453250"/>
                  <a:pt x="900546" y="3494813"/>
                </a:cubicBezTo>
                <a:cubicBezTo>
                  <a:pt x="895928" y="3762668"/>
                  <a:pt x="899639" y="4030796"/>
                  <a:pt x="886691" y="4298377"/>
                </a:cubicBezTo>
                <a:cubicBezTo>
                  <a:pt x="885693" y="4319006"/>
                  <a:pt x="869229" y="4335863"/>
                  <a:pt x="858982" y="4353795"/>
                </a:cubicBezTo>
                <a:cubicBezTo>
                  <a:pt x="843254" y="4381319"/>
                  <a:pt x="816160" y="4419289"/>
                  <a:pt x="789709" y="4436923"/>
                </a:cubicBezTo>
                <a:cubicBezTo>
                  <a:pt x="777558" y="4445024"/>
                  <a:pt x="762235" y="4446935"/>
                  <a:pt x="748146" y="4450777"/>
                </a:cubicBezTo>
                <a:cubicBezTo>
                  <a:pt x="576284" y="4497648"/>
                  <a:pt x="691406" y="4460453"/>
                  <a:pt x="595746" y="4492341"/>
                </a:cubicBezTo>
                <a:cubicBezTo>
                  <a:pt x="494146" y="4487723"/>
                  <a:pt x="391147" y="4495912"/>
                  <a:pt x="290946" y="4478486"/>
                </a:cubicBezTo>
                <a:cubicBezTo>
                  <a:pt x="276558" y="4475984"/>
                  <a:pt x="279021" y="4451399"/>
                  <a:pt x="277091" y="4436923"/>
                </a:cubicBezTo>
                <a:cubicBezTo>
                  <a:pt x="269741" y="4381800"/>
                  <a:pt x="266410" y="4326188"/>
                  <a:pt x="263237" y="4270668"/>
                </a:cubicBezTo>
                <a:cubicBezTo>
                  <a:pt x="257172" y="4164522"/>
                  <a:pt x="257536" y="4058019"/>
                  <a:pt x="249382" y="3952013"/>
                </a:cubicBezTo>
                <a:cubicBezTo>
                  <a:pt x="248262" y="3937452"/>
                  <a:pt x="239070" y="3924618"/>
                  <a:pt x="235528" y="3910450"/>
                </a:cubicBezTo>
                <a:cubicBezTo>
                  <a:pt x="210305" y="3809558"/>
                  <a:pt x="232533" y="3869264"/>
                  <a:pt x="207819" y="3758050"/>
                </a:cubicBezTo>
                <a:cubicBezTo>
                  <a:pt x="204651" y="3743794"/>
                  <a:pt x="197976" y="3730528"/>
                  <a:pt x="193964" y="3716486"/>
                </a:cubicBezTo>
                <a:cubicBezTo>
                  <a:pt x="188733" y="3698177"/>
                  <a:pt x="184727" y="3679541"/>
                  <a:pt x="180109" y="3661068"/>
                </a:cubicBezTo>
                <a:cubicBezTo>
                  <a:pt x="173867" y="3611129"/>
                  <a:pt x="155991" y="3472230"/>
                  <a:pt x="152400" y="3425541"/>
                </a:cubicBezTo>
                <a:cubicBezTo>
                  <a:pt x="137272" y="3228880"/>
                  <a:pt x="131853" y="3009315"/>
                  <a:pt x="124691" y="2815941"/>
                </a:cubicBezTo>
                <a:cubicBezTo>
                  <a:pt x="120073" y="2520377"/>
                  <a:pt x="116868" y="2224788"/>
                  <a:pt x="110837" y="1929250"/>
                </a:cubicBezTo>
                <a:cubicBezTo>
                  <a:pt x="107632" y="1772196"/>
                  <a:pt x="104826" y="1615085"/>
                  <a:pt x="96982" y="1458195"/>
                </a:cubicBezTo>
                <a:cubicBezTo>
                  <a:pt x="95579" y="1430139"/>
                  <a:pt x="88305" y="1402678"/>
                  <a:pt x="83128" y="1375068"/>
                </a:cubicBezTo>
                <a:cubicBezTo>
                  <a:pt x="74449" y="1328778"/>
                  <a:pt x="66842" y="1282213"/>
                  <a:pt x="55419" y="1236523"/>
                </a:cubicBezTo>
                <a:cubicBezTo>
                  <a:pt x="50801" y="1218050"/>
                  <a:pt x="44695" y="1199886"/>
                  <a:pt x="41564" y="1181104"/>
                </a:cubicBezTo>
                <a:cubicBezTo>
                  <a:pt x="9129" y="986497"/>
                  <a:pt x="45033" y="1139568"/>
                  <a:pt x="13855" y="1014850"/>
                </a:cubicBezTo>
                <a:cubicBezTo>
                  <a:pt x="9237" y="959432"/>
                  <a:pt x="0" y="904205"/>
                  <a:pt x="0" y="848595"/>
                </a:cubicBezTo>
                <a:cubicBezTo>
                  <a:pt x="0" y="714588"/>
                  <a:pt x="3025" y="580382"/>
                  <a:pt x="13855" y="446813"/>
                </a:cubicBezTo>
                <a:cubicBezTo>
                  <a:pt x="17583" y="400837"/>
                  <a:pt x="53347" y="300627"/>
                  <a:pt x="69273" y="252850"/>
                </a:cubicBezTo>
                <a:lnTo>
                  <a:pt x="83128" y="211286"/>
                </a:lnTo>
                <a:cubicBezTo>
                  <a:pt x="94396" y="177481"/>
                  <a:pt x="97833" y="155017"/>
                  <a:pt x="124691" y="128159"/>
                </a:cubicBezTo>
                <a:cubicBezTo>
                  <a:pt x="141353" y="111497"/>
                  <a:pt x="203563" y="79985"/>
                  <a:pt x="221673" y="72741"/>
                </a:cubicBezTo>
                <a:cubicBezTo>
                  <a:pt x="248792" y="61893"/>
                  <a:pt x="277091" y="54268"/>
                  <a:pt x="304800" y="45032"/>
                </a:cubicBezTo>
                <a:cubicBezTo>
                  <a:pt x="318655" y="40414"/>
                  <a:pt x="331907" y="33242"/>
                  <a:pt x="346364" y="31177"/>
                </a:cubicBezTo>
                <a:lnTo>
                  <a:pt x="443346" y="17323"/>
                </a:lnTo>
                <a:cubicBezTo>
                  <a:pt x="1030728" y="66271"/>
                  <a:pt x="893697" y="-103625"/>
                  <a:pt x="955964" y="114304"/>
                </a:cubicBezTo>
                <a:cubicBezTo>
                  <a:pt x="959976" y="128346"/>
                  <a:pt x="966277" y="141700"/>
                  <a:pt x="969819" y="155868"/>
                </a:cubicBezTo>
                <a:cubicBezTo>
                  <a:pt x="975530" y="178713"/>
                  <a:pt x="978565" y="202153"/>
                  <a:pt x="983673" y="225141"/>
                </a:cubicBezTo>
                <a:cubicBezTo>
                  <a:pt x="1005369" y="322772"/>
                  <a:pt x="997528" y="243095"/>
                  <a:pt x="997528" y="377541"/>
                </a:cubicBezTo>
              </a:path>
            </a:pathLst>
          </a:custGeom>
          <a:no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reeform: Shape 4">
            <a:extLst>
              <a:ext uri="{FF2B5EF4-FFF2-40B4-BE49-F238E27FC236}">
                <a16:creationId xmlns:a16="http://schemas.microsoft.com/office/drawing/2014/main" id="{18CE18E7-0851-43E2-A2D7-E0BA99E2F005}"/>
              </a:ext>
            </a:extLst>
          </p:cNvPr>
          <p:cNvSpPr/>
          <p:nvPr/>
        </p:nvSpPr>
        <p:spPr>
          <a:xfrm>
            <a:off x="7086600" y="1326573"/>
            <a:ext cx="1033544" cy="4495800"/>
          </a:xfrm>
          <a:custGeom>
            <a:avLst/>
            <a:gdLst>
              <a:gd name="connsiteX0" fmla="*/ 955964 w 998908"/>
              <a:gd name="connsiteY0" fmla="*/ 322123 h 4492341"/>
              <a:gd name="connsiteX1" fmla="*/ 942109 w 998908"/>
              <a:gd name="connsiteY1" fmla="*/ 2206341 h 4492341"/>
              <a:gd name="connsiteX2" fmla="*/ 928255 w 998908"/>
              <a:gd name="connsiteY2" fmla="*/ 2372595 h 4492341"/>
              <a:gd name="connsiteX3" fmla="*/ 914400 w 998908"/>
              <a:gd name="connsiteY3" fmla="*/ 2414159 h 4492341"/>
              <a:gd name="connsiteX4" fmla="*/ 900546 w 998908"/>
              <a:gd name="connsiteY4" fmla="*/ 2469577 h 4492341"/>
              <a:gd name="connsiteX5" fmla="*/ 872837 w 998908"/>
              <a:gd name="connsiteY5" fmla="*/ 2594268 h 4492341"/>
              <a:gd name="connsiteX6" fmla="*/ 872837 w 998908"/>
              <a:gd name="connsiteY6" fmla="*/ 3273141 h 4492341"/>
              <a:gd name="connsiteX7" fmla="*/ 886691 w 998908"/>
              <a:gd name="connsiteY7" fmla="*/ 3370123 h 4492341"/>
              <a:gd name="connsiteX8" fmla="*/ 900546 w 998908"/>
              <a:gd name="connsiteY8" fmla="*/ 3494813 h 4492341"/>
              <a:gd name="connsiteX9" fmla="*/ 886691 w 998908"/>
              <a:gd name="connsiteY9" fmla="*/ 4298377 h 4492341"/>
              <a:gd name="connsiteX10" fmla="*/ 858982 w 998908"/>
              <a:gd name="connsiteY10" fmla="*/ 4353795 h 4492341"/>
              <a:gd name="connsiteX11" fmla="*/ 789709 w 998908"/>
              <a:gd name="connsiteY11" fmla="*/ 4436923 h 4492341"/>
              <a:gd name="connsiteX12" fmla="*/ 748146 w 998908"/>
              <a:gd name="connsiteY12" fmla="*/ 4450777 h 4492341"/>
              <a:gd name="connsiteX13" fmla="*/ 595746 w 998908"/>
              <a:gd name="connsiteY13" fmla="*/ 4492341 h 4492341"/>
              <a:gd name="connsiteX14" fmla="*/ 290946 w 998908"/>
              <a:gd name="connsiteY14" fmla="*/ 4478486 h 4492341"/>
              <a:gd name="connsiteX15" fmla="*/ 277091 w 998908"/>
              <a:gd name="connsiteY15" fmla="*/ 4436923 h 4492341"/>
              <a:gd name="connsiteX16" fmla="*/ 263237 w 998908"/>
              <a:gd name="connsiteY16" fmla="*/ 4270668 h 4492341"/>
              <a:gd name="connsiteX17" fmla="*/ 249382 w 998908"/>
              <a:gd name="connsiteY17" fmla="*/ 3952013 h 4492341"/>
              <a:gd name="connsiteX18" fmla="*/ 235528 w 998908"/>
              <a:gd name="connsiteY18" fmla="*/ 3910450 h 4492341"/>
              <a:gd name="connsiteX19" fmla="*/ 207819 w 998908"/>
              <a:gd name="connsiteY19" fmla="*/ 3758050 h 4492341"/>
              <a:gd name="connsiteX20" fmla="*/ 193964 w 998908"/>
              <a:gd name="connsiteY20" fmla="*/ 3716486 h 4492341"/>
              <a:gd name="connsiteX21" fmla="*/ 180109 w 998908"/>
              <a:gd name="connsiteY21" fmla="*/ 3661068 h 4492341"/>
              <a:gd name="connsiteX22" fmla="*/ 152400 w 998908"/>
              <a:gd name="connsiteY22" fmla="*/ 3425541 h 4492341"/>
              <a:gd name="connsiteX23" fmla="*/ 124691 w 998908"/>
              <a:gd name="connsiteY23" fmla="*/ 2815941 h 4492341"/>
              <a:gd name="connsiteX24" fmla="*/ 110837 w 998908"/>
              <a:gd name="connsiteY24" fmla="*/ 1929250 h 4492341"/>
              <a:gd name="connsiteX25" fmla="*/ 96982 w 998908"/>
              <a:gd name="connsiteY25" fmla="*/ 1458195 h 4492341"/>
              <a:gd name="connsiteX26" fmla="*/ 83128 w 998908"/>
              <a:gd name="connsiteY26" fmla="*/ 1375068 h 4492341"/>
              <a:gd name="connsiteX27" fmla="*/ 55419 w 998908"/>
              <a:gd name="connsiteY27" fmla="*/ 1236523 h 4492341"/>
              <a:gd name="connsiteX28" fmla="*/ 41564 w 998908"/>
              <a:gd name="connsiteY28" fmla="*/ 1181104 h 4492341"/>
              <a:gd name="connsiteX29" fmla="*/ 13855 w 998908"/>
              <a:gd name="connsiteY29" fmla="*/ 1014850 h 4492341"/>
              <a:gd name="connsiteX30" fmla="*/ 0 w 998908"/>
              <a:gd name="connsiteY30" fmla="*/ 848595 h 4492341"/>
              <a:gd name="connsiteX31" fmla="*/ 13855 w 998908"/>
              <a:gd name="connsiteY31" fmla="*/ 446813 h 4492341"/>
              <a:gd name="connsiteX32" fmla="*/ 69273 w 998908"/>
              <a:gd name="connsiteY32" fmla="*/ 252850 h 4492341"/>
              <a:gd name="connsiteX33" fmla="*/ 83128 w 998908"/>
              <a:gd name="connsiteY33" fmla="*/ 211286 h 4492341"/>
              <a:gd name="connsiteX34" fmla="*/ 124691 w 998908"/>
              <a:gd name="connsiteY34" fmla="*/ 128159 h 4492341"/>
              <a:gd name="connsiteX35" fmla="*/ 221673 w 998908"/>
              <a:gd name="connsiteY35" fmla="*/ 72741 h 4492341"/>
              <a:gd name="connsiteX36" fmla="*/ 304800 w 998908"/>
              <a:gd name="connsiteY36" fmla="*/ 45032 h 4492341"/>
              <a:gd name="connsiteX37" fmla="*/ 346364 w 998908"/>
              <a:gd name="connsiteY37" fmla="*/ 31177 h 4492341"/>
              <a:gd name="connsiteX38" fmla="*/ 443346 w 998908"/>
              <a:gd name="connsiteY38" fmla="*/ 17323 h 4492341"/>
              <a:gd name="connsiteX39" fmla="*/ 955964 w 998908"/>
              <a:gd name="connsiteY39" fmla="*/ 114304 h 4492341"/>
              <a:gd name="connsiteX40" fmla="*/ 969819 w 998908"/>
              <a:gd name="connsiteY40" fmla="*/ 155868 h 4492341"/>
              <a:gd name="connsiteX41" fmla="*/ 983673 w 998908"/>
              <a:gd name="connsiteY41" fmla="*/ 225141 h 4492341"/>
              <a:gd name="connsiteX42" fmla="*/ 997528 w 998908"/>
              <a:gd name="connsiteY42" fmla="*/ 377541 h 449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8908" h="4492341">
                <a:moveTo>
                  <a:pt x="955964" y="322123"/>
                </a:moveTo>
                <a:cubicBezTo>
                  <a:pt x="951346" y="950196"/>
                  <a:pt x="950596" y="1578309"/>
                  <a:pt x="942109" y="2206341"/>
                </a:cubicBezTo>
                <a:cubicBezTo>
                  <a:pt x="941358" y="2261946"/>
                  <a:pt x="935605" y="2317473"/>
                  <a:pt x="928255" y="2372595"/>
                </a:cubicBezTo>
                <a:cubicBezTo>
                  <a:pt x="926325" y="2387071"/>
                  <a:pt x="918412" y="2400117"/>
                  <a:pt x="914400" y="2414159"/>
                </a:cubicBezTo>
                <a:cubicBezTo>
                  <a:pt x="909169" y="2432468"/>
                  <a:pt x="904677" y="2450989"/>
                  <a:pt x="900546" y="2469577"/>
                </a:cubicBezTo>
                <a:cubicBezTo>
                  <a:pt x="865369" y="2627876"/>
                  <a:pt x="906624" y="2459116"/>
                  <a:pt x="872837" y="2594268"/>
                </a:cubicBezTo>
                <a:cubicBezTo>
                  <a:pt x="840287" y="2887207"/>
                  <a:pt x="850373" y="2745228"/>
                  <a:pt x="872837" y="3273141"/>
                </a:cubicBezTo>
                <a:cubicBezTo>
                  <a:pt x="874225" y="3305767"/>
                  <a:pt x="882641" y="3337720"/>
                  <a:pt x="886691" y="3370123"/>
                </a:cubicBezTo>
                <a:cubicBezTo>
                  <a:pt x="891878" y="3411619"/>
                  <a:pt x="895928" y="3453250"/>
                  <a:pt x="900546" y="3494813"/>
                </a:cubicBezTo>
                <a:cubicBezTo>
                  <a:pt x="895928" y="3762668"/>
                  <a:pt x="899639" y="4030796"/>
                  <a:pt x="886691" y="4298377"/>
                </a:cubicBezTo>
                <a:cubicBezTo>
                  <a:pt x="885693" y="4319006"/>
                  <a:pt x="869229" y="4335863"/>
                  <a:pt x="858982" y="4353795"/>
                </a:cubicBezTo>
                <a:cubicBezTo>
                  <a:pt x="843254" y="4381319"/>
                  <a:pt x="816160" y="4419289"/>
                  <a:pt x="789709" y="4436923"/>
                </a:cubicBezTo>
                <a:cubicBezTo>
                  <a:pt x="777558" y="4445024"/>
                  <a:pt x="762235" y="4446935"/>
                  <a:pt x="748146" y="4450777"/>
                </a:cubicBezTo>
                <a:cubicBezTo>
                  <a:pt x="576284" y="4497648"/>
                  <a:pt x="691406" y="4460453"/>
                  <a:pt x="595746" y="4492341"/>
                </a:cubicBezTo>
                <a:cubicBezTo>
                  <a:pt x="494146" y="4487723"/>
                  <a:pt x="391147" y="4495912"/>
                  <a:pt x="290946" y="4478486"/>
                </a:cubicBezTo>
                <a:cubicBezTo>
                  <a:pt x="276558" y="4475984"/>
                  <a:pt x="279021" y="4451399"/>
                  <a:pt x="277091" y="4436923"/>
                </a:cubicBezTo>
                <a:cubicBezTo>
                  <a:pt x="269741" y="4381800"/>
                  <a:pt x="266410" y="4326188"/>
                  <a:pt x="263237" y="4270668"/>
                </a:cubicBezTo>
                <a:cubicBezTo>
                  <a:pt x="257172" y="4164522"/>
                  <a:pt x="257536" y="4058019"/>
                  <a:pt x="249382" y="3952013"/>
                </a:cubicBezTo>
                <a:cubicBezTo>
                  <a:pt x="248262" y="3937452"/>
                  <a:pt x="239070" y="3924618"/>
                  <a:pt x="235528" y="3910450"/>
                </a:cubicBezTo>
                <a:cubicBezTo>
                  <a:pt x="210305" y="3809558"/>
                  <a:pt x="232533" y="3869264"/>
                  <a:pt x="207819" y="3758050"/>
                </a:cubicBezTo>
                <a:cubicBezTo>
                  <a:pt x="204651" y="3743794"/>
                  <a:pt x="197976" y="3730528"/>
                  <a:pt x="193964" y="3716486"/>
                </a:cubicBezTo>
                <a:cubicBezTo>
                  <a:pt x="188733" y="3698177"/>
                  <a:pt x="184727" y="3679541"/>
                  <a:pt x="180109" y="3661068"/>
                </a:cubicBezTo>
                <a:cubicBezTo>
                  <a:pt x="173867" y="3611129"/>
                  <a:pt x="155991" y="3472230"/>
                  <a:pt x="152400" y="3425541"/>
                </a:cubicBezTo>
                <a:cubicBezTo>
                  <a:pt x="137272" y="3228880"/>
                  <a:pt x="131853" y="3009315"/>
                  <a:pt x="124691" y="2815941"/>
                </a:cubicBezTo>
                <a:cubicBezTo>
                  <a:pt x="120073" y="2520377"/>
                  <a:pt x="116868" y="2224788"/>
                  <a:pt x="110837" y="1929250"/>
                </a:cubicBezTo>
                <a:cubicBezTo>
                  <a:pt x="107632" y="1772196"/>
                  <a:pt x="104826" y="1615085"/>
                  <a:pt x="96982" y="1458195"/>
                </a:cubicBezTo>
                <a:cubicBezTo>
                  <a:pt x="95579" y="1430139"/>
                  <a:pt x="88305" y="1402678"/>
                  <a:pt x="83128" y="1375068"/>
                </a:cubicBezTo>
                <a:cubicBezTo>
                  <a:pt x="74449" y="1328778"/>
                  <a:pt x="66842" y="1282213"/>
                  <a:pt x="55419" y="1236523"/>
                </a:cubicBezTo>
                <a:cubicBezTo>
                  <a:pt x="50801" y="1218050"/>
                  <a:pt x="44695" y="1199886"/>
                  <a:pt x="41564" y="1181104"/>
                </a:cubicBezTo>
                <a:cubicBezTo>
                  <a:pt x="9129" y="986497"/>
                  <a:pt x="45033" y="1139568"/>
                  <a:pt x="13855" y="1014850"/>
                </a:cubicBezTo>
                <a:cubicBezTo>
                  <a:pt x="9237" y="959432"/>
                  <a:pt x="0" y="904205"/>
                  <a:pt x="0" y="848595"/>
                </a:cubicBezTo>
                <a:cubicBezTo>
                  <a:pt x="0" y="714588"/>
                  <a:pt x="3025" y="580382"/>
                  <a:pt x="13855" y="446813"/>
                </a:cubicBezTo>
                <a:cubicBezTo>
                  <a:pt x="17583" y="400837"/>
                  <a:pt x="53347" y="300627"/>
                  <a:pt x="69273" y="252850"/>
                </a:cubicBezTo>
                <a:lnTo>
                  <a:pt x="83128" y="211286"/>
                </a:lnTo>
                <a:cubicBezTo>
                  <a:pt x="94396" y="177481"/>
                  <a:pt x="97833" y="155017"/>
                  <a:pt x="124691" y="128159"/>
                </a:cubicBezTo>
                <a:cubicBezTo>
                  <a:pt x="141353" y="111497"/>
                  <a:pt x="203563" y="79985"/>
                  <a:pt x="221673" y="72741"/>
                </a:cubicBezTo>
                <a:cubicBezTo>
                  <a:pt x="248792" y="61893"/>
                  <a:pt x="277091" y="54268"/>
                  <a:pt x="304800" y="45032"/>
                </a:cubicBezTo>
                <a:cubicBezTo>
                  <a:pt x="318655" y="40414"/>
                  <a:pt x="331907" y="33242"/>
                  <a:pt x="346364" y="31177"/>
                </a:cubicBezTo>
                <a:lnTo>
                  <a:pt x="443346" y="17323"/>
                </a:lnTo>
                <a:cubicBezTo>
                  <a:pt x="1030728" y="66271"/>
                  <a:pt x="893697" y="-103625"/>
                  <a:pt x="955964" y="114304"/>
                </a:cubicBezTo>
                <a:cubicBezTo>
                  <a:pt x="959976" y="128346"/>
                  <a:pt x="966277" y="141700"/>
                  <a:pt x="969819" y="155868"/>
                </a:cubicBezTo>
                <a:cubicBezTo>
                  <a:pt x="975530" y="178713"/>
                  <a:pt x="978565" y="202153"/>
                  <a:pt x="983673" y="225141"/>
                </a:cubicBezTo>
                <a:cubicBezTo>
                  <a:pt x="1005369" y="322772"/>
                  <a:pt x="997528" y="243095"/>
                  <a:pt x="997528" y="37754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591719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25AD4-0D28-413F-8CAC-507DAF719C10}"/>
              </a:ext>
            </a:extLst>
          </p:cNvPr>
          <p:cNvPicPr>
            <a:picLocks noChangeAspect="1"/>
          </p:cNvPicPr>
          <p:nvPr/>
        </p:nvPicPr>
        <p:blipFill rotWithShape="1">
          <a:blip r:embed="rId2" cstate="print"/>
          <a:srcRect l="54353" t="19386" r="30782" b="78065"/>
          <a:stretch/>
        </p:blipFill>
        <p:spPr>
          <a:xfrm>
            <a:off x="281607" y="-36900"/>
            <a:ext cx="4290393" cy="539477"/>
          </a:xfrm>
          <a:prstGeom prst="rect">
            <a:avLst/>
          </a:prstGeom>
        </p:spPr>
      </p:pic>
      <p:pic>
        <p:nvPicPr>
          <p:cNvPr id="3" name="Picture 2">
            <a:extLst>
              <a:ext uri="{FF2B5EF4-FFF2-40B4-BE49-F238E27FC236}">
                <a16:creationId xmlns:a16="http://schemas.microsoft.com/office/drawing/2014/main" id="{AE7E7AE4-913A-4C76-B4A1-BEB7745EAC7C}"/>
              </a:ext>
            </a:extLst>
          </p:cNvPr>
          <p:cNvPicPr>
            <a:picLocks noChangeAspect="1"/>
          </p:cNvPicPr>
          <p:nvPr/>
        </p:nvPicPr>
        <p:blipFill rotWithShape="1">
          <a:blip r:embed="rId2" cstate="print"/>
          <a:srcRect l="40360" t="42315" r="53539" b="47598"/>
          <a:stretch/>
        </p:blipFill>
        <p:spPr>
          <a:xfrm>
            <a:off x="569253" y="2133600"/>
            <a:ext cx="2256033" cy="4410941"/>
          </a:xfrm>
          <a:prstGeom prst="rect">
            <a:avLst/>
          </a:prstGeom>
        </p:spPr>
      </p:pic>
      <p:pic>
        <p:nvPicPr>
          <p:cNvPr id="8" name="Picture 7">
            <a:extLst>
              <a:ext uri="{FF2B5EF4-FFF2-40B4-BE49-F238E27FC236}">
                <a16:creationId xmlns:a16="http://schemas.microsoft.com/office/drawing/2014/main" id="{BCB8EA76-4A2A-4014-AA0C-0FB357C70EF1}"/>
              </a:ext>
            </a:extLst>
          </p:cNvPr>
          <p:cNvPicPr>
            <a:picLocks noChangeAspect="1"/>
          </p:cNvPicPr>
          <p:nvPr/>
        </p:nvPicPr>
        <p:blipFill rotWithShape="1">
          <a:blip r:embed="rId2" cstate="print"/>
          <a:srcRect l="40360" t="22725" r="53659" b="71696"/>
          <a:stretch/>
        </p:blipFill>
        <p:spPr>
          <a:xfrm>
            <a:off x="569253" y="680207"/>
            <a:ext cx="2178101" cy="1490213"/>
          </a:xfrm>
          <a:prstGeom prst="rect">
            <a:avLst/>
          </a:prstGeom>
        </p:spPr>
      </p:pic>
      <p:pic>
        <p:nvPicPr>
          <p:cNvPr id="10" name="Picture 9">
            <a:extLst>
              <a:ext uri="{FF2B5EF4-FFF2-40B4-BE49-F238E27FC236}">
                <a16:creationId xmlns:a16="http://schemas.microsoft.com/office/drawing/2014/main" id="{FED4B5E5-7D9E-401E-A6BF-6A00F47E00D8}"/>
              </a:ext>
            </a:extLst>
          </p:cNvPr>
          <p:cNvPicPr>
            <a:picLocks noChangeAspect="1"/>
          </p:cNvPicPr>
          <p:nvPr/>
        </p:nvPicPr>
        <p:blipFill rotWithShape="1">
          <a:blip r:embed="rId2" cstate="print"/>
          <a:srcRect l="59013" t="23236" r="38255" b="74216"/>
          <a:stretch/>
        </p:blipFill>
        <p:spPr>
          <a:xfrm>
            <a:off x="2821950" y="399007"/>
            <a:ext cx="1069150" cy="731452"/>
          </a:xfrm>
          <a:prstGeom prst="rect">
            <a:avLst/>
          </a:prstGeom>
        </p:spPr>
      </p:pic>
      <p:sp>
        <p:nvSpPr>
          <p:cNvPr id="11" name="Rectangle 10">
            <a:extLst>
              <a:ext uri="{FF2B5EF4-FFF2-40B4-BE49-F238E27FC236}">
                <a16:creationId xmlns:a16="http://schemas.microsoft.com/office/drawing/2014/main" id="{51A48382-45A2-445E-A960-62E7B6B48C43}"/>
              </a:ext>
            </a:extLst>
          </p:cNvPr>
          <p:cNvSpPr/>
          <p:nvPr/>
        </p:nvSpPr>
        <p:spPr>
          <a:xfrm>
            <a:off x="5029200" y="0"/>
            <a:ext cx="3942618" cy="523220"/>
          </a:xfrm>
          <a:prstGeom prst="rect">
            <a:avLst/>
          </a:prstGeom>
        </p:spPr>
        <p:txBody>
          <a:bodyPr wrap="none">
            <a:spAutoFit/>
          </a:bodyPr>
          <a:lstStyle/>
          <a:p>
            <a:r>
              <a:rPr lang="en-US" b="1" dirty="0"/>
              <a:t>- </a:t>
            </a:r>
            <a:r>
              <a:rPr lang="en-US" sz="2800" b="1" dirty="0">
                <a:solidFill>
                  <a:srgbClr val="0000CC"/>
                </a:solidFill>
              </a:rPr>
              <a:t>without Table in Hand  </a:t>
            </a:r>
            <a:r>
              <a:rPr lang="en-US" sz="2800" b="1" dirty="0">
                <a:solidFill>
                  <a:srgbClr val="0000CC"/>
                </a:solidFill>
                <a:latin typeface="Bookman Old Style" pitchFamily="18" charset="0"/>
              </a:rPr>
              <a:t> </a:t>
            </a:r>
            <a:endParaRPr lang="en-US" sz="2800" dirty="0">
              <a:solidFill>
                <a:srgbClr val="0000CC"/>
              </a:solidFill>
            </a:endParaRPr>
          </a:p>
        </p:txBody>
      </p:sp>
      <p:sp>
        <p:nvSpPr>
          <p:cNvPr id="13" name="TextBox 12">
            <a:extLst>
              <a:ext uri="{FF2B5EF4-FFF2-40B4-BE49-F238E27FC236}">
                <a16:creationId xmlns:a16="http://schemas.microsoft.com/office/drawing/2014/main" id="{542E7FE4-0902-4A83-A0D8-2CB810129C8F}"/>
              </a:ext>
            </a:extLst>
          </p:cNvPr>
          <p:cNvSpPr txBox="1"/>
          <p:nvPr/>
        </p:nvSpPr>
        <p:spPr>
          <a:xfrm>
            <a:off x="2724017" y="957763"/>
            <a:ext cx="1390783" cy="584775"/>
          </a:xfrm>
          <a:prstGeom prst="rect">
            <a:avLst/>
          </a:prstGeom>
          <a:noFill/>
        </p:spPr>
        <p:txBody>
          <a:bodyPr wrap="square" rtlCol="0">
            <a:spAutoFit/>
          </a:bodyPr>
          <a:lstStyle/>
          <a:p>
            <a:r>
              <a:rPr lang="en-IN" sz="3200" b="1" dirty="0">
                <a:solidFill>
                  <a:srgbClr val="00B0F0"/>
                </a:solidFill>
              </a:rPr>
              <a:t>2.20%</a:t>
            </a:r>
          </a:p>
        </p:txBody>
      </p:sp>
      <p:pic>
        <p:nvPicPr>
          <p:cNvPr id="14" name="Picture 13">
            <a:extLst>
              <a:ext uri="{FF2B5EF4-FFF2-40B4-BE49-F238E27FC236}">
                <a16:creationId xmlns:a16="http://schemas.microsoft.com/office/drawing/2014/main" id="{4F12C504-C43D-4F80-95BA-BD109C2B57F5}"/>
              </a:ext>
            </a:extLst>
          </p:cNvPr>
          <p:cNvPicPr>
            <a:picLocks noChangeAspect="1"/>
          </p:cNvPicPr>
          <p:nvPr/>
        </p:nvPicPr>
        <p:blipFill rotWithShape="1">
          <a:blip r:embed="rId2" cstate="print"/>
          <a:srcRect l="64108" t="42315" r="33239" b="47862"/>
          <a:stretch/>
        </p:blipFill>
        <p:spPr>
          <a:xfrm>
            <a:off x="2710162" y="2123686"/>
            <a:ext cx="1011897" cy="4335307"/>
          </a:xfrm>
          <a:prstGeom prst="rect">
            <a:avLst/>
          </a:prstGeom>
        </p:spPr>
      </p:pic>
    </p:spTree>
    <p:extLst>
      <p:ext uri="{BB962C8B-B14F-4D97-AF65-F5344CB8AC3E}">
        <p14:creationId xmlns:p14="http://schemas.microsoft.com/office/powerpoint/2010/main" val="22082625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25AD4-0D28-413F-8CAC-507DAF719C10}"/>
              </a:ext>
            </a:extLst>
          </p:cNvPr>
          <p:cNvPicPr>
            <a:picLocks noChangeAspect="1"/>
          </p:cNvPicPr>
          <p:nvPr/>
        </p:nvPicPr>
        <p:blipFill rotWithShape="1">
          <a:blip r:embed="rId2" cstate="print"/>
          <a:srcRect l="54353" t="19386" r="30782" b="78065"/>
          <a:stretch/>
        </p:blipFill>
        <p:spPr>
          <a:xfrm>
            <a:off x="281607" y="-36900"/>
            <a:ext cx="4290393" cy="539477"/>
          </a:xfrm>
          <a:prstGeom prst="rect">
            <a:avLst/>
          </a:prstGeom>
        </p:spPr>
      </p:pic>
      <p:pic>
        <p:nvPicPr>
          <p:cNvPr id="3" name="Picture 2">
            <a:extLst>
              <a:ext uri="{FF2B5EF4-FFF2-40B4-BE49-F238E27FC236}">
                <a16:creationId xmlns:a16="http://schemas.microsoft.com/office/drawing/2014/main" id="{AE7E7AE4-913A-4C76-B4A1-BEB7745EAC7C}"/>
              </a:ext>
            </a:extLst>
          </p:cNvPr>
          <p:cNvPicPr>
            <a:picLocks noChangeAspect="1"/>
          </p:cNvPicPr>
          <p:nvPr/>
        </p:nvPicPr>
        <p:blipFill rotWithShape="1">
          <a:blip r:embed="rId2" cstate="print"/>
          <a:srcRect l="40360" t="42315" r="53539" b="47598"/>
          <a:stretch/>
        </p:blipFill>
        <p:spPr>
          <a:xfrm>
            <a:off x="569253" y="2133600"/>
            <a:ext cx="2256033" cy="4410941"/>
          </a:xfrm>
          <a:prstGeom prst="rect">
            <a:avLst/>
          </a:prstGeom>
        </p:spPr>
      </p:pic>
      <p:pic>
        <p:nvPicPr>
          <p:cNvPr id="8" name="Picture 7">
            <a:extLst>
              <a:ext uri="{FF2B5EF4-FFF2-40B4-BE49-F238E27FC236}">
                <a16:creationId xmlns:a16="http://schemas.microsoft.com/office/drawing/2014/main" id="{BCB8EA76-4A2A-4014-AA0C-0FB357C70EF1}"/>
              </a:ext>
            </a:extLst>
          </p:cNvPr>
          <p:cNvPicPr>
            <a:picLocks noChangeAspect="1"/>
          </p:cNvPicPr>
          <p:nvPr/>
        </p:nvPicPr>
        <p:blipFill rotWithShape="1">
          <a:blip r:embed="rId2" cstate="print"/>
          <a:srcRect l="40360" t="22725" r="53659" b="71696"/>
          <a:stretch/>
        </p:blipFill>
        <p:spPr>
          <a:xfrm>
            <a:off x="569253" y="680207"/>
            <a:ext cx="2178101" cy="1490213"/>
          </a:xfrm>
          <a:prstGeom prst="rect">
            <a:avLst/>
          </a:prstGeom>
        </p:spPr>
      </p:pic>
      <p:pic>
        <p:nvPicPr>
          <p:cNvPr id="10" name="Picture 9">
            <a:extLst>
              <a:ext uri="{FF2B5EF4-FFF2-40B4-BE49-F238E27FC236}">
                <a16:creationId xmlns:a16="http://schemas.microsoft.com/office/drawing/2014/main" id="{FED4B5E5-7D9E-401E-A6BF-6A00F47E00D8}"/>
              </a:ext>
            </a:extLst>
          </p:cNvPr>
          <p:cNvPicPr>
            <a:picLocks noChangeAspect="1"/>
          </p:cNvPicPr>
          <p:nvPr/>
        </p:nvPicPr>
        <p:blipFill rotWithShape="1">
          <a:blip r:embed="rId2" cstate="print"/>
          <a:srcRect l="59013" t="23236" r="38255" b="74216"/>
          <a:stretch/>
        </p:blipFill>
        <p:spPr>
          <a:xfrm>
            <a:off x="2821950" y="399007"/>
            <a:ext cx="1069150" cy="731452"/>
          </a:xfrm>
          <a:prstGeom prst="rect">
            <a:avLst/>
          </a:prstGeom>
        </p:spPr>
      </p:pic>
      <p:sp>
        <p:nvSpPr>
          <p:cNvPr id="11" name="Rectangle 10">
            <a:extLst>
              <a:ext uri="{FF2B5EF4-FFF2-40B4-BE49-F238E27FC236}">
                <a16:creationId xmlns:a16="http://schemas.microsoft.com/office/drawing/2014/main" id="{51A48382-45A2-445E-A960-62E7B6B48C43}"/>
              </a:ext>
            </a:extLst>
          </p:cNvPr>
          <p:cNvSpPr/>
          <p:nvPr/>
        </p:nvSpPr>
        <p:spPr>
          <a:xfrm>
            <a:off x="5029200" y="0"/>
            <a:ext cx="3942618" cy="523220"/>
          </a:xfrm>
          <a:prstGeom prst="rect">
            <a:avLst/>
          </a:prstGeom>
        </p:spPr>
        <p:txBody>
          <a:bodyPr wrap="none">
            <a:spAutoFit/>
          </a:bodyPr>
          <a:lstStyle/>
          <a:p>
            <a:r>
              <a:rPr lang="en-US" b="1" dirty="0"/>
              <a:t>- </a:t>
            </a:r>
            <a:r>
              <a:rPr lang="en-US" sz="2800" b="1" dirty="0">
                <a:solidFill>
                  <a:srgbClr val="0000CC"/>
                </a:solidFill>
              </a:rPr>
              <a:t>without Table in Hand  </a:t>
            </a:r>
            <a:r>
              <a:rPr lang="en-US" sz="2800" b="1" dirty="0">
                <a:solidFill>
                  <a:srgbClr val="0000CC"/>
                </a:solidFill>
                <a:latin typeface="Bookman Old Style" pitchFamily="18" charset="0"/>
              </a:rPr>
              <a:t> </a:t>
            </a:r>
            <a:endParaRPr lang="en-US" sz="2800" dirty="0">
              <a:solidFill>
                <a:srgbClr val="0000CC"/>
              </a:solidFill>
            </a:endParaRPr>
          </a:p>
        </p:txBody>
      </p:sp>
      <p:sp>
        <p:nvSpPr>
          <p:cNvPr id="12" name="Rectangle 11">
            <a:extLst>
              <a:ext uri="{FF2B5EF4-FFF2-40B4-BE49-F238E27FC236}">
                <a16:creationId xmlns:a16="http://schemas.microsoft.com/office/drawing/2014/main" id="{42418566-D232-4831-ADF0-795A0FBD6173}"/>
              </a:ext>
            </a:extLst>
          </p:cNvPr>
          <p:cNvSpPr/>
          <p:nvPr/>
        </p:nvSpPr>
        <p:spPr>
          <a:xfrm>
            <a:off x="5027025" y="764733"/>
            <a:ext cx="3356508" cy="5197320"/>
          </a:xfrm>
          <a:prstGeom prst="rect">
            <a:avLst/>
          </a:prstGeom>
        </p:spPr>
        <p:txBody>
          <a:bodyPr wrap="square">
            <a:spAutoFit/>
          </a:bodyPr>
          <a:lstStyle/>
          <a:p>
            <a:pPr>
              <a:lnSpc>
                <a:spcPct val="150000"/>
              </a:lnSpc>
            </a:pPr>
            <a:r>
              <a:rPr lang="en-US" sz="3200" b="1" dirty="0"/>
              <a:t>Tips - without Table in Hand   </a:t>
            </a:r>
            <a:r>
              <a:rPr lang="en-US" sz="3200" b="1" dirty="0">
                <a:solidFill>
                  <a:srgbClr val="FF0000"/>
                </a:solidFill>
                <a:latin typeface="Bookman Old Style" pitchFamily="18" charset="0"/>
              </a:rPr>
              <a:t>: </a:t>
            </a:r>
          </a:p>
          <a:p>
            <a:pPr>
              <a:lnSpc>
                <a:spcPct val="150000"/>
              </a:lnSpc>
            </a:pPr>
            <a:r>
              <a:rPr lang="en-US" sz="2400" b="1" dirty="0">
                <a:solidFill>
                  <a:srgbClr val="FF0000"/>
                </a:solidFill>
                <a:latin typeface="Bookman Old Style" pitchFamily="18" charset="0"/>
              </a:rPr>
              <a:t>Load carrying capacity of Column</a:t>
            </a:r>
          </a:p>
          <a:p>
            <a:pPr>
              <a:lnSpc>
                <a:spcPct val="150000"/>
              </a:lnSpc>
            </a:pPr>
            <a:r>
              <a:rPr lang="en-US" sz="4000" b="1" dirty="0">
                <a:solidFill>
                  <a:srgbClr val="FF0000"/>
                </a:solidFill>
                <a:latin typeface="Bookman Old Style" pitchFamily="18" charset="0"/>
              </a:rPr>
              <a:t>        </a:t>
            </a:r>
            <a:r>
              <a:rPr lang="en-US" sz="4000" b="1" dirty="0">
                <a:solidFill>
                  <a:srgbClr val="33CC33"/>
                </a:solidFill>
                <a:latin typeface="Bookman Old Style" pitchFamily="18" charset="0"/>
              </a:rPr>
              <a:t>= </a:t>
            </a:r>
            <a:r>
              <a:rPr lang="en-US" sz="4000" b="1" dirty="0">
                <a:solidFill>
                  <a:srgbClr val="FF0000"/>
                </a:solidFill>
                <a:latin typeface="Bookman Old Style" pitchFamily="18" charset="0"/>
              </a:rPr>
              <a:t>                          </a:t>
            </a:r>
            <a:r>
              <a:rPr lang="en-US" sz="2400" b="1" dirty="0">
                <a:solidFill>
                  <a:srgbClr val="FF0000"/>
                </a:solidFill>
                <a:latin typeface="Bookman Old Style" pitchFamily="18" charset="0"/>
              </a:rPr>
              <a:t>Cross section Area in cm</a:t>
            </a:r>
            <a:r>
              <a:rPr lang="en-US" sz="2400" b="1" baseline="30000" dirty="0">
                <a:solidFill>
                  <a:srgbClr val="FF0000"/>
                </a:solidFill>
                <a:latin typeface="Bookman Old Style" pitchFamily="18" charset="0"/>
              </a:rPr>
              <a:t>2 </a:t>
            </a:r>
          </a:p>
          <a:p>
            <a:pPr>
              <a:lnSpc>
                <a:spcPct val="150000"/>
              </a:lnSpc>
            </a:pPr>
            <a:r>
              <a:rPr lang="en-US" sz="2400" b="1" dirty="0">
                <a:solidFill>
                  <a:srgbClr val="0000CC"/>
                </a:solidFill>
                <a:latin typeface="Bookman Old Style" pitchFamily="18" charset="0"/>
              </a:rPr>
              <a:t>(with 2.20% </a:t>
            </a:r>
            <a:r>
              <a:rPr lang="en-US" sz="2400" b="1" dirty="0" err="1">
                <a:solidFill>
                  <a:srgbClr val="0000CC"/>
                </a:solidFill>
                <a:latin typeface="Bookman Old Style" pitchFamily="18" charset="0"/>
              </a:rPr>
              <a:t>reinft</a:t>
            </a:r>
            <a:r>
              <a:rPr lang="en-US" sz="2400" b="1" dirty="0">
                <a:solidFill>
                  <a:srgbClr val="0000CC"/>
                </a:solidFill>
                <a:latin typeface="Bookman Old Style" pitchFamily="18" charset="0"/>
              </a:rPr>
              <a:t>.)</a:t>
            </a:r>
          </a:p>
        </p:txBody>
      </p:sp>
      <p:sp>
        <p:nvSpPr>
          <p:cNvPr id="13" name="TextBox 12">
            <a:extLst>
              <a:ext uri="{FF2B5EF4-FFF2-40B4-BE49-F238E27FC236}">
                <a16:creationId xmlns:a16="http://schemas.microsoft.com/office/drawing/2014/main" id="{542E7FE4-0902-4A83-A0D8-2CB810129C8F}"/>
              </a:ext>
            </a:extLst>
          </p:cNvPr>
          <p:cNvSpPr txBox="1"/>
          <p:nvPr/>
        </p:nvSpPr>
        <p:spPr>
          <a:xfrm>
            <a:off x="2724017" y="957763"/>
            <a:ext cx="1390783" cy="584775"/>
          </a:xfrm>
          <a:prstGeom prst="rect">
            <a:avLst/>
          </a:prstGeom>
          <a:noFill/>
        </p:spPr>
        <p:txBody>
          <a:bodyPr wrap="square" rtlCol="0">
            <a:spAutoFit/>
          </a:bodyPr>
          <a:lstStyle/>
          <a:p>
            <a:r>
              <a:rPr lang="en-IN" sz="3200" b="1" dirty="0">
                <a:solidFill>
                  <a:srgbClr val="00B0F0"/>
                </a:solidFill>
              </a:rPr>
              <a:t>2.20%</a:t>
            </a:r>
          </a:p>
        </p:txBody>
      </p:sp>
      <p:pic>
        <p:nvPicPr>
          <p:cNvPr id="14" name="Picture 13">
            <a:extLst>
              <a:ext uri="{FF2B5EF4-FFF2-40B4-BE49-F238E27FC236}">
                <a16:creationId xmlns:a16="http://schemas.microsoft.com/office/drawing/2014/main" id="{4F12C504-C43D-4F80-95BA-BD109C2B57F5}"/>
              </a:ext>
            </a:extLst>
          </p:cNvPr>
          <p:cNvPicPr>
            <a:picLocks noChangeAspect="1"/>
          </p:cNvPicPr>
          <p:nvPr/>
        </p:nvPicPr>
        <p:blipFill rotWithShape="1">
          <a:blip r:embed="rId2" cstate="print"/>
          <a:srcRect l="64108" t="42315" r="33239" b="47862"/>
          <a:stretch/>
        </p:blipFill>
        <p:spPr>
          <a:xfrm>
            <a:off x="2710162" y="2123686"/>
            <a:ext cx="1011897" cy="4335307"/>
          </a:xfrm>
          <a:prstGeom prst="rect">
            <a:avLst/>
          </a:prstGeom>
        </p:spPr>
      </p:pic>
    </p:spTree>
    <p:extLst>
      <p:ext uri="{BB962C8B-B14F-4D97-AF65-F5344CB8AC3E}">
        <p14:creationId xmlns:p14="http://schemas.microsoft.com/office/powerpoint/2010/main" val="304351164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BC456D-E92F-43A6-A217-F981D6562839}"/>
              </a:ext>
            </a:extLst>
          </p:cNvPr>
          <p:cNvSpPr txBox="1"/>
          <p:nvPr/>
        </p:nvSpPr>
        <p:spPr>
          <a:xfrm>
            <a:off x="457200" y="76200"/>
            <a:ext cx="8305800" cy="960904"/>
          </a:xfrm>
          <a:prstGeom prst="rect">
            <a:avLst/>
          </a:prstGeom>
          <a:noFill/>
        </p:spPr>
        <p:txBody>
          <a:bodyPr wrap="square">
            <a:spAutoFit/>
          </a:bodyPr>
          <a:lstStyle>
            <a:defPPr>
              <a:defRPr lang="en-US"/>
            </a:defPPr>
            <a:lvl1pPr>
              <a:lnSpc>
                <a:spcPct val="150000"/>
              </a:lnSpc>
              <a:spcAft>
                <a:spcPts val="1000"/>
              </a:spcAft>
              <a:tabLst>
                <a:tab pos="1581150" algn="l"/>
              </a:tabLst>
              <a:defRPr sz="2000" b="1" u="sng">
                <a:solidFill>
                  <a:srgbClr val="0000CC"/>
                </a:solidFill>
                <a:latin typeface="Bookman Old Style" pitchFamily="18" charset="0"/>
                <a:ea typeface="+mj-ea"/>
                <a:cs typeface="Arial" charset="0"/>
              </a:defRPr>
            </a:lvl1pPr>
          </a:lstStyle>
          <a:p>
            <a:r>
              <a:rPr lang="en-IN" dirty="0"/>
              <a:t>Safe load carrying capacity of column  based on % of steel and known column section  for various grade of concrete</a:t>
            </a:r>
          </a:p>
        </p:txBody>
      </p:sp>
      <p:graphicFrame>
        <p:nvGraphicFramePr>
          <p:cNvPr id="7" name="Table 6">
            <a:extLst>
              <a:ext uri="{FF2B5EF4-FFF2-40B4-BE49-F238E27FC236}">
                <a16:creationId xmlns:a16="http://schemas.microsoft.com/office/drawing/2014/main" id="{E2EFA220-2273-4831-BD91-63AFAAA9829D}"/>
              </a:ext>
            </a:extLst>
          </p:cNvPr>
          <p:cNvGraphicFramePr>
            <a:graphicFrameLocks noGrp="1"/>
          </p:cNvGraphicFramePr>
          <p:nvPr>
            <p:extLst>
              <p:ext uri="{D42A27DB-BD31-4B8C-83A1-F6EECF244321}">
                <p14:modId xmlns:p14="http://schemas.microsoft.com/office/powerpoint/2010/main" val="1736928181"/>
              </p:ext>
            </p:extLst>
          </p:nvPr>
        </p:nvGraphicFramePr>
        <p:xfrm>
          <a:off x="1905000" y="1168054"/>
          <a:ext cx="5105400" cy="3097814"/>
        </p:xfrm>
        <a:graphic>
          <a:graphicData uri="http://schemas.openxmlformats.org/drawingml/2006/table">
            <a:tbl>
              <a:tblPr firstRow="1" firstCol="1" lastRow="1" lastCol="1" bandRow="1" bandCol="1"/>
              <a:tblGrid>
                <a:gridCol w="1971650">
                  <a:extLst>
                    <a:ext uri="{9D8B030D-6E8A-4147-A177-3AD203B41FA5}">
                      <a16:colId xmlns:a16="http://schemas.microsoft.com/office/drawing/2014/main" val="3925483120"/>
                    </a:ext>
                  </a:extLst>
                </a:gridCol>
                <a:gridCol w="3133750">
                  <a:extLst>
                    <a:ext uri="{9D8B030D-6E8A-4147-A177-3AD203B41FA5}">
                      <a16:colId xmlns:a16="http://schemas.microsoft.com/office/drawing/2014/main" val="439620234"/>
                    </a:ext>
                  </a:extLst>
                </a:gridCol>
              </a:tblGrid>
              <a:tr h="0">
                <a:tc>
                  <a:txBody>
                    <a:bodyPr/>
                    <a:lstStyle/>
                    <a:p>
                      <a:pPr algn="ctr">
                        <a:lnSpc>
                          <a:spcPct val="150000"/>
                        </a:lnSpc>
                        <a:spcAft>
                          <a:spcPts val="1000"/>
                        </a:spcAft>
                        <a:tabLst>
                          <a:tab pos="1581150" algn="l"/>
                        </a:tabLst>
                      </a:pPr>
                      <a:r>
                        <a:rPr lang="en-IN" sz="1800"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Steel Grade </a:t>
                      </a:r>
                      <a:r>
                        <a:rPr lang="en-IN" sz="1800" dirty="0">
                          <a:solidFill>
                            <a:srgbClr val="FF0000"/>
                          </a:solidFill>
                          <a:effectLst/>
                          <a:latin typeface="Tahoma" panose="020B0604030504040204" pitchFamily="34" charset="0"/>
                          <a:ea typeface="Calibri" panose="020F0502020204030204" pitchFamily="34" charset="0"/>
                          <a:cs typeface="Tahoma" panose="020B0604030504040204" pitchFamily="34" charset="0"/>
                          <a:sym typeface="Wingdings" panose="05000000000000000000" pitchFamily="2" charset="2"/>
                        </a:rPr>
                        <a:t></a:t>
                      </a:r>
                      <a:endParaRPr lang="en-IN" sz="1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1000"/>
                        </a:spcAft>
                        <a:tabLst>
                          <a:tab pos="1581150" algn="l"/>
                        </a:tabLst>
                      </a:pPr>
                      <a:r>
                        <a:rPr lang="en-IN" sz="1800" b="1" dirty="0">
                          <a:solidFill>
                            <a:srgbClr val="FF0000"/>
                          </a:solidFill>
                          <a:effectLst/>
                          <a:latin typeface="Tahoma" panose="020B0604030504040204" pitchFamily="34" charset="0"/>
                          <a:ea typeface="Calibri" panose="020F0502020204030204" pitchFamily="34" charset="0"/>
                          <a:cs typeface="Times New Roman" panose="02020603050405020304" pitchFamily="18" charset="0"/>
                        </a:rPr>
                        <a:t>Fe 500</a:t>
                      </a:r>
                      <a:endParaRPr lang="en-IN" sz="1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977597"/>
                  </a:ext>
                </a:extLst>
              </a:tr>
              <a:tr h="827908">
                <a:tc>
                  <a:txBody>
                    <a:bodyPr/>
                    <a:lstStyle/>
                    <a:p>
                      <a:pPr algn="ctr">
                        <a:lnSpc>
                          <a:spcPct val="150000"/>
                        </a:lnSpc>
                        <a:spcAft>
                          <a:spcPts val="1000"/>
                        </a:spcAft>
                        <a:tabLst>
                          <a:tab pos="1581150" algn="l"/>
                        </a:tabLst>
                      </a:pPr>
                      <a:r>
                        <a:rPr lang="en-IN" sz="1800" dirty="0">
                          <a:solidFill>
                            <a:srgbClr val="5D0345"/>
                          </a:solidFill>
                          <a:effectLst/>
                          <a:latin typeface="Tahoma" panose="020B0604030504040204" pitchFamily="34" charset="0"/>
                          <a:ea typeface="Calibri" panose="020F0502020204030204" pitchFamily="34" charset="0"/>
                          <a:cs typeface="Times New Roman" panose="02020603050405020304" pitchFamily="18" charset="0"/>
                        </a:rPr>
                        <a:t>Concrete Grade </a:t>
                      </a:r>
                      <a:r>
                        <a:rPr lang="en-IN" sz="1800" dirty="0">
                          <a:solidFill>
                            <a:srgbClr val="5D0345"/>
                          </a:solidFill>
                          <a:effectLst/>
                          <a:latin typeface="Tahoma" panose="020B0604030504040204" pitchFamily="34" charset="0"/>
                          <a:ea typeface="Calibri" panose="020F0502020204030204" pitchFamily="34" charset="0"/>
                          <a:cs typeface="Tahoma" panose="020B0604030504040204" pitchFamily="34" charset="0"/>
                          <a:sym typeface="Wingdings" panose="05000000000000000000" pitchFamily="2" charset="2"/>
                        </a:rPr>
                        <a:t></a:t>
                      </a:r>
                      <a:endParaRPr lang="en-IN" sz="1800" dirty="0">
                        <a:solidFill>
                          <a:srgbClr val="5D0345"/>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948042075"/>
                  </a:ext>
                </a:extLst>
              </a:tr>
              <a:tr h="382023">
                <a:tc>
                  <a:txBody>
                    <a:bodyPr/>
                    <a:lstStyle/>
                    <a:p>
                      <a:pPr algn="ctr">
                        <a:lnSpc>
                          <a:spcPct val="150000"/>
                        </a:lnSpc>
                        <a:spcAft>
                          <a:spcPts val="1000"/>
                        </a:spcAft>
                        <a:tabLst>
                          <a:tab pos="1581150" algn="l"/>
                        </a:tabLst>
                      </a:pPr>
                      <a:r>
                        <a:rPr lang="en-IN" sz="1800" b="1" dirty="0">
                          <a:solidFill>
                            <a:srgbClr val="5D0345"/>
                          </a:solidFill>
                          <a:effectLst/>
                          <a:latin typeface="Tahoma" panose="020B0604030504040204" pitchFamily="34" charset="0"/>
                          <a:ea typeface="Calibri" panose="020F0502020204030204" pitchFamily="34" charset="0"/>
                          <a:cs typeface="Times New Roman" panose="02020603050405020304" pitchFamily="18" charset="0"/>
                        </a:rPr>
                        <a:t>M20</a:t>
                      </a:r>
                      <a:endParaRPr lang="en-IN" sz="1800" dirty="0">
                        <a:solidFill>
                          <a:srgbClr val="5D0345"/>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tabLst>
                          <a:tab pos="1581150" algn="l"/>
                        </a:tabLst>
                      </a:pP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P=(3.27p + 8) </a:t>
                      </a:r>
                      <a:r>
                        <a:rPr lang="en-IN" sz="1800" b="1" dirty="0" err="1">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bD</a:t>
                      </a: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/1500</a:t>
                      </a:r>
                      <a:endParaRPr lang="en-IN" sz="1800" b="1" dirty="0">
                        <a:solidFill>
                          <a:srgbClr val="0066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006610"/>
                  </a:ext>
                </a:extLst>
              </a:tr>
              <a:tr h="382023">
                <a:tc>
                  <a:txBody>
                    <a:bodyPr/>
                    <a:lstStyle/>
                    <a:p>
                      <a:pPr algn="ctr">
                        <a:lnSpc>
                          <a:spcPct val="150000"/>
                        </a:lnSpc>
                        <a:spcAft>
                          <a:spcPts val="1000"/>
                        </a:spcAft>
                        <a:tabLst>
                          <a:tab pos="1581150" algn="l"/>
                        </a:tabLst>
                      </a:pPr>
                      <a:r>
                        <a:rPr lang="en-IN" sz="1800" b="1" dirty="0">
                          <a:solidFill>
                            <a:srgbClr val="5D0345"/>
                          </a:solidFill>
                          <a:effectLst/>
                          <a:latin typeface="Tahoma" panose="020B0604030504040204" pitchFamily="34" charset="0"/>
                          <a:ea typeface="Calibri" panose="020F0502020204030204" pitchFamily="34" charset="0"/>
                          <a:cs typeface="Times New Roman" panose="02020603050405020304" pitchFamily="18" charset="0"/>
                        </a:rPr>
                        <a:t>M25</a:t>
                      </a:r>
                      <a:endParaRPr lang="en-IN" sz="1800" dirty="0">
                        <a:solidFill>
                          <a:srgbClr val="5D0345"/>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tabLst>
                          <a:tab pos="1581150" algn="l"/>
                        </a:tabLst>
                      </a:pP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P=(3.25p +10) </a:t>
                      </a:r>
                      <a:r>
                        <a:rPr lang="en-IN" sz="1800" b="1" dirty="0" err="1">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bD</a:t>
                      </a: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/1500</a:t>
                      </a:r>
                      <a:endParaRPr lang="en-IN" sz="1800" b="1" dirty="0">
                        <a:solidFill>
                          <a:srgbClr val="0066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050412"/>
                  </a:ext>
                </a:extLst>
              </a:tr>
              <a:tr h="382023">
                <a:tc>
                  <a:txBody>
                    <a:bodyPr/>
                    <a:lstStyle/>
                    <a:p>
                      <a:pPr algn="ctr">
                        <a:lnSpc>
                          <a:spcPct val="150000"/>
                        </a:lnSpc>
                        <a:spcAft>
                          <a:spcPts val="1000"/>
                        </a:spcAft>
                        <a:tabLst>
                          <a:tab pos="1581150" algn="l"/>
                        </a:tabLst>
                      </a:pPr>
                      <a:r>
                        <a:rPr lang="en-IN" sz="1800" b="1" dirty="0">
                          <a:solidFill>
                            <a:srgbClr val="5D0345"/>
                          </a:solidFill>
                          <a:effectLst/>
                          <a:latin typeface="Tahoma" panose="020B0604030504040204" pitchFamily="34" charset="0"/>
                          <a:ea typeface="Calibri" panose="020F0502020204030204" pitchFamily="34" charset="0"/>
                          <a:cs typeface="Times New Roman" panose="02020603050405020304" pitchFamily="18" charset="0"/>
                        </a:rPr>
                        <a:t>M30.</a:t>
                      </a:r>
                      <a:endParaRPr lang="en-IN" sz="1800" dirty="0">
                        <a:solidFill>
                          <a:srgbClr val="5D0345"/>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tabLst>
                          <a:tab pos="1581150" algn="l"/>
                        </a:tabLst>
                      </a:pP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P=(3.23p + 12) </a:t>
                      </a:r>
                      <a:r>
                        <a:rPr lang="en-IN" sz="1800" b="1" dirty="0" err="1">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bD</a:t>
                      </a: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/1500</a:t>
                      </a:r>
                      <a:endParaRPr lang="en-IN" sz="1800" b="1" dirty="0">
                        <a:solidFill>
                          <a:srgbClr val="0066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4391729"/>
                  </a:ext>
                </a:extLst>
              </a:tr>
              <a:tr h="382023">
                <a:tc>
                  <a:txBody>
                    <a:bodyPr/>
                    <a:lstStyle/>
                    <a:p>
                      <a:pPr algn="ctr">
                        <a:lnSpc>
                          <a:spcPct val="150000"/>
                        </a:lnSpc>
                        <a:spcAft>
                          <a:spcPts val="1000"/>
                        </a:spcAft>
                        <a:tabLst>
                          <a:tab pos="1581150" algn="l"/>
                        </a:tabLst>
                      </a:pPr>
                      <a:r>
                        <a:rPr lang="en-IN" sz="1800" b="1" dirty="0">
                          <a:solidFill>
                            <a:srgbClr val="5D0345"/>
                          </a:solidFill>
                          <a:effectLst/>
                          <a:latin typeface="Tahoma" panose="020B0604030504040204" pitchFamily="34" charset="0"/>
                          <a:ea typeface="Calibri" panose="020F0502020204030204" pitchFamily="34" charset="0"/>
                          <a:cs typeface="Times New Roman" panose="02020603050405020304" pitchFamily="18" charset="0"/>
                        </a:rPr>
                        <a:t>M35</a:t>
                      </a:r>
                      <a:endParaRPr lang="en-IN" sz="1800" dirty="0">
                        <a:solidFill>
                          <a:srgbClr val="5D0345"/>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tabLst>
                          <a:tab pos="1581150" algn="l"/>
                        </a:tabLst>
                      </a:pP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P=(3.21p + 14) </a:t>
                      </a:r>
                      <a:r>
                        <a:rPr lang="en-IN" sz="1800" b="1" dirty="0" err="1">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bD</a:t>
                      </a: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/1500</a:t>
                      </a:r>
                      <a:endParaRPr lang="en-IN" sz="1800" b="1" dirty="0">
                        <a:solidFill>
                          <a:srgbClr val="0066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616418"/>
                  </a:ext>
                </a:extLst>
              </a:tr>
              <a:tr h="382023">
                <a:tc>
                  <a:txBody>
                    <a:bodyPr/>
                    <a:lstStyle/>
                    <a:p>
                      <a:pPr algn="ctr">
                        <a:lnSpc>
                          <a:spcPct val="150000"/>
                        </a:lnSpc>
                        <a:spcAft>
                          <a:spcPts val="1000"/>
                        </a:spcAft>
                        <a:tabLst>
                          <a:tab pos="1581150" algn="l"/>
                        </a:tabLst>
                      </a:pPr>
                      <a:r>
                        <a:rPr lang="en-IN" sz="1800" b="1" dirty="0">
                          <a:solidFill>
                            <a:srgbClr val="5D0345"/>
                          </a:solidFill>
                          <a:effectLst/>
                          <a:latin typeface="Tahoma" panose="020B0604030504040204" pitchFamily="34" charset="0"/>
                          <a:ea typeface="Calibri" panose="020F0502020204030204" pitchFamily="34" charset="0"/>
                          <a:cs typeface="Times New Roman" panose="02020603050405020304" pitchFamily="18" charset="0"/>
                        </a:rPr>
                        <a:t>M40</a:t>
                      </a:r>
                      <a:endParaRPr lang="en-IN" sz="1800" dirty="0">
                        <a:solidFill>
                          <a:srgbClr val="5D0345"/>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tabLst>
                          <a:tab pos="1581150" algn="l"/>
                        </a:tabLst>
                      </a:pP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P=(3.19p + 16) </a:t>
                      </a:r>
                      <a:r>
                        <a:rPr lang="en-IN" sz="1800" b="1" dirty="0" err="1">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bD</a:t>
                      </a:r>
                      <a:r>
                        <a:rPr lang="en-IN" sz="1800" b="1" dirty="0">
                          <a:solidFill>
                            <a:srgbClr val="006600"/>
                          </a:solidFill>
                          <a:effectLst/>
                          <a:latin typeface="Tahoma" panose="020B0604030504040204" pitchFamily="34" charset="0"/>
                          <a:ea typeface="Calibri" panose="020F0502020204030204" pitchFamily="34" charset="0"/>
                          <a:cs typeface="Times New Roman" panose="02020603050405020304" pitchFamily="18" charset="0"/>
                        </a:rPr>
                        <a:t>/1500</a:t>
                      </a:r>
                      <a:endParaRPr lang="en-IN" sz="1800" b="1" dirty="0">
                        <a:solidFill>
                          <a:srgbClr val="006600"/>
                        </a:solidFill>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727283"/>
                  </a:ext>
                </a:extLst>
              </a:tr>
            </a:tbl>
          </a:graphicData>
        </a:graphic>
      </p:graphicFrame>
      <p:sp>
        <p:nvSpPr>
          <p:cNvPr id="9" name="TextBox 8">
            <a:extLst>
              <a:ext uri="{FF2B5EF4-FFF2-40B4-BE49-F238E27FC236}">
                <a16:creationId xmlns:a16="http://schemas.microsoft.com/office/drawing/2014/main" id="{991946BD-370F-4963-8376-2B9633191EA8}"/>
              </a:ext>
            </a:extLst>
          </p:cNvPr>
          <p:cNvSpPr txBox="1"/>
          <p:nvPr/>
        </p:nvSpPr>
        <p:spPr>
          <a:xfrm>
            <a:off x="1066800" y="4343400"/>
            <a:ext cx="7162800" cy="2082943"/>
          </a:xfrm>
          <a:prstGeom prst="rect">
            <a:avLst/>
          </a:prstGeom>
          <a:noFill/>
        </p:spPr>
        <p:txBody>
          <a:bodyPr wrap="square">
            <a:spAutoFit/>
          </a:bodyPr>
          <a:lstStyle/>
          <a:p>
            <a:pPr>
              <a:lnSpc>
                <a:spcPct val="150000"/>
              </a:lnSpc>
              <a:spcAft>
                <a:spcPts val="1000"/>
              </a:spcAft>
              <a:tabLst>
                <a:tab pos="1581150" algn="l"/>
              </a:tabLst>
            </a:pPr>
            <a:r>
              <a:rPr lang="en-IN" sz="18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Where P is Axial Load carrying capacity of column in KN.</a:t>
            </a:r>
            <a:endParaRPr lang="en-IN" sz="1800" dirty="0">
              <a:solidFill>
                <a:srgbClr val="0070C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50000"/>
              </a:lnSpc>
              <a:spcAft>
                <a:spcPts val="1000"/>
              </a:spcAft>
              <a:tabLst>
                <a:tab pos="1581150" algn="l"/>
              </a:tabLst>
            </a:pPr>
            <a:r>
              <a:rPr lang="en-IN" sz="18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p = % of steel reinforcement  ( say 2% is 2)</a:t>
            </a:r>
            <a:endParaRPr lang="en-IN" sz="1800" dirty="0">
              <a:solidFill>
                <a:srgbClr val="0070C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50000"/>
              </a:lnSpc>
              <a:spcAft>
                <a:spcPts val="1000"/>
              </a:spcAft>
              <a:tabLst>
                <a:tab pos="1581150" algn="l"/>
              </a:tabLst>
            </a:pPr>
            <a:r>
              <a:rPr lang="en-IN" sz="18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b = Breadth of Column in mm</a:t>
            </a:r>
            <a:endParaRPr lang="en-IN" sz="1800" dirty="0">
              <a:solidFill>
                <a:srgbClr val="0070C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50000"/>
              </a:lnSpc>
              <a:spcAft>
                <a:spcPts val="1000"/>
              </a:spcAft>
              <a:tabLst>
                <a:tab pos="1581150" algn="l"/>
              </a:tabLst>
            </a:pPr>
            <a:r>
              <a:rPr lang="en-IN" sz="18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D = Depth of Column in mm</a:t>
            </a:r>
            <a:r>
              <a:rPr lang="en-IN" sz="1800" dirty="0">
                <a:effectLst/>
                <a:latin typeface="Tahoma" panose="020B0604030504040204" pitchFamily="34" charset="0"/>
                <a:ea typeface="Calibri" panose="020F0502020204030204" pitchFamily="34" charset="0"/>
                <a:cs typeface="Times New Roman" panose="02020603050405020304" pitchFamily="18" charset="0"/>
              </a:rPr>
              <a:t>. </a:t>
            </a:r>
            <a:endParaRPr lang="en-IN" sz="18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8107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cstate="print"/>
          <a:srcRect/>
          <a:stretch>
            <a:fillRect/>
          </a:stretch>
        </p:blipFill>
        <p:spPr bwMode="auto">
          <a:xfrm>
            <a:off x="1017588" y="1635125"/>
            <a:ext cx="6840537" cy="3586163"/>
          </a:xfrm>
          <a:prstGeom prst="rect">
            <a:avLst/>
          </a:prstGeom>
          <a:noFill/>
          <a:ln w="9525">
            <a:noFill/>
            <a:miter lim="800000"/>
            <a:headEnd/>
            <a:tailEnd/>
          </a:ln>
        </p:spPr>
      </p:pic>
      <p:sp>
        <p:nvSpPr>
          <p:cNvPr id="46083" name="Text Box 5"/>
          <p:cNvSpPr txBox="1">
            <a:spLocks noChangeArrowheads="1"/>
          </p:cNvSpPr>
          <p:nvPr/>
        </p:nvSpPr>
        <p:spPr bwMode="auto">
          <a:xfrm>
            <a:off x="2057400" y="5257800"/>
            <a:ext cx="4419600" cy="461665"/>
          </a:xfrm>
          <a:prstGeom prst="rect">
            <a:avLst/>
          </a:prstGeom>
          <a:solidFill>
            <a:srgbClr val="FFFF00"/>
          </a:solidFill>
          <a:ln w="9525">
            <a:noFill/>
            <a:miter lim="800000"/>
            <a:headEnd/>
            <a:tailEnd/>
          </a:ln>
        </p:spPr>
        <p:txBody>
          <a:bodyPr>
            <a:spAutoFit/>
          </a:bodyPr>
          <a:lstStyle/>
          <a:p>
            <a:pPr>
              <a:spcBef>
                <a:spcPct val="50000"/>
              </a:spcBef>
            </a:pPr>
            <a:r>
              <a:rPr lang="en-US" sz="2400" b="1" dirty="0">
                <a:latin typeface="Bookman Old Style" pitchFamily="18" charset="0"/>
              </a:rPr>
              <a:t>        ISOLATED FOOTING</a:t>
            </a:r>
          </a:p>
        </p:txBody>
      </p:sp>
      <p:sp>
        <p:nvSpPr>
          <p:cNvPr id="46084" name="Text Box 7"/>
          <p:cNvSpPr txBox="1">
            <a:spLocks noChangeArrowheads="1"/>
          </p:cNvSpPr>
          <p:nvPr/>
        </p:nvSpPr>
        <p:spPr bwMode="auto">
          <a:xfrm>
            <a:off x="1371600" y="457200"/>
            <a:ext cx="6019800" cy="461665"/>
          </a:xfrm>
          <a:prstGeom prst="rect">
            <a:avLst/>
          </a:prstGeom>
          <a:solidFill>
            <a:srgbClr val="FFFF00"/>
          </a:solidFill>
          <a:ln w="9525">
            <a:noFill/>
            <a:miter lim="800000"/>
            <a:headEnd/>
            <a:tailEnd/>
          </a:ln>
        </p:spPr>
        <p:txBody>
          <a:bodyPr>
            <a:spAutoFit/>
          </a:bodyPr>
          <a:lstStyle/>
          <a:p>
            <a:pPr>
              <a:spcBef>
                <a:spcPct val="50000"/>
              </a:spcBef>
            </a:pPr>
            <a:r>
              <a:rPr lang="en-US" sz="2400" b="1" dirty="0">
                <a:latin typeface="Bookman Old Style" pitchFamily="18" charset="0"/>
              </a:rPr>
              <a:t>     EVOLVING SIZE OF FOOTING</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lum bright="-30000"/>
            <a:grayscl/>
            <a:biLevel thresh="50000"/>
          </a:blip>
          <a:srcRect/>
          <a:stretch>
            <a:fillRect/>
          </a:stretch>
        </p:blipFill>
        <p:spPr bwMode="auto">
          <a:xfrm>
            <a:off x="0" y="0"/>
            <a:ext cx="4343400" cy="6858000"/>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srcRect/>
          <a:stretch>
            <a:fillRect/>
          </a:stretch>
        </p:blipFill>
        <p:spPr bwMode="auto">
          <a:xfrm>
            <a:off x="4419600" y="0"/>
            <a:ext cx="4724400" cy="6858000"/>
          </a:xfrm>
          <a:prstGeom prst="rect">
            <a:avLst/>
          </a:prstGeom>
          <a:noFill/>
          <a:ln w="9525">
            <a:noFill/>
            <a:miter lim="800000"/>
            <a:headEnd/>
            <a:tailEnd/>
          </a:ln>
        </p:spPr>
      </p:pic>
      <p:sp>
        <p:nvSpPr>
          <p:cNvPr id="4" name="TextBox 3"/>
          <p:cNvSpPr txBox="1"/>
          <p:nvPr/>
        </p:nvSpPr>
        <p:spPr>
          <a:xfrm>
            <a:off x="381000" y="4800600"/>
            <a:ext cx="381000" cy="400110"/>
          </a:xfrm>
          <a:prstGeom prst="rect">
            <a:avLst/>
          </a:prstGeom>
          <a:noFill/>
        </p:spPr>
        <p:txBody>
          <a:bodyPr wrap="square" rtlCol="0">
            <a:spAutoFit/>
          </a:bodyPr>
          <a:lstStyle/>
          <a:p>
            <a:r>
              <a:rPr lang="en-US" sz="2000" b="1" dirty="0">
                <a:solidFill>
                  <a:srgbClr val="C00000"/>
                </a:solidFill>
              </a:rPr>
              <a:t>B</a:t>
            </a:r>
          </a:p>
        </p:txBody>
      </p:sp>
      <p:sp>
        <p:nvSpPr>
          <p:cNvPr id="5" name="TextBox 4"/>
          <p:cNvSpPr txBox="1"/>
          <p:nvPr/>
        </p:nvSpPr>
        <p:spPr>
          <a:xfrm>
            <a:off x="1676400" y="3962400"/>
            <a:ext cx="304800" cy="400110"/>
          </a:xfrm>
          <a:prstGeom prst="rect">
            <a:avLst/>
          </a:prstGeom>
          <a:noFill/>
        </p:spPr>
        <p:txBody>
          <a:bodyPr wrap="square" rtlCol="0">
            <a:spAutoFit/>
          </a:bodyPr>
          <a:lstStyle/>
          <a:p>
            <a:r>
              <a:rPr lang="en-US" sz="2000" b="1" dirty="0">
                <a:solidFill>
                  <a:srgbClr val="C00000"/>
                </a:solidFill>
              </a:rPr>
              <a:t>L</a:t>
            </a:r>
          </a:p>
        </p:txBody>
      </p:sp>
      <p:cxnSp>
        <p:nvCxnSpPr>
          <p:cNvPr id="7" name="Straight Connector 6"/>
          <p:cNvCxnSpPr/>
          <p:nvPr/>
        </p:nvCxnSpPr>
        <p:spPr>
          <a:xfrm rot="5400000">
            <a:off x="-37306" y="3313906"/>
            <a:ext cx="685006" cy="794"/>
          </a:xfrm>
          <a:prstGeom prst="line">
            <a:avLst/>
          </a:prstGeom>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0" y="3200400"/>
            <a:ext cx="381000" cy="400110"/>
          </a:xfrm>
          <a:prstGeom prst="rect">
            <a:avLst/>
          </a:prstGeom>
          <a:noFill/>
        </p:spPr>
        <p:txBody>
          <a:bodyPr wrap="square" rtlCol="0">
            <a:spAutoFit/>
          </a:bodyPr>
          <a:lstStyle/>
          <a:p>
            <a:r>
              <a:rPr lang="en-US" sz="2000" b="1" dirty="0">
                <a:solidFill>
                  <a:srgbClr val="C00000"/>
                </a:solidFill>
              </a:rPr>
              <a:t>D</a:t>
            </a:r>
          </a:p>
        </p:txBody>
      </p:sp>
      <p:cxnSp>
        <p:nvCxnSpPr>
          <p:cNvPr id="13" name="Straight Connector 12"/>
          <p:cNvCxnSpPr/>
          <p:nvPr/>
        </p:nvCxnSpPr>
        <p:spPr>
          <a:xfrm>
            <a:off x="0" y="29718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2971800"/>
            <a:ext cx="1524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subTitle" idx="1"/>
          </p:nvPr>
        </p:nvSpPr>
        <p:spPr>
          <a:xfrm>
            <a:off x="228600" y="381000"/>
            <a:ext cx="8534400" cy="6248400"/>
          </a:xfrm>
          <a:solidFill>
            <a:schemeClr val="tx1"/>
          </a:solidFill>
        </p:spPr>
        <p:txBody>
          <a:bodyPr>
            <a:normAutofit/>
          </a:bodyPr>
          <a:lstStyle/>
          <a:p>
            <a:pPr eaLnBrk="1" hangingPunct="1"/>
            <a:r>
              <a:rPr lang="en-US" sz="2400" b="1" u="sng" dirty="0">
                <a:solidFill>
                  <a:srgbClr val="FF0066"/>
                </a:solidFill>
                <a:cs typeface="Times New Roman" pitchFamily="18" charset="0"/>
              </a:rPr>
              <a:t>IV</a:t>
            </a:r>
            <a:r>
              <a:rPr lang="en-US" sz="2400" b="1" u="sng" dirty="0">
                <a:solidFill>
                  <a:srgbClr val="FF0066"/>
                </a:solidFill>
                <a:latin typeface="Arial" charset="0"/>
                <a:cs typeface="Arial" charset="0"/>
              </a:rPr>
              <a:t> FOOTING DESIGN</a:t>
            </a:r>
            <a:endParaRPr lang="en-US" sz="2400" dirty="0">
              <a:solidFill>
                <a:srgbClr val="FF0066"/>
              </a:solidFill>
              <a:cs typeface="Times New Roman" pitchFamily="18" charset="0"/>
            </a:endParaRPr>
          </a:p>
          <a:p>
            <a:pPr algn="just" eaLnBrk="1" hangingPunct="1"/>
            <a:r>
              <a:rPr lang="en-US" sz="2400" b="1" dirty="0">
                <a:solidFill>
                  <a:schemeClr val="bg1"/>
                </a:solidFill>
                <a:latin typeface="Arial" charset="0"/>
                <a:cs typeface="Arial" charset="0"/>
              </a:rPr>
              <a:t>Footings distribute the load transmitted </a:t>
            </a:r>
          </a:p>
          <a:p>
            <a:pPr algn="just" eaLnBrk="1" hangingPunct="1"/>
            <a:r>
              <a:rPr lang="en-US" sz="2400" b="1" dirty="0">
                <a:solidFill>
                  <a:schemeClr val="bg1"/>
                </a:solidFill>
                <a:latin typeface="Arial" charset="0"/>
                <a:cs typeface="Arial" charset="0"/>
              </a:rPr>
              <a:t>from the column into the soil. Size of footings depend on the type of soil on which the building rests. </a:t>
            </a:r>
            <a:endParaRPr lang="en-US" sz="2400" b="1" dirty="0">
              <a:solidFill>
                <a:schemeClr val="bg1"/>
              </a:solidFill>
              <a:cs typeface="Times New Roman" pitchFamily="18" charset="0"/>
            </a:endParaRPr>
          </a:p>
          <a:p>
            <a:pPr eaLnBrk="1" hangingPunct="1"/>
            <a:r>
              <a:rPr lang="en-US" sz="2400" b="1" u="sng" dirty="0">
                <a:solidFill>
                  <a:srgbClr val="006600"/>
                </a:solidFill>
                <a:latin typeface="Arial" charset="0"/>
                <a:cs typeface="Arial" charset="0"/>
              </a:rPr>
              <a:t>S.B.C:</a:t>
            </a:r>
            <a:endParaRPr lang="en-US" sz="2400" b="1" dirty="0">
              <a:solidFill>
                <a:srgbClr val="006600"/>
              </a:solidFill>
              <a:cs typeface="Times New Roman" pitchFamily="18" charset="0"/>
            </a:endParaRPr>
          </a:p>
          <a:p>
            <a:pPr algn="just" eaLnBrk="1" hangingPunct="1">
              <a:buFontTx/>
              <a:buChar char="•"/>
            </a:pPr>
            <a:r>
              <a:rPr lang="en-US" sz="2400" dirty="0">
                <a:solidFill>
                  <a:schemeClr val="bg1"/>
                </a:solidFill>
                <a:latin typeface="Arial" charset="0"/>
                <a:cs typeface="Arial" charset="0"/>
              </a:rPr>
              <a:t>  </a:t>
            </a:r>
            <a:r>
              <a:rPr lang="en-US" sz="2400" b="1" dirty="0">
                <a:solidFill>
                  <a:schemeClr val="bg1"/>
                </a:solidFill>
                <a:latin typeface="Arial" charset="0"/>
                <a:cs typeface="Arial" charset="0"/>
              </a:rPr>
              <a:t>The safe bearing capacity ( S.B.C)  of soils like </a:t>
            </a:r>
            <a:r>
              <a:rPr lang="en-US" sz="2400" b="1" u="sng" dirty="0">
                <a:solidFill>
                  <a:srgbClr val="FF0000"/>
                </a:solidFill>
                <a:latin typeface="Arial" charset="0"/>
                <a:cs typeface="Arial" charset="0"/>
              </a:rPr>
              <a:t>clay</a:t>
            </a:r>
            <a:r>
              <a:rPr lang="en-US" sz="2400" b="1" dirty="0">
                <a:solidFill>
                  <a:schemeClr val="bg1"/>
                </a:solidFill>
                <a:latin typeface="Arial" charset="0"/>
                <a:cs typeface="Arial" charset="0"/>
              </a:rPr>
              <a:t> is very less and</a:t>
            </a:r>
          </a:p>
          <a:p>
            <a:pPr algn="just" eaLnBrk="1" hangingPunct="1">
              <a:buFontTx/>
              <a:buChar char="•"/>
            </a:pPr>
            <a:r>
              <a:rPr lang="en-US" sz="2400" b="1" dirty="0">
                <a:solidFill>
                  <a:srgbClr val="FF0066"/>
                </a:solidFill>
                <a:latin typeface="Arial" charset="0"/>
                <a:cs typeface="Arial" charset="0"/>
              </a:rPr>
              <a:t>  S.B.C. of soils like </a:t>
            </a:r>
            <a:r>
              <a:rPr lang="en-US" sz="2400" b="1" u="sng" dirty="0">
                <a:solidFill>
                  <a:srgbClr val="0000CC"/>
                </a:solidFill>
                <a:latin typeface="Arial" charset="0"/>
                <a:cs typeface="Arial" charset="0"/>
              </a:rPr>
              <a:t>hard gravel  </a:t>
            </a:r>
            <a:r>
              <a:rPr lang="en-US" sz="2400" b="1" dirty="0">
                <a:solidFill>
                  <a:srgbClr val="FF0066"/>
                </a:solidFill>
                <a:latin typeface="Arial" charset="0"/>
                <a:cs typeface="Arial" charset="0"/>
              </a:rPr>
              <a:t>soil is high</a:t>
            </a:r>
          </a:p>
          <a:p>
            <a:pPr algn="just" eaLnBrk="1" hangingPunct="1">
              <a:buFontTx/>
              <a:buChar char="•"/>
            </a:pPr>
            <a:r>
              <a:rPr lang="en-US" sz="2400" b="1" dirty="0">
                <a:solidFill>
                  <a:srgbClr val="002060"/>
                </a:solidFill>
                <a:latin typeface="Arial" charset="0"/>
                <a:cs typeface="Arial" charset="0"/>
              </a:rPr>
              <a:t>  S.B.C. of </a:t>
            </a:r>
            <a:r>
              <a:rPr lang="en-US" sz="2400" b="1" u="sng" dirty="0">
                <a:solidFill>
                  <a:srgbClr val="FF0000"/>
                </a:solidFill>
                <a:latin typeface="Arial" charset="0"/>
                <a:cs typeface="Arial" charset="0"/>
              </a:rPr>
              <a:t>soft / hard rock </a:t>
            </a:r>
            <a:r>
              <a:rPr lang="en-US" sz="2400" b="1" dirty="0">
                <a:solidFill>
                  <a:srgbClr val="002060"/>
                </a:solidFill>
                <a:latin typeface="Arial" charset="0"/>
                <a:cs typeface="Arial" charset="0"/>
              </a:rPr>
              <a:t>is very high.</a:t>
            </a:r>
          </a:p>
          <a:p>
            <a:pPr eaLnBrk="1" hangingPunct="1">
              <a:buFontTx/>
              <a:buChar char="•"/>
            </a:pPr>
            <a:r>
              <a:rPr lang="en-US" sz="2400" b="1" i="1" dirty="0">
                <a:solidFill>
                  <a:srgbClr val="FF0000"/>
                </a:solidFill>
                <a:latin typeface="Arial" charset="0"/>
                <a:cs typeface="Arial" charset="0"/>
              </a:rPr>
              <a:t>  Generally SBC of </a:t>
            </a:r>
            <a:r>
              <a:rPr lang="en-US" sz="2400" b="1" i="1" dirty="0">
                <a:solidFill>
                  <a:srgbClr val="0000CC"/>
                </a:solidFill>
                <a:latin typeface="Arial" charset="0"/>
                <a:cs typeface="Arial" charset="0"/>
              </a:rPr>
              <a:t>CLAY</a:t>
            </a:r>
            <a:r>
              <a:rPr lang="en-US" sz="2400" b="1" i="1" dirty="0">
                <a:solidFill>
                  <a:srgbClr val="FF0000"/>
                </a:solidFill>
                <a:latin typeface="Arial" charset="0"/>
                <a:cs typeface="Arial" charset="0"/>
              </a:rPr>
              <a:t> is assumed as = </a:t>
            </a:r>
            <a:r>
              <a:rPr lang="en-US" sz="2400" b="1" i="1" dirty="0">
                <a:solidFill>
                  <a:srgbClr val="0000CC"/>
                </a:solidFill>
                <a:latin typeface="Arial" charset="0"/>
                <a:cs typeface="Arial" charset="0"/>
              </a:rPr>
              <a:t>100</a:t>
            </a:r>
            <a:r>
              <a:rPr lang="en-US" sz="2400" b="1" i="1" dirty="0">
                <a:solidFill>
                  <a:srgbClr val="FF0000"/>
                </a:solidFill>
                <a:latin typeface="Arial" charset="0"/>
                <a:cs typeface="Arial" charset="0"/>
              </a:rPr>
              <a:t> KN/m²</a:t>
            </a:r>
            <a:endParaRPr lang="en-US" sz="2400" b="1" i="1" dirty="0">
              <a:solidFill>
                <a:srgbClr val="FF0000"/>
              </a:solidFill>
              <a:cs typeface="Times New Roman" pitchFamily="18" charset="0"/>
            </a:endParaRPr>
          </a:p>
          <a:p>
            <a:pPr>
              <a:buFontTx/>
              <a:buChar char="•"/>
            </a:pPr>
            <a:r>
              <a:rPr lang="en-US" sz="2400" b="1" i="1" dirty="0">
                <a:solidFill>
                  <a:srgbClr val="FF0000"/>
                </a:solidFill>
                <a:latin typeface="Arial" charset="0"/>
                <a:cs typeface="Arial" charset="0"/>
              </a:rPr>
              <a:t>  SBC of </a:t>
            </a:r>
            <a:r>
              <a:rPr lang="en-US" sz="2400" b="1" i="1" dirty="0">
                <a:solidFill>
                  <a:srgbClr val="0000CC"/>
                </a:solidFill>
                <a:latin typeface="Arial" charset="0"/>
                <a:cs typeface="Arial" charset="0"/>
              </a:rPr>
              <a:t>COARSE SAND  </a:t>
            </a:r>
            <a:r>
              <a:rPr lang="en-US" sz="2400" b="1" i="1" dirty="0">
                <a:solidFill>
                  <a:srgbClr val="FF0000"/>
                </a:solidFill>
                <a:latin typeface="Arial" charset="0"/>
                <a:cs typeface="Arial" charset="0"/>
              </a:rPr>
              <a:t>as =</a:t>
            </a:r>
            <a:r>
              <a:rPr lang="en-US" sz="2400" b="1" i="1" dirty="0">
                <a:solidFill>
                  <a:srgbClr val="0000CC"/>
                </a:solidFill>
                <a:latin typeface="Arial" charset="0"/>
                <a:cs typeface="Arial" charset="0"/>
              </a:rPr>
              <a:t>   150 </a:t>
            </a:r>
            <a:r>
              <a:rPr lang="en-US" sz="2400" b="1" i="1" dirty="0">
                <a:solidFill>
                  <a:srgbClr val="FF0000"/>
                </a:solidFill>
                <a:latin typeface="Arial" charset="0"/>
                <a:cs typeface="Arial" charset="0"/>
              </a:rPr>
              <a:t>KN/m²</a:t>
            </a:r>
          </a:p>
          <a:p>
            <a:pPr>
              <a:buFontTx/>
              <a:buChar char="•"/>
            </a:pPr>
            <a:r>
              <a:rPr lang="en-US" sz="2400" b="1" i="1" dirty="0">
                <a:solidFill>
                  <a:srgbClr val="FF0000"/>
                </a:solidFill>
                <a:latin typeface="Arial" charset="0"/>
                <a:cs typeface="Arial" charset="0"/>
              </a:rPr>
              <a:t>  &amp; SBC of </a:t>
            </a:r>
            <a:r>
              <a:rPr lang="en-US" sz="2400" b="1" i="1" dirty="0">
                <a:solidFill>
                  <a:srgbClr val="0000CC"/>
                </a:solidFill>
                <a:latin typeface="Arial" charset="0"/>
                <a:cs typeface="Arial" charset="0"/>
              </a:rPr>
              <a:t>HARD GRAVEL </a:t>
            </a:r>
            <a:r>
              <a:rPr lang="en-US" sz="2400" b="1" i="1" dirty="0">
                <a:solidFill>
                  <a:srgbClr val="FF0000"/>
                </a:solidFill>
                <a:latin typeface="Arial" charset="0"/>
                <a:cs typeface="Arial" charset="0"/>
              </a:rPr>
              <a:t>as =</a:t>
            </a:r>
            <a:r>
              <a:rPr lang="en-US" sz="2400" b="1" i="1" dirty="0">
                <a:solidFill>
                  <a:srgbClr val="0000CC"/>
                </a:solidFill>
                <a:latin typeface="Arial" charset="0"/>
                <a:cs typeface="Arial" charset="0"/>
              </a:rPr>
              <a:t> 250 </a:t>
            </a:r>
            <a:r>
              <a:rPr lang="en-US" sz="2400" b="1" i="1" dirty="0">
                <a:solidFill>
                  <a:srgbClr val="FF0000"/>
                </a:solidFill>
                <a:latin typeface="Arial" charset="0"/>
                <a:cs typeface="Arial" charset="0"/>
              </a:rPr>
              <a:t>KN/m²</a:t>
            </a:r>
            <a:r>
              <a:rPr lang="en-US" sz="2400" b="1" i="1" dirty="0">
                <a:solidFill>
                  <a:srgbClr val="FF0000"/>
                </a:solidFill>
              </a:rPr>
              <a:t> </a:t>
            </a:r>
          </a:p>
          <a:p>
            <a:pPr>
              <a:buFontTx/>
              <a:buChar char="•"/>
            </a:pPr>
            <a:r>
              <a:rPr lang="en-US" sz="2400" b="1" i="1" dirty="0">
                <a:solidFill>
                  <a:srgbClr val="FF0000"/>
                </a:solidFill>
                <a:latin typeface="Arial" charset="0"/>
                <a:cs typeface="Arial" charset="0"/>
              </a:rPr>
              <a:t>  SBC of </a:t>
            </a:r>
            <a:r>
              <a:rPr lang="en-US" sz="2400" b="1" i="1" dirty="0">
                <a:solidFill>
                  <a:srgbClr val="0000CC"/>
                </a:solidFill>
                <a:latin typeface="Arial" charset="0"/>
                <a:cs typeface="Arial" charset="0"/>
              </a:rPr>
              <a:t>Soft  Disintegrated  Rock </a:t>
            </a:r>
            <a:r>
              <a:rPr lang="en-US" sz="2400" b="1" i="1" dirty="0">
                <a:solidFill>
                  <a:srgbClr val="FF0000"/>
                </a:solidFill>
                <a:latin typeface="Arial" charset="0"/>
                <a:cs typeface="Arial" charset="0"/>
              </a:rPr>
              <a:t>as =</a:t>
            </a:r>
            <a:r>
              <a:rPr lang="en-US" sz="2400" b="1" i="1" dirty="0">
                <a:solidFill>
                  <a:srgbClr val="0000CC"/>
                </a:solidFill>
                <a:latin typeface="Arial" charset="0"/>
                <a:cs typeface="Arial" charset="0"/>
              </a:rPr>
              <a:t> 300 </a:t>
            </a:r>
            <a:r>
              <a:rPr lang="en-US" sz="2400" b="1" i="1" dirty="0">
                <a:solidFill>
                  <a:srgbClr val="FF0000"/>
                </a:solidFill>
                <a:latin typeface="Arial" charset="0"/>
                <a:cs typeface="Arial" charset="0"/>
              </a:rPr>
              <a:t>KN/m²</a:t>
            </a:r>
            <a:endParaRPr lang="en-US" sz="2400" b="1" i="1" dirty="0">
              <a:solidFill>
                <a:srgbClr val="FF0000"/>
              </a:solidFill>
            </a:endParaRPr>
          </a:p>
        </p:txBody>
      </p:sp>
      <p:pic>
        <p:nvPicPr>
          <p:cNvPr id="3" name="Picture 4"/>
          <p:cNvPicPr>
            <a:picLocks noChangeAspect="1" noChangeArrowheads="1"/>
          </p:cNvPicPr>
          <p:nvPr/>
        </p:nvPicPr>
        <p:blipFill>
          <a:blip r:embed="rId2" cstate="print"/>
          <a:srcRect l="2469" r="3693" b="10503"/>
          <a:stretch>
            <a:fillRect/>
          </a:stretch>
        </p:blipFill>
        <p:spPr bwMode="auto">
          <a:xfrm>
            <a:off x="6553200" y="609600"/>
            <a:ext cx="1981200" cy="990600"/>
          </a:xfrm>
          <a:prstGeom prst="rect">
            <a:avLst/>
          </a:prstGeom>
          <a:noFill/>
          <a:ln w="9525">
            <a:noFill/>
            <a:miter lim="800000"/>
            <a:headEnd/>
            <a:tailEnd/>
          </a:ln>
        </p:spPr>
      </p:pic>
      <p:sp>
        <p:nvSpPr>
          <p:cNvPr id="4" name="Rounded Rectangle 3"/>
          <p:cNvSpPr/>
          <p:nvPr/>
        </p:nvSpPr>
        <p:spPr>
          <a:xfrm>
            <a:off x="381000" y="4572000"/>
            <a:ext cx="7696200" cy="1828800"/>
          </a:xfrm>
          <a:prstGeom prst="roundRect">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subTitle" idx="1"/>
          </p:nvPr>
        </p:nvSpPr>
        <p:spPr>
          <a:xfrm>
            <a:off x="381000" y="0"/>
            <a:ext cx="8534400" cy="6553200"/>
          </a:xfrm>
          <a:solidFill>
            <a:schemeClr val="tx1"/>
          </a:solidFill>
        </p:spPr>
        <p:style>
          <a:lnRef idx="1">
            <a:schemeClr val="accent4"/>
          </a:lnRef>
          <a:fillRef idx="3">
            <a:schemeClr val="accent4"/>
          </a:fillRef>
          <a:effectRef idx="2">
            <a:schemeClr val="accent4"/>
          </a:effectRef>
          <a:fontRef idx="minor">
            <a:schemeClr val="lt1"/>
          </a:fontRef>
        </p:style>
        <p:txBody>
          <a:bodyPr>
            <a:normAutofit fontScale="70000" lnSpcReduction="20000"/>
          </a:bodyPr>
          <a:lstStyle/>
          <a:p>
            <a:pPr algn="ctr" eaLnBrk="1" hangingPunct="1"/>
            <a:endParaRPr lang="en-US" sz="2800" b="1" dirty="0">
              <a:solidFill>
                <a:srgbClr val="D00000"/>
              </a:solidFill>
              <a:latin typeface="Bookman Old Style" pitchFamily="18" charset="0"/>
              <a:cs typeface="Arial" charset="0"/>
            </a:endParaRPr>
          </a:p>
          <a:p>
            <a:pPr algn="ctr" eaLnBrk="1" hangingPunct="1"/>
            <a:r>
              <a:rPr lang="en-US" sz="2800" b="1" dirty="0">
                <a:solidFill>
                  <a:srgbClr val="D00000"/>
                </a:solidFill>
                <a:latin typeface="Bookman Old Style" pitchFamily="18" charset="0"/>
                <a:cs typeface="Arial" charset="0"/>
              </a:rPr>
              <a:t>FOOTING SIZE</a:t>
            </a:r>
            <a:endParaRPr lang="en-US" sz="2800" b="1" u="sng" dirty="0">
              <a:solidFill>
                <a:srgbClr val="D00000"/>
              </a:solidFill>
              <a:latin typeface="Bookman Old Style" pitchFamily="18" charset="0"/>
              <a:cs typeface="Arial" charset="0"/>
            </a:endParaRPr>
          </a:p>
          <a:p>
            <a:pPr algn="just" eaLnBrk="1" hangingPunct="1"/>
            <a:r>
              <a:rPr lang="en-US" sz="2400" b="1" dirty="0">
                <a:solidFill>
                  <a:srgbClr val="008000"/>
                </a:solidFill>
                <a:latin typeface="Bookman Old Style" pitchFamily="18" charset="0"/>
                <a:cs typeface="Arial" charset="0"/>
              </a:rPr>
              <a:t>Load on Column                   =   </a:t>
            </a:r>
            <a:r>
              <a:rPr lang="en-US" sz="2400" b="1" dirty="0">
                <a:solidFill>
                  <a:srgbClr val="002060"/>
                </a:solidFill>
                <a:latin typeface="Bookman Old Style" pitchFamily="18" charset="0"/>
                <a:cs typeface="Arial" charset="0"/>
              </a:rPr>
              <a:t>“ 800 </a:t>
            </a:r>
            <a:r>
              <a:rPr lang="en-US" sz="2400" b="1" dirty="0" err="1">
                <a:solidFill>
                  <a:srgbClr val="002060"/>
                </a:solidFill>
                <a:latin typeface="Bookman Old Style" pitchFamily="18" charset="0"/>
                <a:cs typeface="Arial" charset="0"/>
              </a:rPr>
              <a:t>kN</a:t>
            </a:r>
            <a:r>
              <a:rPr lang="en-US" sz="2400" b="1" dirty="0">
                <a:solidFill>
                  <a:srgbClr val="002060"/>
                </a:solidFill>
                <a:latin typeface="Bookman Old Style" pitchFamily="18" charset="0"/>
                <a:cs typeface="Arial" charset="0"/>
              </a:rPr>
              <a:t> ” </a:t>
            </a:r>
          </a:p>
          <a:p>
            <a:pPr algn="just" eaLnBrk="1" hangingPunct="1"/>
            <a:r>
              <a:rPr lang="en-US" sz="2400" b="1" dirty="0">
                <a:solidFill>
                  <a:srgbClr val="FF3300"/>
                </a:solidFill>
                <a:latin typeface="Bookman Old Style" pitchFamily="18" charset="0"/>
                <a:cs typeface="Arial" charset="0"/>
              </a:rPr>
              <a:t>Add 10% for footing wt.        =   </a:t>
            </a:r>
            <a:r>
              <a:rPr lang="en-US" sz="2400" b="1" dirty="0">
                <a:solidFill>
                  <a:srgbClr val="002060"/>
                </a:solidFill>
                <a:latin typeface="Bookman Old Style" pitchFamily="18" charset="0"/>
                <a:cs typeface="Arial" charset="0"/>
              </a:rPr>
              <a:t>80 </a:t>
            </a:r>
            <a:r>
              <a:rPr lang="en-US" sz="2400" b="1" dirty="0" err="1">
                <a:solidFill>
                  <a:srgbClr val="002060"/>
                </a:solidFill>
                <a:latin typeface="Bookman Old Style" pitchFamily="18" charset="0"/>
                <a:cs typeface="Arial" charset="0"/>
              </a:rPr>
              <a:t>kN</a:t>
            </a:r>
            <a:endParaRPr lang="en-US" sz="2400" b="1" dirty="0">
              <a:solidFill>
                <a:srgbClr val="002060"/>
              </a:solidFill>
              <a:latin typeface="Bookman Old Style" pitchFamily="18" charset="0"/>
              <a:cs typeface="Arial" charset="0"/>
            </a:endParaRPr>
          </a:p>
          <a:p>
            <a:pPr algn="just" eaLnBrk="1" hangingPunct="1"/>
            <a:r>
              <a:rPr lang="en-US" sz="2400" b="1" dirty="0">
                <a:solidFill>
                  <a:srgbClr val="FF3300"/>
                </a:solidFill>
                <a:latin typeface="Bookman Old Style" pitchFamily="18" charset="0"/>
                <a:cs typeface="Arial" charset="0"/>
              </a:rPr>
              <a:t>    TOTAL LOAD ON SOIL       =  </a:t>
            </a:r>
            <a:r>
              <a:rPr lang="en-US" sz="3200" b="1" dirty="0">
                <a:solidFill>
                  <a:srgbClr val="FF3300"/>
                </a:solidFill>
                <a:latin typeface="Bookman Old Style" pitchFamily="18" charset="0"/>
                <a:cs typeface="Arial" charset="0"/>
              </a:rPr>
              <a:t>880 Ken</a:t>
            </a:r>
          </a:p>
          <a:p>
            <a:pPr algn="just" eaLnBrk="1" hangingPunct="1"/>
            <a:endParaRPr lang="en-US" sz="3200" b="1" dirty="0">
              <a:solidFill>
                <a:srgbClr val="FF3300"/>
              </a:solidFill>
              <a:latin typeface="Bookman Old Style" pitchFamily="18" charset="0"/>
              <a:cs typeface="Arial" charset="0"/>
            </a:endParaRPr>
          </a:p>
          <a:p>
            <a:pPr algn="just"/>
            <a:r>
              <a:rPr lang="en-US" sz="3200" b="1" i="1" dirty="0">
                <a:solidFill>
                  <a:srgbClr val="002060"/>
                </a:solidFill>
                <a:latin typeface="Bookman Old Style" pitchFamily="18" charset="0"/>
                <a:cs typeface="Arial" charset="0"/>
              </a:rPr>
              <a:t>SBC of soil  (say ) clay </a:t>
            </a:r>
            <a:r>
              <a:rPr lang="en-US" b="1" i="1" dirty="0">
                <a:solidFill>
                  <a:srgbClr val="006600"/>
                </a:solidFill>
                <a:latin typeface="Bookman Old Style" pitchFamily="18" charset="0"/>
                <a:cs typeface="Arial" charset="0"/>
              </a:rPr>
              <a:t>= </a:t>
            </a:r>
            <a:r>
              <a:rPr lang="en-US" sz="3000" b="1" i="1" dirty="0">
                <a:solidFill>
                  <a:srgbClr val="006600"/>
                </a:solidFill>
                <a:latin typeface="Bookman Old Style" pitchFamily="18" charset="0"/>
                <a:cs typeface="Arial" charset="0"/>
              </a:rPr>
              <a:t>100 KN/m²</a:t>
            </a:r>
          </a:p>
          <a:p>
            <a:pPr algn="just"/>
            <a:endParaRPr lang="en-US" sz="3000" b="1" i="1" dirty="0">
              <a:solidFill>
                <a:srgbClr val="006600"/>
              </a:solidFill>
              <a:latin typeface="Bookman Old Style" pitchFamily="18" charset="0"/>
              <a:cs typeface="Arial" charset="0"/>
            </a:endParaRPr>
          </a:p>
          <a:p>
            <a:pPr algn="just"/>
            <a:r>
              <a:rPr lang="en-US" sz="3000" b="1" i="1" u="sng" dirty="0">
                <a:solidFill>
                  <a:srgbClr val="006600"/>
                </a:solidFill>
                <a:latin typeface="Bookman Old Style" pitchFamily="18" charset="0"/>
                <a:cs typeface="Arial" charset="0"/>
              </a:rPr>
              <a:t>The concept of Footing Design :-</a:t>
            </a:r>
          </a:p>
          <a:p>
            <a:pPr algn="just"/>
            <a:r>
              <a:rPr lang="en-US" sz="3000" b="1" i="1" dirty="0">
                <a:solidFill>
                  <a:srgbClr val="006600"/>
                </a:solidFill>
                <a:latin typeface="Bookman Old Style" pitchFamily="18" charset="0"/>
                <a:cs typeface="Arial" charset="0"/>
              </a:rPr>
              <a:t>Pressure induced on the soil  due to above </a:t>
            </a:r>
          </a:p>
          <a:p>
            <a:pPr algn="just"/>
            <a:r>
              <a:rPr lang="en-US" sz="3000" b="1" i="1" dirty="0">
                <a:solidFill>
                  <a:srgbClr val="006600"/>
                </a:solidFill>
                <a:latin typeface="Bookman Old Style" pitchFamily="18" charset="0"/>
                <a:cs typeface="Arial" charset="0"/>
              </a:rPr>
              <a:t>external load </a:t>
            </a:r>
          </a:p>
          <a:p>
            <a:pPr algn="just"/>
            <a:r>
              <a:rPr lang="en-US" sz="3000" b="1" i="1" dirty="0">
                <a:solidFill>
                  <a:srgbClr val="006600"/>
                </a:solidFill>
                <a:latin typeface="Bookman Old Style" pitchFamily="18" charset="0"/>
                <a:cs typeface="Arial" charset="0"/>
              </a:rPr>
              <a:t>                should be  </a:t>
            </a:r>
            <a:r>
              <a:rPr lang="en-US" sz="4000" b="1" i="1" dirty="0">
                <a:solidFill>
                  <a:srgbClr val="006600"/>
                </a:solidFill>
                <a:latin typeface="Bookman Old Style" pitchFamily="18" charset="0"/>
                <a:cs typeface="Arial" charset="0"/>
              </a:rPr>
              <a:t>&lt;</a:t>
            </a:r>
            <a:r>
              <a:rPr lang="en-US" sz="3000" b="1" i="1" dirty="0">
                <a:solidFill>
                  <a:srgbClr val="006600"/>
                </a:solidFill>
                <a:latin typeface="Bookman Old Style" pitchFamily="18" charset="0"/>
                <a:cs typeface="Arial" charset="0"/>
              </a:rPr>
              <a:t>  100 KN/m²</a:t>
            </a:r>
          </a:p>
          <a:p>
            <a:pPr algn="just"/>
            <a:endParaRPr lang="en-US" sz="3000" b="1" dirty="0">
              <a:solidFill>
                <a:srgbClr val="006600"/>
              </a:solidFill>
              <a:latin typeface="Bookman Old Style" pitchFamily="18" charset="0"/>
              <a:cs typeface="Arial" charset="0"/>
            </a:endParaRPr>
          </a:p>
          <a:p>
            <a:pPr algn="just" eaLnBrk="1" hangingPunct="1"/>
            <a:r>
              <a:rPr lang="en-US" sz="2900" b="1" dirty="0">
                <a:solidFill>
                  <a:srgbClr val="0000FF"/>
                </a:solidFill>
                <a:latin typeface="Arial" charset="0"/>
                <a:cs typeface="Arial" charset="0"/>
              </a:rPr>
              <a:t>Assume  Size of Footing   =  (</a:t>
            </a:r>
            <a:r>
              <a:rPr lang="en-US" sz="2900" b="1" dirty="0">
                <a:solidFill>
                  <a:srgbClr val="FF00FF"/>
                </a:solidFill>
                <a:latin typeface="Arial" charset="0"/>
                <a:cs typeface="Arial" charset="0"/>
              </a:rPr>
              <a:t>3.0 m </a:t>
            </a:r>
            <a:r>
              <a:rPr lang="en-US" sz="2900" b="1" dirty="0">
                <a:solidFill>
                  <a:srgbClr val="0000FF"/>
                </a:solidFill>
                <a:latin typeface="Arial" charset="0"/>
                <a:cs typeface="Arial" charset="0"/>
              </a:rPr>
              <a:t>x </a:t>
            </a:r>
            <a:r>
              <a:rPr lang="en-US" sz="2900" b="1" dirty="0">
                <a:solidFill>
                  <a:srgbClr val="FF0066"/>
                </a:solidFill>
                <a:latin typeface="Arial" charset="0"/>
                <a:cs typeface="Arial" charset="0"/>
              </a:rPr>
              <a:t>3.0 m</a:t>
            </a:r>
            <a:r>
              <a:rPr lang="en-US" sz="2900" b="1" dirty="0">
                <a:solidFill>
                  <a:srgbClr val="0000FF"/>
                </a:solidFill>
                <a:latin typeface="Arial" charset="0"/>
                <a:cs typeface="Arial" charset="0"/>
              </a:rPr>
              <a:t>)</a:t>
            </a:r>
          </a:p>
          <a:p>
            <a:pPr algn="just"/>
            <a:r>
              <a:rPr lang="en-US" sz="2900" b="1" dirty="0">
                <a:solidFill>
                  <a:srgbClr val="0000FF"/>
                </a:solidFill>
                <a:latin typeface="Arial" charset="0"/>
                <a:cs typeface="Arial" charset="0"/>
              </a:rPr>
              <a:t>Hence ,  Pressure induced    =  </a:t>
            </a:r>
          </a:p>
          <a:p>
            <a:pPr algn="just"/>
            <a:r>
              <a:rPr lang="en-US" sz="2900" b="1" dirty="0">
                <a:solidFill>
                  <a:srgbClr val="0000FF"/>
                </a:solidFill>
                <a:latin typeface="Arial" charset="0"/>
                <a:cs typeface="Arial" charset="0"/>
              </a:rPr>
              <a:t>   [ (</a:t>
            </a:r>
            <a:r>
              <a:rPr lang="en-US" sz="2900" b="1" dirty="0">
                <a:solidFill>
                  <a:srgbClr val="FF3300"/>
                </a:solidFill>
                <a:latin typeface="Bookman Old Style" pitchFamily="18" charset="0"/>
                <a:cs typeface="Arial" charset="0"/>
              </a:rPr>
              <a:t>880 </a:t>
            </a:r>
            <a:r>
              <a:rPr lang="en-US" sz="2900" b="1" dirty="0" err="1">
                <a:solidFill>
                  <a:srgbClr val="FF3300"/>
                </a:solidFill>
                <a:latin typeface="Bookman Old Style" pitchFamily="18" charset="0"/>
                <a:cs typeface="Arial" charset="0"/>
              </a:rPr>
              <a:t>Kn</a:t>
            </a:r>
            <a:r>
              <a:rPr lang="en-US" sz="2900" b="1" dirty="0">
                <a:solidFill>
                  <a:srgbClr val="FF3300"/>
                </a:solidFill>
                <a:latin typeface="Bookman Old Style" pitchFamily="18" charset="0"/>
                <a:cs typeface="Arial" charset="0"/>
              </a:rPr>
              <a:t> )  / </a:t>
            </a:r>
            <a:r>
              <a:rPr lang="en-US" sz="2900" b="1" dirty="0">
                <a:solidFill>
                  <a:srgbClr val="0000FF"/>
                </a:solidFill>
                <a:latin typeface="Arial" charset="0"/>
                <a:cs typeface="Arial" charset="0"/>
              </a:rPr>
              <a:t>(</a:t>
            </a:r>
            <a:r>
              <a:rPr lang="en-US" sz="2900" b="1" dirty="0">
                <a:solidFill>
                  <a:srgbClr val="FF00FF"/>
                </a:solidFill>
                <a:latin typeface="Arial" charset="0"/>
                <a:cs typeface="Arial" charset="0"/>
              </a:rPr>
              <a:t>3.0 m </a:t>
            </a:r>
            <a:r>
              <a:rPr lang="en-US" sz="2900" b="1" dirty="0">
                <a:solidFill>
                  <a:srgbClr val="0000FF"/>
                </a:solidFill>
                <a:latin typeface="Arial" charset="0"/>
                <a:cs typeface="Arial" charset="0"/>
              </a:rPr>
              <a:t>x </a:t>
            </a:r>
            <a:r>
              <a:rPr lang="en-US" sz="2900" b="1" dirty="0">
                <a:solidFill>
                  <a:srgbClr val="FF0066"/>
                </a:solidFill>
                <a:latin typeface="Arial" charset="0"/>
                <a:cs typeface="Arial" charset="0"/>
              </a:rPr>
              <a:t>3.0 m</a:t>
            </a:r>
            <a:r>
              <a:rPr lang="en-US" sz="2900" b="1" dirty="0">
                <a:solidFill>
                  <a:srgbClr val="0000FF"/>
                </a:solidFill>
                <a:latin typeface="Arial" charset="0"/>
                <a:cs typeface="Arial" charset="0"/>
              </a:rPr>
              <a:t>) =  98.0 </a:t>
            </a:r>
            <a:r>
              <a:rPr lang="en-US" sz="2900" b="1" i="1" dirty="0">
                <a:solidFill>
                  <a:srgbClr val="006600"/>
                </a:solidFill>
                <a:latin typeface="Bookman Old Style" pitchFamily="18" charset="0"/>
                <a:cs typeface="Arial" charset="0"/>
              </a:rPr>
              <a:t>KN/m²    </a:t>
            </a:r>
          </a:p>
          <a:p>
            <a:pPr algn="just"/>
            <a:r>
              <a:rPr lang="en-US" sz="2900" b="1" i="1" dirty="0">
                <a:solidFill>
                  <a:srgbClr val="006600"/>
                </a:solidFill>
                <a:latin typeface="Bookman Old Style" pitchFamily="18" charset="0"/>
                <a:cs typeface="Arial" charset="0"/>
              </a:rPr>
              <a:t>                                           and &lt;  100 KN/m²  (OK)</a:t>
            </a:r>
            <a:endParaRPr lang="en-US" sz="2900" b="1" dirty="0">
              <a:solidFill>
                <a:srgbClr val="0000FF"/>
              </a:solidFill>
              <a:latin typeface="Arial" charset="0"/>
              <a:cs typeface="Arial" charset="0"/>
            </a:endParaRPr>
          </a:p>
          <a:p>
            <a:pPr algn="just" eaLnBrk="1" hangingPunct="1"/>
            <a:r>
              <a:rPr lang="en-US" sz="3400" b="1" dirty="0">
                <a:solidFill>
                  <a:srgbClr val="0000FF"/>
                </a:solidFill>
                <a:latin typeface="Arial" charset="0"/>
                <a:cs typeface="Arial" charset="0"/>
              </a:rPr>
              <a:t>                  </a:t>
            </a:r>
            <a:r>
              <a:rPr lang="en-US" sz="3400" b="1" dirty="0">
                <a:solidFill>
                  <a:srgbClr val="FF0066"/>
                </a:solidFill>
                <a:latin typeface="Arial" charset="0"/>
                <a:cs typeface="Arial" charset="0"/>
              </a:rPr>
              <a:t>         Size of Footing   =   (3.0 m x 3.0 m)</a:t>
            </a:r>
            <a:endParaRPr lang="en-US" sz="3400" dirty="0">
              <a:solidFill>
                <a:srgbClr val="FF0066"/>
              </a:solidFill>
              <a:cs typeface="Times New Roman" pitchFamily="18" charset="0"/>
            </a:endParaRPr>
          </a:p>
          <a:p>
            <a:pPr eaLnBrk="1" hangingPunct="1"/>
            <a:endParaRPr lang="en-US" sz="3400" dirty="0">
              <a:solidFill>
                <a:srgbClr val="FF0000"/>
              </a:solidFill>
            </a:endParaRPr>
          </a:p>
        </p:txBody>
      </p:sp>
      <p:pic>
        <p:nvPicPr>
          <p:cNvPr id="3" name="Picture 3"/>
          <p:cNvPicPr>
            <a:picLocks noChangeAspect="1" noChangeArrowheads="1"/>
          </p:cNvPicPr>
          <p:nvPr/>
        </p:nvPicPr>
        <p:blipFill>
          <a:blip r:embed="rId2" cstate="print"/>
          <a:srcRect/>
          <a:stretch>
            <a:fillRect/>
          </a:stretch>
        </p:blipFill>
        <p:spPr bwMode="auto">
          <a:xfrm>
            <a:off x="6629400" y="228600"/>
            <a:ext cx="2047240" cy="297180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l="2469" r="3693" b="10503"/>
          <a:stretch>
            <a:fillRect/>
          </a:stretch>
        </p:blipFill>
        <p:spPr bwMode="auto">
          <a:xfrm>
            <a:off x="5903843" y="3276600"/>
            <a:ext cx="2895600" cy="1447800"/>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7613" t="32292" r="25622" b="48958"/>
          <a:stretch>
            <a:fillRect/>
          </a:stretch>
        </p:blipFill>
        <p:spPr bwMode="auto">
          <a:xfrm>
            <a:off x="-1" y="304800"/>
            <a:ext cx="9100457" cy="3352800"/>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l="1639" r="3279" b="9316"/>
          <a:stretch>
            <a:fillRect/>
          </a:stretch>
        </p:blipFill>
        <p:spPr bwMode="auto">
          <a:xfrm>
            <a:off x="520793" y="3657600"/>
            <a:ext cx="4419600" cy="220980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a16="http://schemas.microsoft.com/office/drawing/2014/main" id="{141A8FB6-83EE-AD81-EBFB-64B9D7CF0526}"/>
                  </a:ext>
                </a:extLst>
              </p14:cNvPr>
              <p14:cNvContentPartPr/>
              <p14:nvPr/>
            </p14:nvContentPartPr>
            <p14:xfrm>
              <a:off x="1577923" y="5535453"/>
              <a:ext cx="378720" cy="14400"/>
            </p14:xfrm>
          </p:contentPart>
        </mc:Choice>
        <mc:Fallback xmlns="">
          <p:pic>
            <p:nvPicPr>
              <p:cNvPr id="31" name="Ink 30">
                <a:extLst>
                  <a:ext uri="{FF2B5EF4-FFF2-40B4-BE49-F238E27FC236}">
                    <a16:creationId xmlns:a16="http://schemas.microsoft.com/office/drawing/2014/main" xmlns="" xmlns:p14="http://schemas.microsoft.com/office/powerpoint/2010/main" id="{141A8FB6-83EE-AD81-EBFB-64B9D7CF0526}"/>
                  </a:ext>
                </a:extLst>
              </p:cNvPr>
              <p:cNvPicPr/>
              <p:nvPr/>
            </p:nvPicPr>
            <p:blipFill>
              <a:blip r:embed="rId5" cstate="print"/>
              <a:stretch>
                <a:fillRect/>
              </a:stretch>
            </p:blipFill>
            <p:spPr>
              <a:xfrm>
                <a:off x="1568923" y="5526813"/>
                <a:ext cx="396360" cy="32040"/>
              </a:xfrm>
              <a:prstGeom prst="rect">
                <a:avLst/>
              </a:prstGeom>
            </p:spPr>
          </p:pic>
        </mc:Fallback>
      </mc:AlternateContent>
      <p:pic>
        <p:nvPicPr>
          <p:cNvPr id="50" name="Picture 1">
            <a:extLst>
              <a:ext uri="{FF2B5EF4-FFF2-40B4-BE49-F238E27FC236}">
                <a16:creationId xmlns:a16="http://schemas.microsoft.com/office/drawing/2014/main" id="{3D920277-B0F2-C16C-8C7A-BE3E6A596E31}"/>
              </a:ext>
            </a:extLst>
          </p:cNvPr>
          <p:cNvPicPr>
            <a:picLocks noChangeAspect="1" noChangeArrowheads="1"/>
          </p:cNvPicPr>
          <p:nvPr/>
        </p:nvPicPr>
        <p:blipFill rotWithShape="1">
          <a:blip r:embed="rId6" cstate="print"/>
          <a:srcRect t="63708" r="68576" b="19909"/>
          <a:stretch/>
        </p:blipFill>
        <p:spPr bwMode="auto">
          <a:xfrm>
            <a:off x="6309852" y="2957792"/>
            <a:ext cx="2683666" cy="1614207"/>
          </a:xfrm>
          <a:prstGeom prst="rect">
            <a:avLst/>
          </a:prstGeom>
          <a:noFill/>
          <a:ln w="9525">
            <a:noFill/>
            <a:miter lim="800000"/>
            <a:headEnd/>
            <a:tailEnd/>
          </a:ln>
          <a:effectLst/>
        </p:spPr>
      </p:pic>
      <p:grpSp>
        <p:nvGrpSpPr>
          <p:cNvPr id="97289" name="Group 97288">
            <a:extLst>
              <a:ext uri="{FF2B5EF4-FFF2-40B4-BE49-F238E27FC236}">
                <a16:creationId xmlns:a16="http://schemas.microsoft.com/office/drawing/2014/main" id="{12D88DC5-4E5A-3E25-A9FF-A8CEA0A42E66}"/>
              </a:ext>
            </a:extLst>
          </p:cNvPr>
          <p:cNvGrpSpPr/>
          <p:nvPr/>
        </p:nvGrpSpPr>
        <p:grpSpPr>
          <a:xfrm>
            <a:off x="6154963" y="3362493"/>
            <a:ext cx="570960" cy="825120"/>
            <a:chOff x="6154963" y="3362493"/>
            <a:chExt cx="570960" cy="825120"/>
          </a:xfrm>
        </p:grpSpPr>
        <mc:AlternateContent xmlns:mc="http://schemas.openxmlformats.org/markup-compatibility/2006" xmlns:p14="http://schemas.microsoft.com/office/powerpoint/2010/main">
          <mc:Choice Requires="p14">
            <p:contentPart p14:bwMode="auto" r:id="rId7">
              <p14:nvContentPartPr>
                <p14:cNvPr id="61" name="Ink 60">
                  <a:extLst>
                    <a:ext uri="{FF2B5EF4-FFF2-40B4-BE49-F238E27FC236}">
                      <a16:creationId xmlns:a16="http://schemas.microsoft.com/office/drawing/2014/main" id="{876F03BD-3359-B11F-260F-0C555A74270F}"/>
                    </a:ext>
                  </a:extLst>
                </p14:cNvPr>
                <p14:cNvContentPartPr/>
                <p14:nvPr/>
              </p14:nvContentPartPr>
              <p14:xfrm>
                <a:off x="6410563" y="3479853"/>
                <a:ext cx="315360" cy="30240"/>
              </p14:xfrm>
            </p:contentPart>
          </mc:Choice>
          <mc:Fallback xmlns="">
            <p:pic>
              <p:nvPicPr>
                <p:cNvPr id="61" name="Ink 60">
                  <a:extLst>
                    <a:ext uri="{FF2B5EF4-FFF2-40B4-BE49-F238E27FC236}">
                      <a16:creationId xmlns:a16="http://schemas.microsoft.com/office/drawing/2014/main" xmlns="" xmlns:p14="http://schemas.microsoft.com/office/powerpoint/2010/main" id="{876F03BD-3359-B11F-260F-0C555A74270F}"/>
                    </a:ext>
                  </a:extLst>
                </p:cNvPr>
                <p:cNvPicPr/>
                <p:nvPr/>
              </p:nvPicPr>
              <p:blipFill>
                <a:blip r:embed="rId8" cstate="print"/>
                <a:stretch>
                  <a:fillRect/>
                </a:stretch>
              </p:blipFill>
              <p:spPr>
                <a:xfrm>
                  <a:off x="6401563" y="3470853"/>
                  <a:ext cx="33300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2" name="Ink 61">
                  <a:extLst>
                    <a:ext uri="{FF2B5EF4-FFF2-40B4-BE49-F238E27FC236}">
                      <a16:creationId xmlns:a16="http://schemas.microsoft.com/office/drawing/2014/main" id="{01FBF877-61EE-EC07-8981-7361686884B5}"/>
                    </a:ext>
                  </a:extLst>
                </p14:cNvPr>
                <p14:cNvContentPartPr/>
                <p14:nvPr/>
              </p14:nvContentPartPr>
              <p14:xfrm>
                <a:off x="6498763" y="4010853"/>
                <a:ext cx="215640" cy="20520"/>
              </p14:xfrm>
            </p:contentPart>
          </mc:Choice>
          <mc:Fallback xmlns="">
            <p:pic>
              <p:nvPicPr>
                <p:cNvPr id="62" name="Ink 61">
                  <a:extLst>
                    <a:ext uri="{FF2B5EF4-FFF2-40B4-BE49-F238E27FC236}">
                      <a16:creationId xmlns:a16="http://schemas.microsoft.com/office/drawing/2014/main" xmlns="" xmlns:p14="http://schemas.microsoft.com/office/powerpoint/2010/main" id="{01FBF877-61EE-EC07-8981-7361686884B5}"/>
                    </a:ext>
                  </a:extLst>
                </p:cNvPr>
                <p:cNvPicPr/>
                <p:nvPr/>
              </p:nvPicPr>
              <p:blipFill>
                <a:blip r:embed="rId10" cstate="print"/>
                <a:stretch>
                  <a:fillRect/>
                </a:stretch>
              </p:blipFill>
              <p:spPr>
                <a:xfrm>
                  <a:off x="6490123" y="4002213"/>
                  <a:ext cx="2332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3" name="Ink 62">
                  <a:extLst>
                    <a:ext uri="{FF2B5EF4-FFF2-40B4-BE49-F238E27FC236}">
                      <a16:creationId xmlns:a16="http://schemas.microsoft.com/office/drawing/2014/main" id="{BF53935F-D0DB-4B0A-2EF5-7EE884FA916A}"/>
                    </a:ext>
                  </a:extLst>
                </p14:cNvPr>
                <p14:cNvContentPartPr/>
                <p14:nvPr/>
              </p14:nvContentPartPr>
              <p14:xfrm>
                <a:off x="6557803" y="3381933"/>
                <a:ext cx="118080" cy="805680"/>
              </p14:xfrm>
            </p:contentPart>
          </mc:Choice>
          <mc:Fallback xmlns="">
            <p:pic>
              <p:nvPicPr>
                <p:cNvPr id="63" name="Ink 62">
                  <a:extLst>
                    <a:ext uri="{FF2B5EF4-FFF2-40B4-BE49-F238E27FC236}">
                      <a16:creationId xmlns:a16="http://schemas.microsoft.com/office/drawing/2014/main" xmlns="" xmlns:p14="http://schemas.microsoft.com/office/powerpoint/2010/main" id="{BF53935F-D0DB-4B0A-2EF5-7EE884FA916A}"/>
                    </a:ext>
                  </a:extLst>
                </p:cNvPr>
                <p:cNvPicPr/>
                <p:nvPr/>
              </p:nvPicPr>
              <p:blipFill>
                <a:blip r:embed="rId12" cstate="print"/>
                <a:stretch>
                  <a:fillRect/>
                </a:stretch>
              </p:blipFill>
              <p:spPr>
                <a:xfrm>
                  <a:off x="6548803" y="3373293"/>
                  <a:ext cx="135720" cy="823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7281" name="Ink 97280">
                  <a:extLst>
                    <a:ext uri="{FF2B5EF4-FFF2-40B4-BE49-F238E27FC236}">
                      <a16:creationId xmlns:a16="http://schemas.microsoft.com/office/drawing/2014/main" id="{44B9C05E-B9AE-B29E-F3EF-FBCFD03EA4D3}"/>
                    </a:ext>
                  </a:extLst>
                </p14:cNvPr>
                <p14:cNvContentPartPr/>
                <p14:nvPr/>
              </p14:nvContentPartPr>
              <p14:xfrm>
                <a:off x="6581923" y="3981693"/>
                <a:ext cx="143640" cy="170640"/>
              </p14:xfrm>
            </p:contentPart>
          </mc:Choice>
          <mc:Fallback xmlns="">
            <p:pic>
              <p:nvPicPr>
                <p:cNvPr id="97281" name="Ink 97280">
                  <a:extLst>
                    <a:ext uri="{FF2B5EF4-FFF2-40B4-BE49-F238E27FC236}">
                      <a16:creationId xmlns:a16="http://schemas.microsoft.com/office/drawing/2014/main" xmlns="" xmlns:p14="http://schemas.microsoft.com/office/powerpoint/2010/main" id="{44B9C05E-B9AE-B29E-F3EF-FBCFD03EA4D3}"/>
                    </a:ext>
                  </a:extLst>
                </p:cNvPr>
                <p:cNvPicPr/>
                <p:nvPr/>
              </p:nvPicPr>
              <p:blipFill>
                <a:blip r:embed="rId14" cstate="print"/>
                <a:stretch>
                  <a:fillRect/>
                </a:stretch>
              </p:blipFill>
              <p:spPr>
                <a:xfrm>
                  <a:off x="6572923" y="3973053"/>
                  <a:ext cx="1612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7283" name="Ink 97282">
                  <a:extLst>
                    <a:ext uri="{FF2B5EF4-FFF2-40B4-BE49-F238E27FC236}">
                      <a16:creationId xmlns:a16="http://schemas.microsoft.com/office/drawing/2014/main" id="{55D05847-2D29-6A8C-393D-505FAFAC1DB2}"/>
                    </a:ext>
                  </a:extLst>
                </p14:cNvPr>
                <p14:cNvContentPartPr/>
                <p14:nvPr/>
              </p14:nvContentPartPr>
              <p14:xfrm>
                <a:off x="6466723" y="3362493"/>
                <a:ext cx="180360" cy="313920"/>
              </p14:xfrm>
            </p:contentPart>
          </mc:Choice>
          <mc:Fallback xmlns="">
            <p:pic>
              <p:nvPicPr>
                <p:cNvPr id="97283" name="Ink 97282">
                  <a:extLst>
                    <a:ext uri="{FF2B5EF4-FFF2-40B4-BE49-F238E27FC236}">
                      <a16:creationId xmlns:a16="http://schemas.microsoft.com/office/drawing/2014/main" xmlns="" xmlns:p14="http://schemas.microsoft.com/office/powerpoint/2010/main" id="{55D05847-2D29-6A8C-393D-505FAFAC1DB2}"/>
                    </a:ext>
                  </a:extLst>
                </p:cNvPr>
                <p:cNvPicPr/>
                <p:nvPr/>
              </p:nvPicPr>
              <p:blipFill>
                <a:blip r:embed="rId16" cstate="print"/>
                <a:stretch>
                  <a:fillRect/>
                </a:stretch>
              </p:blipFill>
              <p:spPr>
                <a:xfrm>
                  <a:off x="6457723" y="3353853"/>
                  <a:ext cx="19800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7285" name="Ink 97284">
                  <a:extLst>
                    <a:ext uri="{FF2B5EF4-FFF2-40B4-BE49-F238E27FC236}">
                      <a16:creationId xmlns:a16="http://schemas.microsoft.com/office/drawing/2014/main" id="{FA09DFA3-286B-F829-9F88-93707B742ABE}"/>
                    </a:ext>
                  </a:extLst>
                </p14:cNvPr>
                <p14:cNvContentPartPr/>
                <p14:nvPr/>
              </p14:nvContentPartPr>
              <p14:xfrm>
                <a:off x="6184483" y="3705933"/>
                <a:ext cx="261720" cy="30600"/>
              </p14:xfrm>
            </p:contentPart>
          </mc:Choice>
          <mc:Fallback xmlns="">
            <p:pic>
              <p:nvPicPr>
                <p:cNvPr id="97285" name="Ink 97284">
                  <a:extLst>
                    <a:ext uri="{FF2B5EF4-FFF2-40B4-BE49-F238E27FC236}">
                      <a16:creationId xmlns:a16="http://schemas.microsoft.com/office/drawing/2014/main" xmlns="" xmlns:p14="http://schemas.microsoft.com/office/powerpoint/2010/main" id="{FA09DFA3-286B-F829-9F88-93707B742ABE}"/>
                    </a:ext>
                  </a:extLst>
                </p:cNvPr>
                <p:cNvPicPr/>
                <p:nvPr/>
              </p:nvPicPr>
              <p:blipFill>
                <a:blip r:embed="rId18" cstate="print"/>
                <a:stretch>
                  <a:fillRect/>
                </a:stretch>
              </p:blipFill>
              <p:spPr>
                <a:xfrm>
                  <a:off x="6175483" y="3696933"/>
                  <a:ext cx="27936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7286" name="Ink 97285">
                  <a:extLst>
                    <a:ext uri="{FF2B5EF4-FFF2-40B4-BE49-F238E27FC236}">
                      <a16:creationId xmlns:a16="http://schemas.microsoft.com/office/drawing/2014/main" id="{194084F9-6B31-4A45-D188-E5BEBFA64FA9}"/>
                    </a:ext>
                  </a:extLst>
                </p14:cNvPr>
                <p14:cNvContentPartPr/>
                <p14:nvPr/>
              </p14:nvContentPartPr>
              <p14:xfrm>
                <a:off x="6273043" y="3736173"/>
                <a:ext cx="29880" cy="251280"/>
              </p14:xfrm>
            </p:contentPart>
          </mc:Choice>
          <mc:Fallback xmlns="">
            <p:pic>
              <p:nvPicPr>
                <p:cNvPr id="97286" name="Ink 97285">
                  <a:extLst>
                    <a:ext uri="{FF2B5EF4-FFF2-40B4-BE49-F238E27FC236}">
                      <a16:creationId xmlns:a16="http://schemas.microsoft.com/office/drawing/2014/main" xmlns="" xmlns:p14="http://schemas.microsoft.com/office/powerpoint/2010/main" id="{194084F9-6B31-4A45-D188-E5BEBFA64FA9}"/>
                    </a:ext>
                  </a:extLst>
                </p:cNvPr>
                <p:cNvPicPr/>
                <p:nvPr/>
              </p:nvPicPr>
              <p:blipFill>
                <a:blip r:embed="rId20" cstate="print"/>
                <a:stretch>
                  <a:fillRect/>
                </a:stretch>
              </p:blipFill>
              <p:spPr>
                <a:xfrm>
                  <a:off x="6264043" y="3727173"/>
                  <a:ext cx="4752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7288" name="Ink 97287">
                  <a:extLst>
                    <a:ext uri="{FF2B5EF4-FFF2-40B4-BE49-F238E27FC236}">
                      <a16:creationId xmlns:a16="http://schemas.microsoft.com/office/drawing/2014/main" id="{D91A66FD-8123-EB22-A965-4A711978B20C}"/>
                    </a:ext>
                  </a:extLst>
                </p14:cNvPr>
                <p14:cNvContentPartPr/>
                <p14:nvPr/>
              </p14:nvContentPartPr>
              <p14:xfrm>
                <a:off x="6154963" y="3746973"/>
                <a:ext cx="69480" cy="38880"/>
              </p14:xfrm>
            </p:contentPart>
          </mc:Choice>
          <mc:Fallback xmlns="">
            <p:pic>
              <p:nvPicPr>
                <p:cNvPr id="97288" name="Ink 97287">
                  <a:extLst>
                    <a:ext uri="{FF2B5EF4-FFF2-40B4-BE49-F238E27FC236}">
                      <a16:creationId xmlns:a16="http://schemas.microsoft.com/office/drawing/2014/main" xmlns="" xmlns:p14="http://schemas.microsoft.com/office/powerpoint/2010/main" id="{D91A66FD-8123-EB22-A965-4A711978B20C}"/>
                    </a:ext>
                  </a:extLst>
                </p:cNvPr>
                <p:cNvPicPr/>
                <p:nvPr/>
              </p:nvPicPr>
              <p:blipFill>
                <a:blip r:embed="rId22" cstate="print"/>
                <a:stretch>
                  <a:fillRect/>
                </a:stretch>
              </p:blipFill>
              <p:spPr>
                <a:xfrm>
                  <a:off x="6146323" y="3737973"/>
                  <a:ext cx="87120" cy="56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97290" name="Ink 97289">
                <a:extLst>
                  <a:ext uri="{FF2B5EF4-FFF2-40B4-BE49-F238E27FC236}">
                    <a16:creationId xmlns:a16="http://schemas.microsoft.com/office/drawing/2014/main" id="{6E1CFCC0-FC66-8741-883D-73B65F907B66}"/>
                  </a:ext>
                </a:extLst>
              </p14:cNvPr>
              <p14:cNvContentPartPr/>
              <p14:nvPr/>
            </p14:nvContentPartPr>
            <p14:xfrm>
              <a:off x="3215203" y="4424493"/>
              <a:ext cx="39960" cy="1089360"/>
            </p14:xfrm>
          </p:contentPart>
        </mc:Choice>
        <mc:Fallback xmlns="">
          <p:pic>
            <p:nvPicPr>
              <p:cNvPr id="97290" name="Ink 97289">
                <a:extLst>
                  <a:ext uri="{FF2B5EF4-FFF2-40B4-BE49-F238E27FC236}">
                    <a16:creationId xmlns:a16="http://schemas.microsoft.com/office/drawing/2014/main" xmlns="" xmlns:p14="http://schemas.microsoft.com/office/powerpoint/2010/main" id="{6E1CFCC0-FC66-8741-883D-73B65F907B66}"/>
                  </a:ext>
                </a:extLst>
              </p:cNvPr>
              <p:cNvPicPr/>
              <p:nvPr/>
            </p:nvPicPr>
            <p:blipFill>
              <a:blip r:embed="rId24" cstate="print"/>
              <a:stretch>
                <a:fillRect/>
              </a:stretch>
            </p:blipFill>
            <p:spPr>
              <a:xfrm>
                <a:off x="3206203" y="4415493"/>
                <a:ext cx="57600" cy="1107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7291" name="Ink 97290">
                <a:extLst>
                  <a:ext uri="{FF2B5EF4-FFF2-40B4-BE49-F238E27FC236}">
                    <a16:creationId xmlns:a16="http://schemas.microsoft.com/office/drawing/2014/main" id="{3B8B1008-4A35-C48D-3C4A-463973F3ACC7}"/>
                  </a:ext>
                </a:extLst>
              </p14:cNvPr>
              <p14:cNvContentPartPr/>
              <p14:nvPr/>
            </p14:nvContentPartPr>
            <p14:xfrm>
              <a:off x="3156163" y="5407653"/>
              <a:ext cx="211680" cy="87840"/>
            </p14:xfrm>
          </p:contentPart>
        </mc:Choice>
        <mc:Fallback xmlns="">
          <p:pic>
            <p:nvPicPr>
              <p:cNvPr id="97291" name="Ink 97290">
                <a:extLst>
                  <a:ext uri="{FF2B5EF4-FFF2-40B4-BE49-F238E27FC236}">
                    <a16:creationId xmlns:a16="http://schemas.microsoft.com/office/drawing/2014/main" xmlns="" xmlns:p14="http://schemas.microsoft.com/office/powerpoint/2010/main" id="{3B8B1008-4A35-C48D-3C4A-463973F3ACC7}"/>
                  </a:ext>
                </a:extLst>
              </p:cNvPr>
              <p:cNvPicPr/>
              <p:nvPr/>
            </p:nvPicPr>
            <p:blipFill>
              <a:blip r:embed="rId26" cstate="print"/>
              <a:stretch>
                <a:fillRect/>
              </a:stretch>
            </p:blipFill>
            <p:spPr>
              <a:xfrm>
                <a:off x="3147163" y="5399013"/>
                <a:ext cx="229320" cy="105480"/>
              </a:xfrm>
              <a:prstGeom prst="rect">
                <a:avLst/>
              </a:prstGeom>
            </p:spPr>
          </p:pic>
        </mc:Fallback>
      </mc:AlternateContent>
      <p:grpSp>
        <p:nvGrpSpPr>
          <p:cNvPr id="97298" name="Group 97297">
            <a:extLst>
              <a:ext uri="{FF2B5EF4-FFF2-40B4-BE49-F238E27FC236}">
                <a16:creationId xmlns:a16="http://schemas.microsoft.com/office/drawing/2014/main" id="{94D6DF02-EDC7-2A3E-4C58-2582B088ADA0}"/>
              </a:ext>
            </a:extLst>
          </p:cNvPr>
          <p:cNvGrpSpPr/>
          <p:nvPr/>
        </p:nvGrpSpPr>
        <p:grpSpPr>
          <a:xfrm>
            <a:off x="3186763" y="4384893"/>
            <a:ext cx="146160" cy="149400"/>
            <a:chOff x="3186763" y="4384893"/>
            <a:chExt cx="146160" cy="149400"/>
          </a:xfrm>
        </p:grpSpPr>
        <mc:AlternateContent xmlns:mc="http://schemas.openxmlformats.org/markup-compatibility/2006" xmlns:p14="http://schemas.microsoft.com/office/powerpoint/2010/main">
          <mc:Choice Requires="p14">
            <p:contentPart p14:bwMode="auto" r:id="rId27">
              <p14:nvContentPartPr>
                <p14:cNvPr id="97292" name="Ink 97291">
                  <a:extLst>
                    <a:ext uri="{FF2B5EF4-FFF2-40B4-BE49-F238E27FC236}">
                      <a16:creationId xmlns:a16="http://schemas.microsoft.com/office/drawing/2014/main" id="{4D8263D9-3DB4-0E0C-B4CE-5F5884FFCB23}"/>
                    </a:ext>
                  </a:extLst>
                </p14:cNvPr>
                <p14:cNvContentPartPr/>
                <p14:nvPr/>
              </p14:nvContentPartPr>
              <p14:xfrm>
                <a:off x="3186763" y="4384893"/>
                <a:ext cx="48240" cy="149400"/>
              </p14:xfrm>
            </p:contentPart>
          </mc:Choice>
          <mc:Fallback xmlns="">
            <p:pic>
              <p:nvPicPr>
                <p:cNvPr id="97292" name="Ink 97291">
                  <a:extLst>
                    <a:ext uri="{FF2B5EF4-FFF2-40B4-BE49-F238E27FC236}">
                      <a16:creationId xmlns:a16="http://schemas.microsoft.com/office/drawing/2014/main" xmlns="" xmlns:p14="http://schemas.microsoft.com/office/powerpoint/2010/main" id="{4D8263D9-3DB4-0E0C-B4CE-5F5884FFCB23}"/>
                    </a:ext>
                  </a:extLst>
                </p:cNvPr>
                <p:cNvPicPr/>
                <p:nvPr/>
              </p:nvPicPr>
              <p:blipFill>
                <a:blip r:embed="rId28" cstate="print"/>
                <a:stretch>
                  <a:fillRect/>
                </a:stretch>
              </p:blipFill>
              <p:spPr>
                <a:xfrm>
                  <a:off x="3178123" y="4376253"/>
                  <a:ext cx="658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7294" name="Ink 97293">
                  <a:extLst>
                    <a:ext uri="{FF2B5EF4-FFF2-40B4-BE49-F238E27FC236}">
                      <a16:creationId xmlns:a16="http://schemas.microsoft.com/office/drawing/2014/main" id="{45516338-781E-048A-16C2-73EC54112393}"/>
                    </a:ext>
                  </a:extLst>
                </p14:cNvPr>
                <p14:cNvContentPartPr/>
                <p14:nvPr/>
              </p14:nvContentPartPr>
              <p14:xfrm>
                <a:off x="3254083" y="4453653"/>
                <a:ext cx="78840" cy="79920"/>
              </p14:xfrm>
            </p:contentPart>
          </mc:Choice>
          <mc:Fallback xmlns="">
            <p:pic>
              <p:nvPicPr>
                <p:cNvPr id="97294" name="Ink 97293">
                  <a:extLst>
                    <a:ext uri="{FF2B5EF4-FFF2-40B4-BE49-F238E27FC236}">
                      <a16:creationId xmlns:a16="http://schemas.microsoft.com/office/drawing/2014/main" xmlns="" xmlns:p14="http://schemas.microsoft.com/office/powerpoint/2010/main" id="{45516338-781E-048A-16C2-73EC54112393}"/>
                    </a:ext>
                  </a:extLst>
                </p:cNvPr>
                <p:cNvPicPr/>
                <p:nvPr/>
              </p:nvPicPr>
              <p:blipFill>
                <a:blip r:embed="rId30" cstate="print"/>
                <a:stretch>
                  <a:fillRect/>
                </a:stretch>
              </p:blipFill>
              <p:spPr>
                <a:xfrm>
                  <a:off x="3245443" y="4445013"/>
                  <a:ext cx="96480" cy="97560"/>
                </a:xfrm>
                <a:prstGeom prst="rect">
                  <a:avLst/>
                </a:prstGeom>
              </p:spPr>
            </p:pic>
          </mc:Fallback>
        </mc:AlternateContent>
      </p:grpSp>
      <p:grpSp>
        <p:nvGrpSpPr>
          <p:cNvPr id="97297" name="Group 97296">
            <a:extLst>
              <a:ext uri="{FF2B5EF4-FFF2-40B4-BE49-F238E27FC236}">
                <a16:creationId xmlns:a16="http://schemas.microsoft.com/office/drawing/2014/main" id="{F35ADE08-EC15-2FB9-DA31-2742A1F2CC91}"/>
              </a:ext>
            </a:extLst>
          </p:cNvPr>
          <p:cNvGrpSpPr/>
          <p:nvPr/>
        </p:nvGrpSpPr>
        <p:grpSpPr>
          <a:xfrm>
            <a:off x="3401683" y="4807533"/>
            <a:ext cx="196560" cy="217800"/>
            <a:chOff x="3401683" y="4807533"/>
            <a:chExt cx="196560" cy="217800"/>
          </a:xfrm>
        </p:grpSpPr>
        <mc:AlternateContent xmlns:mc="http://schemas.openxmlformats.org/markup-compatibility/2006" xmlns:p14="http://schemas.microsoft.com/office/powerpoint/2010/main">
          <mc:Choice Requires="p14">
            <p:contentPart p14:bwMode="auto" r:id="rId31">
              <p14:nvContentPartPr>
                <p14:cNvPr id="97295" name="Ink 97294">
                  <a:extLst>
                    <a:ext uri="{FF2B5EF4-FFF2-40B4-BE49-F238E27FC236}">
                      <a16:creationId xmlns:a16="http://schemas.microsoft.com/office/drawing/2014/main" id="{6BA01C72-2312-CD50-22A9-F55B8C4951EC}"/>
                    </a:ext>
                  </a:extLst>
                </p14:cNvPr>
                <p14:cNvContentPartPr/>
                <p14:nvPr/>
              </p14:nvContentPartPr>
              <p14:xfrm>
                <a:off x="3401683" y="4807533"/>
                <a:ext cx="50040" cy="215640"/>
              </p14:xfrm>
            </p:contentPart>
          </mc:Choice>
          <mc:Fallback xmlns="">
            <p:pic>
              <p:nvPicPr>
                <p:cNvPr id="97295" name="Ink 97294">
                  <a:extLst>
                    <a:ext uri="{FF2B5EF4-FFF2-40B4-BE49-F238E27FC236}">
                      <a16:creationId xmlns:a16="http://schemas.microsoft.com/office/drawing/2014/main" xmlns="" xmlns:p14="http://schemas.microsoft.com/office/powerpoint/2010/main" id="{6BA01C72-2312-CD50-22A9-F55B8C4951EC}"/>
                    </a:ext>
                  </a:extLst>
                </p:cNvPr>
                <p:cNvPicPr/>
                <p:nvPr/>
              </p:nvPicPr>
              <p:blipFill>
                <a:blip r:embed="rId32" cstate="print"/>
                <a:stretch>
                  <a:fillRect/>
                </a:stretch>
              </p:blipFill>
              <p:spPr>
                <a:xfrm>
                  <a:off x="3393043" y="4798893"/>
                  <a:ext cx="676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7296" name="Ink 97295">
                  <a:extLst>
                    <a:ext uri="{FF2B5EF4-FFF2-40B4-BE49-F238E27FC236}">
                      <a16:creationId xmlns:a16="http://schemas.microsoft.com/office/drawing/2014/main" id="{96C9B8A6-9A24-15BB-A568-2BD6C5F23D18}"/>
                    </a:ext>
                  </a:extLst>
                </p14:cNvPr>
                <p14:cNvContentPartPr/>
                <p14:nvPr/>
              </p14:nvContentPartPr>
              <p14:xfrm>
                <a:off x="3411763" y="4837413"/>
                <a:ext cx="186480" cy="187920"/>
              </p14:xfrm>
            </p:contentPart>
          </mc:Choice>
          <mc:Fallback xmlns="">
            <p:pic>
              <p:nvPicPr>
                <p:cNvPr id="97296" name="Ink 97295">
                  <a:extLst>
                    <a:ext uri="{FF2B5EF4-FFF2-40B4-BE49-F238E27FC236}">
                      <a16:creationId xmlns:a16="http://schemas.microsoft.com/office/drawing/2014/main" xmlns="" xmlns:p14="http://schemas.microsoft.com/office/powerpoint/2010/main" id="{96C9B8A6-9A24-15BB-A568-2BD6C5F23D18}"/>
                    </a:ext>
                  </a:extLst>
                </p:cNvPr>
                <p:cNvPicPr/>
                <p:nvPr/>
              </p:nvPicPr>
              <p:blipFill>
                <a:blip r:embed="rId34" cstate="print"/>
                <a:stretch>
                  <a:fillRect/>
                </a:stretch>
              </p:blipFill>
              <p:spPr>
                <a:xfrm>
                  <a:off x="3402763" y="4828413"/>
                  <a:ext cx="204120" cy="205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5">
            <p14:nvContentPartPr>
              <p14:cNvPr id="97309" name="Ink 97308">
                <a:extLst>
                  <a:ext uri="{FF2B5EF4-FFF2-40B4-BE49-F238E27FC236}">
                    <a16:creationId xmlns:a16="http://schemas.microsoft.com/office/drawing/2014/main" id="{3D05A2D0-82DE-DC05-7B6C-90B4274E79A3}"/>
                  </a:ext>
                </a:extLst>
              </p14:cNvPr>
              <p14:cNvContentPartPr/>
              <p14:nvPr/>
            </p14:nvContentPartPr>
            <p14:xfrm>
              <a:off x="5378083" y="5317653"/>
              <a:ext cx="158760" cy="159480"/>
            </p14:xfrm>
          </p:contentPart>
        </mc:Choice>
        <mc:Fallback xmlns="">
          <p:pic>
            <p:nvPicPr>
              <p:cNvPr id="97309" name="Ink 97308">
                <a:extLst>
                  <a:ext uri="{FF2B5EF4-FFF2-40B4-BE49-F238E27FC236}">
                    <a16:creationId xmlns:a16="http://schemas.microsoft.com/office/drawing/2014/main" xmlns="" xmlns:p14="http://schemas.microsoft.com/office/powerpoint/2010/main" id="{3D05A2D0-82DE-DC05-7B6C-90B4274E79A3}"/>
                  </a:ext>
                </a:extLst>
              </p:cNvPr>
              <p:cNvPicPr/>
              <p:nvPr/>
            </p:nvPicPr>
            <p:blipFill>
              <a:blip r:embed="rId36" cstate="print"/>
              <a:stretch>
                <a:fillRect/>
              </a:stretch>
            </p:blipFill>
            <p:spPr>
              <a:xfrm>
                <a:off x="5369083" y="5308653"/>
                <a:ext cx="176400" cy="177120"/>
              </a:xfrm>
              <a:prstGeom prst="rect">
                <a:avLst/>
              </a:prstGeom>
            </p:spPr>
          </p:pic>
        </mc:Fallback>
      </mc:AlternateContent>
      <p:grpSp>
        <p:nvGrpSpPr>
          <p:cNvPr id="97314" name="Group 97313">
            <a:extLst>
              <a:ext uri="{FF2B5EF4-FFF2-40B4-BE49-F238E27FC236}">
                <a16:creationId xmlns:a16="http://schemas.microsoft.com/office/drawing/2014/main" id="{2AE1501B-CBB2-2A28-DE6C-D18C915984CB}"/>
              </a:ext>
            </a:extLst>
          </p:cNvPr>
          <p:cNvGrpSpPr/>
          <p:nvPr/>
        </p:nvGrpSpPr>
        <p:grpSpPr>
          <a:xfrm>
            <a:off x="5034283" y="5201013"/>
            <a:ext cx="374400" cy="383400"/>
            <a:chOff x="5034283" y="5201013"/>
            <a:chExt cx="374400" cy="383400"/>
          </a:xfrm>
        </p:grpSpPr>
        <mc:AlternateContent xmlns:mc="http://schemas.openxmlformats.org/markup-compatibility/2006" xmlns:p14="http://schemas.microsoft.com/office/powerpoint/2010/main">
          <mc:Choice Requires="p14">
            <p:contentPart p14:bwMode="auto" r:id="rId37">
              <p14:nvContentPartPr>
                <p14:cNvPr id="97299" name="Ink 97298">
                  <a:extLst>
                    <a:ext uri="{FF2B5EF4-FFF2-40B4-BE49-F238E27FC236}">
                      <a16:creationId xmlns:a16="http://schemas.microsoft.com/office/drawing/2014/main" id="{76AD7127-CE24-B6BB-05EA-9BADB02878D3}"/>
                    </a:ext>
                  </a:extLst>
                </p14:cNvPr>
                <p14:cNvContentPartPr/>
                <p14:nvPr/>
              </p14:nvContentPartPr>
              <p14:xfrm>
                <a:off x="5034283" y="5250333"/>
                <a:ext cx="176400" cy="360"/>
              </p14:xfrm>
            </p:contentPart>
          </mc:Choice>
          <mc:Fallback xmlns="">
            <p:pic>
              <p:nvPicPr>
                <p:cNvPr id="97299" name="Ink 97298">
                  <a:extLst>
                    <a:ext uri="{FF2B5EF4-FFF2-40B4-BE49-F238E27FC236}">
                      <a16:creationId xmlns:a16="http://schemas.microsoft.com/office/drawing/2014/main" xmlns="" xmlns:p14="http://schemas.microsoft.com/office/powerpoint/2010/main" id="{76AD7127-CE24-B6BB-05EA-9BADB02878D3}"/>
                    </a:ext>
                  </a:extLst>
                </p:cNvPr>
                <p:cNvPicPr/>
                <p:nvPr/>
              </p:nvPicPr>
              <p:blipFill>
                <a:blip r:embed="rId38" cstate="print"/>
                <a:stretch>
                  <a:fillRect/>
                </a:stretch>
              </p:blipFill>
              <p:spPr>
                <a:xfrm>
                  <a:off x="5025283" y="5241333"/>
                  <a:ext cx="194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7300" name="Ink 97299">
                  <a:extLst>
                    <a:ext uri="{FF2B5EF4-FFF2-40B4-BE49-F238E27FC236}">
                      <a16:creationId xmlns:a16="http://schemas.microsoft.com/office/drawing/2014/main" id="{1F33CAFC-E353-A38C-E946-F531F9401002}"/>
                    </a:ext>
                  </a:extLst>
                </p14:cNvPr>
                <p14:cNvContentPartPr/>
                <p14:nvPr/>
              </p14:nvContentPartPr>
              <p14:xfrm>
                <a:off x="5063443" y="5535453"/>
                <a:ext cx="211320" cy="360"/>
              </p14:xfrm>
            </p:contentPart>
          </mc:Choice>
          <mc:Fallback xmlns="">
            <p:pic>
              <p:nvPicPr>
                <p:cNvPr id="97300" name="Ink 97299">
                  <a:extLst>
                    <a:ext uri="{FF2B5EF4-FFF2-40B4-BE49-F238E27FC236}">
                      <a16:creationId xmlns:a16="http://schemas.microsoft.com/office/drawing/2014/main" xmlns="" xmlns:p14="http://schemas.microsoft.com/office/powerpoint/2010/main" id="{1F33CAFC-E353-A38C-E946-F531F9401002}"/>
                    </a:ext>
                  </a:extLst>
                </p:cNvPr>
                <p:cNvPicPr/>
                <p:nvPr/>
              </p:nvPicPr>
              <p:blipFill>
                <a:blip r:embed="rId40" cstate="print"/>
                <a:stretch>
                  <a:fillRect/>
                </a:stretch>
              </p:blipFill>
              <p:spPr>
                <a:xfrm>
                  <a:off x="5054443" y="5526813"/>
                  <a:ext cx="228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7301" name="Ink 97300">
                  <a:extLst>
                    <a:ext uri="{FF2B5EF4-FFF2-40B4-BE49-F238E27FC236}">
                      <a16:creationId xmlns:a16="http://schemas.microsoft.com/office/drawing/2014/main" id="{AF5F0537-C4EE-E2B2-35CD-94FD5BD2B9C1}"/>
                    </a:ext>
                  </a:extLst>
                </p14:cNvPr>
                <p14:cNvContentPartPr/>
                <p14:nvPr/>
              </p14:nvContentPartPr>
              <p14:xfrm>
                <a:off x="5200963" y="5260053"/>
                <a:ext cx="109440" cy="360"/>
              </p14:xfrm>
            </p:contentPart>
          </mc:Choice>
          <mc:Fallback xmlns="">
            <p:pic>
              <p:nvPicPr>
                <p:cNvPr id="97301" name="Ink 97300">
                  <a:extLst>
                    <a:ext uri="{FF2B5EF4-FFF2-40B4-BE49-F238E27FC236}">
                      <a16:creationId xmlns:a16="http://schemas.microsoft.com/office/drawing/2014/main" xmlns="" xmlns:p14="http://schemas.microsoft.com/office/powerpoint/2010/main" id="{AF5F0537-C4EE-E2B2-35CD-94FD5BD2B9C1}"/>
                    </a:ext>
                  </a:extLst>
                </p:cNvPr>
                <p:cNvPicPr/>
                <p:nvPr/>
              </p:nvPicPr>
              <p:blipFill>
                <a:blip r:embed="rId42" cstate="print"/>
                <a:stretch>
                  <a:fillRect/>
                </a:stretch>
              </p:blipFill>
              <p:spPr>
                <a:xfrm>
                  <a:off x="5191963" y="5251413"/>
                  <a:ext cx="127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7304" name="Ink 97303">
                  <a:extLst>
                    <a:ext uri="{FF2B5EF4-FFF2-40B4-BE49-F238E27FC236}">
                      <a16:creationId xmlns:a16="http://schemas.microsoft.com/office/drawing/2014/main" id="{0FBC228F-E569-E8B9-1929-EEE9D26DA050}"/>
                    </a:ext>
                  </a:extLst>
                </p14:cNvPr>
                <p14:cNvContentPartPr/>
                <p14:nvPr/>
              </p14:nvContentPartPr>
              <p14:xfrm>
                <a:off x="5200963" y="5250333"/>
                <a:ext cx="360" cy="294120"/>
              </p14:xfrm>
            </p:contentPart>
          </mc:Choice>
          <mc:Fallback xmlns="">
            <p:pic>
              <p:nvPicPr>
                <p:cNvPr id="97304" name="Ink 97303">
                  <a:extLst>
                    <a:ext uri="{FF2B5EF4-FFF2-40B4-BE49-F238E27FC236}">
                      <a16:creationId xmlns:a16="http://schemas.microsoft.com/office/drawing/2014/main" xmlns="" xmlns:p14="http://schemas.microsoft.com/office/powerpoint/2010/main" id="{0FBC228F-E569-E8B9-1929-EEE9D26DA050}"/>
                    </a:ext>
                  </a:extLst>
                </p:cNvPr>
                <p:cNvPicPr/>
                <p:nvPr/>
              </p:nvPicPr>
              <p:blipFill>
                <a:blip r:embed="rId44" cstate="print"/>
                <a:stretch>
                  <a:fillRect/>
                </a:stretch>
              </p:blipFill>
              <p:spPr>
                <a:xfrm>
                  <a:off x="5191963" y="5241333"/>
                  <a:ext cx="1800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7305" name="Ink 97304">
                  <a:extLst>
                    <a:ext uri="{FF2B5EF4-FFF2-40B4-BE49-F238E27FC236}">
                      <a16:creationId xmlns:a16="http://schemas.microsoft.com/office/drawing/2014/main" id="{29CE3EE3-4C9B-2221-DA57-29DD6A508F71}"/>
                    </a:ext>
                  </a:extLst>
                </p14:cNvPr>
                <p14:cNvContentPartPr/>
                <p14:nvPr/>
              </p14:nvContentPartPr>
              <p14:xfrm>
                <a:off x="5141923" y="5486133"/>
                <a:ext cx="167760" cy="98280"/>
              </p14:xfrm>
            </p:contentPart>
          </mc:Choice>
          <mc:Fallback xmlns="">
            <p:pic>
              <p:nvPicPr>
                <p:cNvPr id="97305" name="Ink 97304">
                  <a:extLst>
                    <a:ext uri="{FF2B5EF4-FFF2-40B4-BE49-F238E27FC236}">
                      <a16:creationId xmlns:a16="http://schemas.microsoft.com/office/drawing/2014/main" xmlns="" xmlns:p14="http://schemas.microsoft.com/office/powerpoint/2010/main" id="{29CE3EE3-4C9B-2221-DA57-29DD6A508F71}"/>
                    </a:ext>
                  </a:extLst>
                </p:cNvPr>
                <p:cNvPicPr/>
                <p:nvPr/>
              </p:nvPicPr>
              <p:blipFill>
                <a:blip r:embed="rId46" cstate="print"/>
                <a:stretch>
                  <a:fillRect/>
                </a:stretch>
              </p:blipFill>
              <p:spPr>
                <a:xfrm>
                  <a:off x="5133283" y="5477493"/>
                  <a:ext cx="18540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7306" name="Ink 97305">
                  <a:extLst>
                    <a:ext uri="{FF2B5EF4-FFF2-40B4-BE49-F238E27FC236}">
                      <a16:creationId xmlns:a16="http://schemas.microsoft.com/office/drawing/2014/main" id="{7C2264F5-006F-725D-9583-638CDE939B90}"/>
                    </a:ext>
                  </a:extLst>
                </p14:cNvPr>
                <p14:cNvContentPartPr/>
                <p14:nvPr/>
              </p14:nvContentPartPr>
              <p14:xfrm>
                <a:off x="5184403" y="5201013"/>
                <a:ext cx="75960" cy="131040"/>
              </p14:xfrm>
            </p:contentPart>
          </mc:Choice>
          <mc:Fallback xmlns="">
            <p:pic>
              <p:nvPicPr>
                <p:cNvPr id="97306" name="Ink 97305">
                  <a:extLst>
                    <a:ext uri="{FF2B5EF4-FFF2-40B4-BE49-F238E27FC236}">
                      <a16:creationId xmlns:a16="http://schemas.microsoft.com/office/drawing/2014/main" xmlns="" xmlns:p14="http://schemas.microsoft.com/office/powerpoint/2010/main" id="{7C2264F5-006F-725D-9583-638CDE939B90}"/>
                    </a:ext>
                  </a:extLst>
                </p:cNvPr>
                <p:cNvPicPr/>
                <p:nvPr/>
              </p:nvPicPr>
              <p:blipFill>
                <a:blip r:embed="rId48" cstate="print"/>
                <a:stretch>
                  <a:fillRect/>
                </a:stretch>
              </p:blipFill>
              <p:spPr>
                <a:xfrm>
                  <a:off x="5175403" y="5192373"/>
                  <a:ext cx="936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7308" name="Ink 97307">
                  <a:extLst>
                    <a:ext uri="{FF2B5EF4-FFF2-40B4-BE49-F238E27FC236}">
                      <a16:creationId xmlns:a16="http://schemas.microsoft.com/office/drawing/2014/main" id="{E841FEC5-8CFF-03F1-CA61-2004799739B4}"/>
                    </a:ext>
                  </a:extLst>
                </p14:cNvPr>
                <p14:cNvContentPartPr/>
                <p14:nvPr/>
              </p14:nvContentPartPr>
              <p14:xfrm>
                <a:off x="5378083" y="5289933"/>
                <a:ext cx="14760" cy="152640"/>
              </p14:xfrm>
            </p:contentPart>
          </mc:Choice>
          <mc:Fallback xmlns="">
            <p:pic>
              <p:nvPicPr>
                <p:cNvPr id="97308" name="Ink 97307">
                  <a:extLst>
                    <a:ext uri="{FF2B5EF4-FFF2-40B4-BE49-F238E27FC236}">
                      <a16:creationId xmlns:a16="http://schemas.microsoft.com/office/drawing/2014/main" xmlns="" xmlns:p14="http://schemas.microsoft.com/office/powerpoint/2010/main" id="{E841FEC5-8CFF-03F1-CA61-2004799739B4}"/>
                    </a:ext>
                  </a:extLst>
                </p:cNvPr>
                <p:cNvPicPr/>
                <p:nvPr/>
              </p:nvPicPr>
              <p:blipFill>
                <a:blip r:embed="rId50" cstate="print"/>
                <a:stretch>
                  <a:fillRect/>
                </a:stretch>
              </p:blipFill>
              <p:spPr>
                <a:xfrm>
                  <a:off x="5369083" y="5280933"/>
                  <a:ext cx="324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7312" name="Ink 97311">
                  <a:extLst>
                    <a:ext uri="{FF2B5EF4-FFF2-40B4-BE49-F238E27FC236}">
                      <a16:creationId xmlns:a16="http://schemas.microsoft.com/office/drawing/2014/main" id="{860B9B6D-76F8-8B2B-D749-661DB8A6010C}"/>
                    </a:ext>
                  </a:extLst>
                </p14:cNvPr>
                <p14:cNvContentPartPr/>
                <p14:nvPr/>
              </p14:nvContentPartPr>
              <p14:xfrm>
                <a:off x="5388163" y="5416653"/>
                <a:ext cx="20520" cy="69840"/>
              </p14:xfrm>
            </p:contentPart>
          </mc:Choice>
          <mc:Fallback xmlns="">
            <p:pic>
              <p:nvPicPr>
                <p:cNvPr id="97312" name="Ink 97311">
                  <a:extLst>
                    <a:ext uri="{FF2B5EF4-FFF2-40B4-BE49-F238E27FC236}">
                      <a16:creationId xmlns:a16="http://schemas.microsoft.com/office/drawing/2014/main" xmlns="" xmlns:p14="http://schemas.microsoft.com/office/powerpoint/2010/main" id="{860B9B6D-76F8-8B2B-D749-661DB8A6010C}"/>
                    </a:ext>
                  </a:extLst>
                </p:cNvPr>
                <p:cNvPicPr/>
                <p:nvPr/>
              </p:nvPicPr>
              <p:blipFill>
                <a:blip r:embed="rId52" cstate="print"/>
                <a:stretch>
                  <a:fillRect/>
                </a:stretch>
              </p:blipFill>
              <p:spPr>
                <a:xfrm>
                  <a:off x="5379163" y="5408013"/>
                  <a:ext cx="38160" cy="87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
            <p14:nvContentPartPr>
              <p14:cNvPr id="97313" name="Ink 97312">
                <a:extLst>
                  <a:ext uri="{FF2B5EF4-FFF2-40B4-BE49-F238E27FC236}">
                    <a16:creationId xmlns:a16="http://schemas.microsoft.com/office/drawing/2014/main" id="{58B4BE74-7075-6E94-180C-491AA1D4FA07}"/>
                  </a:ext>
                </a:extLst>
              </p14:cNvPr>
              <p14:cNvContentPartPr/>
              <p14:nvPr/>
            </p14:nvContentPartPr>
            <p14:xfrm>
              <a:off x="5595883" y="5446893"/>
              <a:ext cx="75960" cy="41400"/>
            </p14:xfrm>
          </p:contentPart>
        </mc:Choice>
        <mc:Fallback xmlns="">
          <p:pic>
            <p:nvPicPr>
              <p:cNvPr id="97313" name="Ink 97312">
                <a:extLst>
                  <a:ext uri="{FF2B5EF4-FFF2-40B4-BE49-F238E27FC236}">
                    <a16:creationId xmlns:a16="http://schemas.microsoft.com/office/drawing/2014/main" xmlns="" xmlns:p14="http://schemas.microsoft.com/office/powerpoint/2010/main" id="{58B4BE74-7075-6E94-180C-491AA1D4FA07}"/>
                  </a:ext>
                </a:extLst>
              </p:cNvPr>
              <p:cNvPicPr/>
              <p:nvPr/>
            </p:nvPicPr>
            <p:blipFill>
              <a:blip r:embed="rId54" cstate="print"/>
              <a:stretch>
                <a:fillRect/>
              </a:stretch>
            </p:blipFill>
            <p:spPr>
              <a:xfrm>
                <a:off x="5586883" y="5437893"/>
                <a:ext cx="9360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7315" name="Ink 97314">
                <a:extLst>
                  <a:ext uri="{FF2B5EF4-FFF2-40B4-BE49-F238E27FC236}">
                    <a16:creationId xmlns:a16="http://schemas.microsoft.com/office/drawing/2014/main" id="{92505159-FABC-6F76-C89C-86C883306010}"/>
                  </a:ext>
                </a:extLst>
              </p14:cNvPr>
              <p14:cNvContentPartPr/>
              <p14:nvPr/>
            </p14:nvContentPartPr>
            <p14:xfrm>
              <a:off x="5633683" y="5458773"/>
              <a:ext cx="39960" cy="65160"/>
            </p14:xfrm>
          </p:contentPart>
        </mc:Choice>
        <mc:Fallback xmlns="">
          <p:pic>
            <p:nvPicPr>
              <p:cNvPr id="97315" name="Ink 97314">
                <a:extLst>
                  <a:ext uri="{FF2B5EF4-FFF2-40B4-BE49-F238E27FC236}">
                    <a16:creationId xmlns:a16="http://schemas.microsoft.com/office/drawing/2014/main" xmlns="" xmlns:p14="http://schemas.microsoft.com/office/powerpoint/2010/main" id="{92505159-FABC-6F76-C89C-86C883306010}"/>
                  </a:ext>
                </a:extLst>
              </p:cNvPr>
              <p:cNvPicPr/>
              <p:nvPr/>
            </p:nvPicPr>
            <p:blipFill>
              <a:blip r:embed="rId56" cstate="print"/>
              <a:stretch>
                <a:fillRect/>
              </a:stretch>
            </p:blipFill>
            <p:spPr>
              <a:xfrm>
                <a:off x="5625043" y="5449773"/>
                <a:ext cx="57600" cy="82800"/>
              </a:xfrm>
              <a:prstGeom prst="rect">
                <a:avLst/>
              </a:prstGeom>
            </p:spPr>
          </p:pic>
        </mc:Fallback>
      </mc:AlternateContent>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2400" y="2286000"/>
            <a:ext cx="11430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306" name="Picture 2"/>
          <p:cNvPicPr>
            <a:picLocks noChangeAspect="1" noChangeArrowheads="1"/>
          </p:cNvPicPr>
          <p:nvPr/>
        </p:nvPicPr>
        <p:blipFill>
          <a:blip r:embed="rId2" cstate="print"/>
          <a:srcRect l="15227" t="21875" r="31479" b="9375"/>
          <a:stretch>
            <a:fillRect/>
          </a:stretch>
        </p:blipFill>
        <p:spPr bwMode="auto">
          <a:xfrm>
            <a:off x="609600" y="0"/>
            <a:ext cx="7249391" cy="5257800"/>
          </a:xfrm>
          <a:prstGeom prst="rect">
            <a:avLst/>
          </a:prstGeom>
          <a:noFill/>
          <a:ln w="9525">
            <a:noFill/>
            <a:miter lim="800000"/>
            <a:headEnd/>
            <a:tailEnd/>
          </a:ln>
          <a:effectLst/>
        </p:spPr>
      </p:pic>
      <p:sp>
        <p:nvSpPr>
          <p:cNvPr id="5" name="Rectangle 4"/>
          <p:cNvSpPr/>
          <p:nvPr/>
        </p:nvSpPr>
        <p:spPr>
          <a:xfrm>
            <a:off x="1981200" y="5270740"/>
            <a:ext cx="6705600" cy="1231106"/>
          </a:xfrm>
          <a:prstGeom prst="rect">
            <a:avLst/>
          </a:prstGeom>
        </p:spPr>
        <p:txBody>
          <a:bodyPr wrap="square">
            <a:spAutoFit/>
          </a:bodyPr>
          <a:lstStyle/>
          <a:p>
            <a:endParaRPr lang="en-US" dirty="0"/>
          </a:p>
          <a:p>
            <a:r>
              <a:rPr lang="en-US" sz="2800" b="1" dirty="0"/>
              <a:t>Where       B = Size of footing in “m”</a:t>
            </a:r>
          </a:p>
          <a:p>
            <a:r>
              <a:rPr lang="en-US" sz="2800" b="1" dirty="0"/>
              <a:t> T or D = Total Thickness of Footing in “m”  </a:t>
            </a:r>
          </a:p>
        </p:txBody>
      </p:sp>
      <p:sp>
        <p:nvSpPr>
          <p:cNvPr id="4" name="Rectangle 3"/>
          <p:cNvSpPr/>
          <p:nvPr/>
        </p:nvSpPr>
        <p:spPr>
          <a:xfrm>
            <a:off x="1371600" y="2667000"/>
            <a:ext cx="61722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72400" y="2514600"/>
            <a:ext cx="1371600" cy="1846659"/>
          </a:xfrm>
          <a:prstGeom prst="rect">
            <a:avLst/>
          </a:prstGeom>
          <a:noFill/>
        </p:spPr>
        <p:txBody>
          <a:bodyPr wrap="square" rtlCol="0">
            <a:spAutoFit/>
          </a:bodyPr>
          <a:lstStyle/>
          <a:p>
            <a:r>
              <a:rPr lang="en-US" b="1" dirty="0"/>
              <a:t>(3.0m/5)</a:t>
            </a:r>
          </a:p>
          <a:p>
            <a:r>
              <a:rPr lang="en-US" b="1" dirty="0"/>
              <a:t> = </a:t>
            </a:r>
            <a:r>
              <a:rPr lang="en-US" b="1" dirty="0">
                <a:solidFill>
                  <a:srgbClr val="FF0000"/>
                </a:solidFill>
              </a:rPr>
              <a:t>0.60 m</a:t>
            </a:r>
          </a:p>
          <a:p>
            <a:r>
              <a:rPr lang="en-US" b="1" dirty="0">
                <a:solidFill>
                  <a:srgbClr val="FF0000"/>
                </a:solidFill>
              </a:rPr>
              <a:t>   or </a:t>
            </a:r>
          </a:p>
          <a:p>
            <a:r>
              <a:rPr lang="en-US" b="1" dirty="0">
                <a:solidFill>
                  <a:schemeClr val="tx1">
                    <a:lumMod val="95000"/>
                    <a:lumOff val="5000"/>
                  </a:schemeClr>
                </a:solidFill>
              </a:rPr>
              <a:t>600 mm</a:t>
            </a:r>
          </a:p>
          <a:p>
            <a:r>
              <a:rPr lang="en-US" b="1" dirty="0">
                <a:solidFill>
                  <a:schemeClr val="tx1">
                    <a:lumMod val="95000"/>
                    <a:lumOff val="5000"/>
                  </a:schemeClr>
                </a:solidFill>
              </a:rPr>
              <a:t>    or</a:t>
            </a:r>
          </a:p>
          <a:p>
            <a:r>
              <a:rPr lang="en-US" sz="2400" b="1" dirty="0">
                <a:solidFill>
                  <a:srgbClr val="FF0000"/>
                </a:solidFill>
              </a:rPr>
              <a:t>60cm</a:t>
            </a:r>
          </a:p>
        </p:txBody>
      </p:sp>
      <p:pic>
        <p:nvPicPr>
          <p:cNvPr id="7" name="Picture 4"/>
          <p:cNvPicPr>
            <a:picLocks noChangeAspect="1" noChangeArrowheads="1"/>
          </p:cNvPicPr>
          <p:nvPr/>
        </p:nvPicPr>
        <p:blipFill>
          <a:blip r:embed="rId3" cstate="print"/>
          <a:srcRect l="1639" r="3279" b="9316"/>
          <a:stretch>
            <a:fillRect/>
          </a:stretch>
        </p:blipFill>
        <p:spPr bwMode="auto">
          <a:xfrm>
            <a:off x="7467600" y="609600"/>
            <a:ext cx="990600" cy="495300"/>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t="61638" r="68576" b="18638"/>
          <a:stretch>
            <a:fillRect/>
          </a:stretch>
        </p:blipFill>
        <p:spPr bwMode="auto">
          <a:xfrm>
            <a:off x="3962400" y="914400"/>
            <a:ext cx="914400" cy="609600"/>
          </a:xfrm>
          <a:prstGeom prst="rect">
            <a:avLst/>
          </a:prstGeom>
          <a:noFill/>
          <a:ln w="9525">
            <a:noFill/>
            <a:miter lim="800000"/>
            <a:headEnd/>
            <a:tailEnd/>
          </a:ln>
          <a:effectLst/>
        </p:spPr>
      </p:pic>
      <p:sp>
        <p:nvSpPr>
          <p:cNvPr id="12" name="Freeform 11"/>
          <p:cNvSpPr/>
          <p:nvPr/>
        </p:nvSpPr>
        <p:spPr>
          <a:xfrm>
            <a:off x="4160690" y="2605177"/>
            <a:ext cx="1103382" cy="660604"/>
          </a:xfrm>
          <a:custGeom>
            <a:avLst/>
            <a:gdLst>
              <a:gd name="connsiteX0" fmla="*/ 928895 w 1103382"/>
              <a:gd name="connsiteY0" fmla="*/ 414068 h 660604"/>
              <a:gd name="connsiteX1" fmla="*/ 877136 w 1103382"/>
              <a:gd name="connsiteY1" fmla="*/ 465827 h 660604"/>
              <a:gd name="connsiteX2" fmla="*/ 825378 w 1103382"/>
              <a:gd name="connsiteY2" fmla="*/ 483080 h 660604"/>
              <a:gd name="connsiteX3" fmla="*/ 670102 w 1103382"/>
              <a:gd name="connsiteY3" fmla="*/ 552091 h 660604"/>
              <a:gd name="connsiteX4" fmla="*/ 514827 w 1103382"/>
              <a:gd name="connsiteY4" fmla="*/ 603849 h 660604"/>
              <a:gd name="connsiteX5" fmla="*/ 463068 w 1103382"/>
              <a:gd name="connsiteY5" fmla="*/ 621102 h 660604"/>
              <a:gd name="connsiteX6" fmla="*/ 273287 w 1103382"/>
              <a:gd name="connsiteY6" fmla="*/ 638355 h 660604"/>
              <a:gd name="connsiteX7" fmla="*/ 221529 w 1103382"/>
              <a:gd name="connsiteY7" fmla="*/ 655608 h 660604"/>
              <a:gd name="connsiteX8" fmla="*/ 152518 w 1103382"/>
              <a:gd name="connsiteY8" fmla="*/ 603849 h 660604"/>
              <a:gd name="connsiteX9" fmla="*/ 100759 w 1103382"/>
              <a:gd name="connsiteY9" fmla="*/ 569344 h 660604"/>
              <a:gd name="connsiteX10" fmla="*/ 14495 w 1103382"/>
              <a:gd name="connsiteY10" fmla="*/ 414068 h 660604"/>
              <a:gd name="connsiteX11" fmla="*/ 66253 w 1103382"/>
              <a:gd name="connsiteY11" fmla="*/ 172529 h 660604"/>
              <a:gd name="connsiteX12" fmla="*/ 118012 w 1103382"/>
              <a:gd name="connsiteY12" fmla="*/ 138023 h 660604"/>
              <a:gd name="connsiteX13" fmla="*/ 204276 w 1103382"/>
              <a:gd name="connsiteY13" fmla="*/ 34506 h 660604"/>
              <a:gd name="connsiteX14" fmla="*/ 359552 w 1103382"/>
              <a:gd name="connsiteY14" fmla="*/ 0 h 660604"/>
              <a:gd name="connsiteX15" fmla="*/ 928895 w 1103382"/>
              <a:gd name="connsiteY15" fmla="*/ 17253 h 660604"/>
              <a:gd name="connsiteX16" fmla="*/ 1032412 w 1103382"/>
              <a:gd name="connsiteY16" fmla="*/ 51759 h 660604"/>
              <a:gd name="connsiteX17" fmla="*/ 1066918 w 1103382"/>
              <a:gd name="connsiteY17" fmla="*/ 103517 h 660604"/>
              <a:gd name="connsiteX18" fmla="*/ 1066918 w 1103382"/>
              <a:gd name="connsiteY18" fmla="*/ 345057 h 660604"/>
              <a:gd name="connsiteX19" fmla="*/ 1015159 w 1103382"/>
              <a:gd name="connsiteY19" fmla="*/ 379563 h 660604"/>
              <a:gd name="connsiteX20" fmla="*/ 963401 w 1103382"/>
              <a:gd name="connsiteY20" fmla="*/ 431321 h 660604"/>
              <a:gd name="connsiteX21" fmla="*/ 911642 w 1103382"/>
              <a:gd name="connsiteY21" fmla="*/ 465827 h 66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3382" h="660604">
                <a:moveTo>
                  <a:pt x="928895" y="414068"/>
                </a:moveTo>
                <a:cubicBezTo>
                  <a:pt x="911642" y="431321"/>
                  <a:pt x="897437" y="452293"/>
                  <a:pt x="877136" y="465827"/>
                </a:cubicBezTo>
                <a:cubicBezTo>
                  <a:pt x="862004" y="475915"/>
                  <a:pt x="841644" y="474947"/>
                  <a:pt x="825378" y="483080"/>
                </a:cubicBezTo>
                <a:cubicBezTo>
                  <a:pt x="661335" y="565101"/>
                  <a:pt x="937164" y="463069"/>
                  <a:pt x="670102" y="552091"/>
                </a:cubicBezTo>
                <a:lnTo>
                  <a:pt x="514827" y="603849"/>
                </a:lnTo>
                <a:cubicBezTo>
                  <a:pt x="497574" y="609600"/>
                  <a:pt x="481180" y="619455"/>
                  <a:pt x="463068" y="621102"/>
                </a:cubicBezTo>
                <a:lnTo>
                  <a:pt x="273287" y="638355"/>
                </a:lnTo>
                <a:cubicBezTo>
                  <a:pt x="256034" y="644106"/>
                  <a:pt x="239015" y="660604"/>
                  <a:pt x="221529" y="655608"/>
                </a:cubicBezTo>
                <a:cubicBezTo>
                  <a:pt x="193881" y="647708"/>
                  <a:pt x="175917" y="620562"/>
                  <a:pt x="152518" y="603849"/>
                </a:cubicBezTo>
                <a:cubicBezTo>
                  <a:pt x="135645" y="591797"/>
                  <a:pt x="118012" y="580846"/>
                  <a:pt x="100759" y="569344"/>
                </a:cubicBezTo>
                <a:cubicBezTo>
                  <a:pt x="21660" y="450695"/>
                  <a:pt x="44862" y="505169"/>
                  <a:pt x="14495" y="414068"/>
                </a:cubicBezTo>
                <a:cubicBezTo>
                  <a:pt x="22943" y="321146"/>
                  <a:pt x="0" y="238782"/>
                  <a:pt x="66253" y="172529"/>
                </a:cubicBezTo>
                <a:cubicBezTo>
                  <a:pt x="80915" y="157867"/>
                  <a:pt x="100759" y="149525"/>
                  <a:pt x="118012" y="138023"/>
                </a:cubicBezTo>
                <a:cubicBezTo>
                  <a:pt x="135657" y="111556"/>
                  <a:pt x="173623" y="47278"/>
                  <a:pt x="204276" y="34506"/>
                </a:cubicBezTo>
                <a:cubicBezTo>
                  <a:pt x="253219" y="14113"/>
                  <a:pt x="307793" y="11502"/>
                  <a:pt x="359552" y="0"/>
                </a:cubicBezTo>
                <a:cubicBezTo>
                  <a:pt x="549333" y="5751"/>
                  <a:pt x="739586" y="2691"/>
                  <a:pt x="928895" y="17253"/>
                </a:cubicBezTo>
                <a:cubicBezTo>
                  <a:pt x="965160" y="20043"/>
                  <a:pt x="1032412" y="51759"/>
                  <a:pt x="1032412" y="51759"/>
                </a:cubicBezTo>
                <a:cubicBezTo>
                  <a:pt x="1043914" y="69012"/>
                  <a:pt x="1057645" y="84971"/>
                  <a:pt x="1066918" y="103517"/>
                </a:cubicBezTo>
                <a:cubicBezTo>
                  <a:pt x="1103382" y="176445"/>
                  <a:pt x="1088871" y="273710"/>
                  <a:pt x="1066918" y="345057"/>
                </a:cubicBezTo>
                <a:cubicBezTo>
                  <a:pt x="1060820" y="364876"/>
                  <a:pt x="1031088" y="366288"/>
                  <a:pt x="1015159" y="379563"/>
                </a:cubicBezTo>
                <a:cubicBezTo>
                  <a:pt x="996415" y="395183"/>
                  <a:pt x="982145" y="415701"/>
                  <a:pt x="963401" y="431321"/>
                </a:cubicBezTo>
                <a:cubicBezTo>
                  <a:pt x="947472" y="444596"/>
                  <a:pt x="911642" y="465827"/>
                  <a:pt x="911642" y="465827"/>
                </a:cubicBezTo>
              </a:path>
            </a:pathLst>
          </a:custGeom>
          <a:ln w="762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E8B240D-2787-FEA3-30E1-A0797E77B18C}"/>
                  </a:ext>
                </a:extLst>
              </p14:cNvPr>
              <p14:cNvContentPartPr/>
              <p14:nvPr/>
            </p14:nvContentPartPr>
            <p14:xfrm>
              <a:off x="4503283" y="1258293"/>
              <a:ext cx="360" cy="360"/>
            </p14:xfrm>
          </p:contentPart>
        </mc:Choice>
        <mc:Fallback xmlns="">
          <p:pic>
            <p:nvPicPr>
              <p:cNvPr id="2" name="Ink 1">
                <a:extLst>
                  <a:ext uri="{FF2B5EF4-FFF2-40B4-BE49-F238E27FC236}">
                    <a16:creationId xmlns:a16="http://schemas.microsoft.com/office/drawing/2014/main" xmlns="" xmlns:p14="http://schemas.microsoft.com/office/powerpoint/2010/main" id="{CE8B240D-2787-FEA3-30E1-A0797E77B18C}"/>
                  </a:ext>
                </a:extLst>
              </p:cNvPr>
              <p:cNvPicPr/>
              <p:nvPr/>
            </p:nvPicPr>
            <p:blipFill>
              <a:blip r:embed="rId6" cstate="print"/>
              <a:stretch>
                <a:fillRect/>
              </a:stretch>
            </p:blipFill>
            <p:spPr>
              <a:xfrm>
                <a:off x="4494283" y="12492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775087C7-1D58-847A-348B-D61FF6801172}"/>
                  </a:ext>
                </a:extLst>
              </p14:cNvPr>
              <p14:cNvContentPartPr/>
              <p14:nvPr/>
            </p14:nvContentPartPr>
            <p14:xfrm>
              <a:off x="4503283" y="1268013"/>
              <a:ext cx="360" cy="360"/>
            </p14:xfrm>
          </p:contentPart>
        </mc:Choice>
        <mc:Fallback xmlns="">
          <p:pic>
            <p:nvPicPr>
              <p:cNvPr id="3" name="Ink 2">
                <a:extLst>
                  <a:ext uri="{FF2B5EF4-FFF2-40B4-BE49-F238E27FC236}">
                    <a16:creationId xmlns:a16="http://schemas.microsoft.com/office/drawing/2014/main" xmlns="" xmlns:p14="http://schemas.microsoft.com/office/powerpoint/2010/main" id="{775087C7-1D58-847A-348B-D61FF6801172}"/>
                  </a:ext>
                </a:extLst>
              </p:cNvPr>
              <p:cNvPicPr/>
              <p:nvPr/>
            </p:nvPicPr>
            <p:blipFill>
              <a:blip r:embed="rId6" cstate="print"/>
              <a:stretch>
                <a:fillRect/>
              </a:stretch>
            </p:blipFill>
            <p:spPr>
              <a:xfrm>
                <a:off x="4494283" y="12593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929D5E9-0094-94A0-8EEC-B02ED1150856}"/>
                  </a:ext>
                </a:extLst>
              </p14:cNvPr>
              <p14:cNvContentPartPr/>
              <p14:nvPr/>
            </p14:nvContentPartPr>
            <p14:xfrm>
              <a:off x="4680043" y="1238853"/>
              <a:ext cx="360" cy="360"/>
            </p14:xfrm>
          </p:contentPart>
        </mc:Choice>
        <mc:Fallback xmlns="">
          <p:pic>
            <p:nvPicPr>
              <p:cNvPr id="10" name="Ink 9">
                <a:extLst>
                  <a:ext uri="{FF2B5EF4-FFF2-40B4-BE49-F238E27FC236}">
                    <a16:creationId xmlns:a16="http://schemas.microsoft.com/office/drawing/2014/main" xmlns="" xmlns:p14="http://schemas.microsoft.com/office/powerpoint/2010/main" id="{A929D5E9-0094-94A0-8EEC-B02ED1150856}"/>
                  </a:ext>
                </a:extLst>
              </p:cNvPr>
              <p:cNvPicPr/>
              <p:nvPr/>
            </p:nvPicPr>
            <p:blipFill>
              <a:blip r:embed="rId6" cstate="print"/>
              <a:stretch>
                <a:fillRect/>
              </a:stretch>
            </p:blipFill>
            <p:spPr>
              <a:xfrm>
                <a:off x="4671403" y="12298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9ED1BD92-667C-DE88-E4E5-4F165D2E66C6}"/>
                  </a:ext>
                </a:extLst>
              </p14:cNvPr>
              <p14:cNvContentPartPr/>
              <p14:nvPr/>
            </p14:nvContentPartPr>
            <p14:xfrm>
              <a:off x="4680043" y="1238853"/>
              <a:ext cx="360" cy="360"/>
            </p14:xfrm>
          </p:contentPart>
        </mc:Choice>
        <mc:Fallback xmlns="">
          <p:pic>
            <p:nvPicPr>
              <p:cNvPr id="11" name="Ink 10">
                <a:extLst>
                  <a:ext uri="{FF2B5EF4-FFF2-40B4-BE49-F238E27FC236}">
                    <a16:creationId xmlns:a16="http://schemas.microsoft.com/office/drawing/2014/main" xmlns="" xmlns:p14="http://schemas.microsoft.com/office/powerpoint/2010/main" id="{9ED1BD92-667C-DE88-E4E5-4F165D2E66C6}"/>
                  </a:ext>
                </a:extLst>
              </p:cNvPr>
              <p:cNvPicPr/>
              <p:nvPr/>
            </p:nvPicPr>
            <p:blipFill>
              <a:blip r:embed="rId6" cstate="print"/>
              <a:stretch>
                <a:fillRect/>
              </a:stretch>
            </p:blipFill>
            <p:spPr>
              <a:xfrm>
                <a:off x="4671403" y="12298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BBC8697A-D677-7390-B4E5-4366DB23963E}"/>
                  </a:ext>
                </a:extLst>
              </p14:cNvPr>
              <p14:cNvContentPartPr/>
              <p14:nvPr/>
            </p14:nvContentPartPr>
            <p14:xfrm>
              <a:off x="5978203" y="1376373"/>
              <a:ext cx="2160" cy="360"/>
            </p14:xfrm>
          </p:contentPart>
        </mc:Choice>
        <mc:Fallback xmlns="">
          <p:pic>
            <p:nvPicPr>
              <p:cNvPr id="13" name="Ink 12">
                <a:extLst>
                  <a:ext uri="{FF2B5EF4-FFF2-40B4-BE49-F238E27FC236}">
                    <a16:creationId xmlns:a16="http://schemas.microsoft.com/office/drawing/2014/main" xmlns="" xmlns:p14="http://schemas.microsoft.com/office/powerpoint/2010/main" id="{BBC8697A-D677-7390-B4E5-4366DB23963E}"/>
                  </a:ext>
                </a:extLst>
              </p:cNvPr>
              <p:cNvPicPr/>
              <p:nvPr/>
            </p:nvPicPr>
            <p:blipFill>
              <a:blip r:embed="rId11" cstate="print"/>
              <a:stretch>
                <a:fillRect/>
              </a:stretch>
            </p:blipFill>
            <p:spPr>
              <a:xfrm>
                <a:off x="5969203" y="1367373"/>
                <a:ext cx="19800" cy="18000"/>
              </a:xfrm>
              <a:prstGeom prst="rect">
                <a:avLst/>
              </a:prstGeom>
            </p:spPr>
          </p:pic>
        </mc:Fallback>
      </mc:AlternateContent>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DEC4DE9-9C47-E7CB-B5F9-A798435DA610}"/>
              </a:ext>
            </a:extLst>
          </p:cNvPr>
          <p:cNvSpPr>
            <a:spLocks noGrp="1" noChangeArrowheads="1"/>
          </p:cNvSpPr>
          <p:nvPr>
            <p:ph type="title"/>
          </p:nvPr>
        </p:nvSpPr>
        <p:spPr>
          <a:xfrm>
            <a:off x="609600" y="381000"/>
            <a:ext cx="7924800" cy="6019800"/>
          </a:xfrm>
          <a:solidFill>
            <a:schemeClr val="hlink"/>
          </a:solidFill>
        </p:spPr>
        <p:txBody>
          <a:bodyPr/>
          <a:lstStyle/>
          <a:p>
            <a:br>
              <a:rPr lang="en-US" altLang="en-US" sz="3200" b="1" dirty="0">
                <a:latin typeface="Bookman Old Style" panose="02050604050505020204" pitchFamily="18" charset="0"/>
              </a:rPr>
            </a:br>
            <a:r>
              <a:rPr lang="en-US" altLang="en-US" sz="3200" b="1" dirty="0">
                <a:solidFill>
                  <a:srgbClr val="FF0000"/>
                </a:solidFill>
                <a:latin typeface="Bookman Old Style" panose="02050604050505020204" pitchFamily="18" charset="0"/>
              </a:rPr>
              <a:t>I.SIMPLIFIED STRUCTURAL DESIGN</a:t>
            </a:r>
            <a:endParaRPr lang="en-US" altLang="en-US" dirty="0">
              <a:solidFill>
                <a:srgbClr val="FF0000"/>
              </a:solidFill>
            </a:endParaRPr>
          </a:p>
        </p:txBody>
      </p:sp>
      <p:pic>
        <p:nvPicPr>
          <p:cNvPr id="2" name="Picture 4">
            <a:extLst>
              <a:ext uri="{FF2B5EF4-FFF2-40B4-BE49-F238E27FC236}">
                <a16:creationId xmlns:a16="http://schemas.microsoft.com/office/drawing/2014/main" id="{4287F2F7-1794-1672-FDA2-EF8B9D68C49C}"/>
              </a:ext>
            </a:extLst>
          </p:cNvPr>
          <p:cNvPicPr>
            <a:picLocks noChangeAspect="1" noChangeArrowheads="1"/>
          </p:cNvPicPr>
          <p:nvPr/>
        </p:nvPicPr>
        <p:blipFill>
          <a:blip r:embed="rId2" cstate="print"/>
          <a:srcRect/>
          <a:stretch>
            <a:fillRect/>
          </a:stretch>
        </p:blipFill>
        <p:spPr bwMode="auto">
          <a:xfrm>
            <a:off x="4572000" y="4040688"/>
            <a:ext cx="3200400" cy="1885167"/>
          </a:xfrm>
          <a:prstGeom prst="rect">
            <a:avLst/>
          </a:prstGeom>
          <a:noFill/>
          <a:ln w="9525">
            <a:noFill/>
            <a:miter lim="800000"/>
            <a:headEnd/>
            <a:tailEnd/>
          </a:ln>
        </p:spPr>
      </p:pic>
      <p:pic>
        <p:nvPicPr>
          <p:cNvPr id="3" name="Picture 9">
            <a:extLst>
              <a:ext uri="{FF2B5EF4-FFF2-40B4-BE49-F238E27FC236}">
                <a16:creationId xmlns:a16="http://schemas.microsoft.com/office/drawing/2014/main" id="{9029FE7E-60A7-6087-B26E-F28C94893FE9}"/>
              </a:ext>
            </a:extLst>
          </p:cNvPr>
          <p:cNvPicPr>
            <a:picLocks noChangeAspect="1" noChangeArrowheads="1"/>
          </p:cNvPicPr>
          <p:nvPr/>
        </p:nvPicPr>
        <p:blipFill>
          <a:blip r:embed="rId3" cstate="print"/>
          <a:srcRect/>
          <a:stretch>
            <a:fillRect/>
          </a:stretch>
        </p:blipFill>
        <p:spPr bwMode="auto">
          <a:xfrm>
            <a:off x="1600200" y="1066800"/>
            <a:ext cx="1885167" cy="2192055"/>
          </a:xfrm>
          <a:prstGeom prst="rect">
            <a:avLst/>
          </a:prstGeom>
          <a:noFill/>
          <a:ln w="9525">
            <a:noFill/>
            <a:miter lim="800000"/>
            <a:headEnd/>
            <a:tailEnd/>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723C9C87-7DF6-4B3A-92CE-13D848DC9C5C}"/>
              </a:ext>
            </a:extLst>
          </p:cNvPr>
          <p:cNvSpPr>
            <a:spLocks noChangeArrowheads="1"/>
          </p:cNvSpPr>
          <p:nvPr/>
        </p:nvSpPr>
        <p:spPr bwMode="auto">
          <a:xfrm>
            <a:off x="457200" y="139700"/>
            <a:ext cx="6553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457200" algn="l"/>
              </a:tabLst>
              <a:defRPr sz="2400">
                <a:solidFill>
                  <a:schemeClr val="tx1"/>
                </a:solidFill>
                <a:latin typeface="Times New Roman" panose="02020603050405020304" pitchFamily="18" charset="0"/>
              </a:defRPr>
            </a:lvl1pPr>
            <a:lvl2pPr marL="742950" indent="-285750" eaLnBrk="0" hangingPunct="0">
              <a:tabLst>
                <a:tab pos="457200" algn="l"/>
              </a:tabLst>
              <a:defRPr sz="2400">
                <a:solidFill>
                  <a:schemeClr val="tx1"/>
                </a:solidFill>
                <a:latin typeface="Times New Roman" panose="02020603050405020304" pitchFamily="18" charset="0"/>
              </a:defRPr>
            </a:lvl2pPr>
            <a:lvl3pPr marL="1143000" indent="-228600" eaLnBrk="0" hangingPunct="0">
              <a:tabLst>
                <a:tab pos="457200" algn="l"/>
              </a:tabLst>
              <a:defRPr sz="2400">
                <a:solidFill>
                  <a:schemeClr val="tx1"/>
                </a:solidFill>
                <a:latin typeface="Times New Roman" panose="02020603050405020304" pitchFamily="18" charset="0"/>
              </a:defRPr>
            </a:lvl3pPr>
            <a:lvl4pPr marL="1600200" indent="-228600" eaLnBrk="0" hangingPunct="0">
              <a:tabLst>
                <a:tab pos="457200" algn="l"/>
              </a:tabLst>
              <a:defRPr sz="2400">
                <a:solidFill>
                  <a:schemeClr val="tx1"/>
                </a:solidFill>
                <a:latin typeface="Times New Roman" panose="02020603050405020304" pitchFamily="18" charset="0"/>
              </a:defRPr>
            </a:lvl4pPr>
            <a:lvl5pPr marL="2057400" indent="-228600" eaLnBrk="0" hangingPunct="0">
              <a:tabLst>
                <a:tab pos="4572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eaLnBrk="1" hangingPunct="1"/>
            <a:r>
              <a:rPr lang="en-US" altLang="en-US" b="1" u="sng"/>
              <a:t>Rough estimation of reinf. Steel in construction projects </a:t>
            </a:r>
          </a:p>
          <a:p>
            <a:pPr eaLnBrk="1" hangingPunct="1"/>
            <a:endParaRPr lang="en-US" altLang="en-US" b="1" u="sng"/>
          </a:p>
          <a:p>
            <a:pPr eaLnBrk="1" hangingPunct="1"/>
            <a:endParaRPr lang="en-US" altLang="en-US" b="1" u="sng"/>
          </a:p>
          <a:p>
            <a:pPr eaLnBrk="1" hangingPunct="1"/>
            <a:endParaRPr lang="en-US" altLang="en-US" b="1" u="sng"/>
          </a:p>
          <a:p>
            <a:pPr eaLnBrk="1" hangingPunct="1"/>
            <a:endParaRPr lang="en-US" altLang="en-US" b="1" u="sng"/>
          </a:p>
          <a:p>
            <a:pPr eaLnBrk="1" hangingPunct="1"/>
            <a:endParaRPr lang="en-US" altLang="en-US" b="1" u="sng"/>
          </a:p>
          <a:p>
            <a:pPr eaLnBrk="1" hangingPunct="1"/>
            <a:endParaRPr lang="en-US" altLang="en-US"/>
          </a:p>
          <a:p>
            <a:pPr eaLnBrk="1" hangingPunct="1"/>
            <a:endParaRPr lang="en-US" altLang="en-US"/>
          </a:p>
        </p:txBody>
      </p:sp>
      <p:sp>
        <p:nvSpPr>
          <p:cNvPr id="65539" name="Rectangle 5">
            <a:extLst>
              <a:ext uri="{FF2B5EF4-FFF2-40B4-BE49-F238E27FC236}">
                <a16:creationId xmlns:a16="http://schemas.microsoft.com/office/drawing/2014/main" id="{DA4388E3-F345-4607-A392-8EC3C9AF2154}"/>
              </a:ext>
            </a:extLst>
          </p:cNvPr>
          <p:cNvSpPr>
            <a:spLocks noChangeArrowheads="1"/>
          </p:cNvSpPr>
          <p:nvPr/>
        </p:nvSpPr>
        <p:spPr bwMode="auto">
          <a:xfrm>
            <a:off x="381000" y="1219200"/>
            <a:ext cx="85344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 </a:t>
            </a:r>
            <a:r>
              <a:rPr lang="en-US" altLang="en-US" b="1" dirty="0">
                <a:solidFill>
                  <a:srgbClr val="FF0000"/>
                </a:solidFill>
              </a:rPr>
              <a:t>SLAB                         75   TO    100  Kg/m3  of  concrete.</a:t>
            </a:r>
          </a:p>
          <a:p>
            <a:pPr eaLnBrk="1" hangingPunct="1"/>
            <a:endParaRPr lang="en-US" altLang="en-US" b="1" dirty="0">
              <a:solidFill>
                <a:srgbClr val="FF0000"/>
              </a:solidFill>
            </a:endParaRPr>
          </a:p>
          <a:p>
            <a:pPr eaLnBrk="1" hangingPunct="1"/>
            <a:r>
              <a:rPr lang="en-US" altLang="en-US" b="1" dirty="0">
                <a:solidFill>
                  <a:srgbClr val="FF0000"/>
                </a:solidFill>
              </a:rPr>
              <a:t> Beams                        200  TO   225 Kg/m3 </a:t>
            </a:r>
          </a:p>
          <a:p>
            <a:pPr eaLnBrk="1" hangingPunct="1"/>
            <a:endParaRPr lang="en-US" altLang="en-US" b="1" dirty="0">
              <a:solidFill>
                <a:srgbClr val="FF0000"/>
              </a:solidFill>
            </a:endParaRPr>
          </a:p>
          <a:p>
            <a:pPr eaLnBrk="1" hangingPunct="1"/>
            <a:r>
              <a:rPr lang="en-US" altLang="en-US" b="1" dirty="0">
                <a:solidFill>
                  <a:srgbClr val="FF0000"/>
                </a:solidFill>
              </a:rPr>
              <a:t> Columns                    225 TO    350 Kg/m3</a:t>
            </a:r>
          </a:p>
          <a:p>
            <a:pPr eaLnBrk="1" hangingPunct="1"/>
            <a:r>
              <a:rPr lang="en-US" altLang="en-US" b="1" dirty="0">
                <a:solidFill>
                  <a:srgbClr val="FF0000"/>
                </a:solidFill>
              </a:rPr>
              <a:t> </a:t>
            </a:r>
          </a:p>
          <a:p>
            <a:pPr eaLnBrk="1" hangingPunct="1"/>
            <a:r>
              <a:rPr lang="en-US" altLang="en-US" b="1" dirty="0">
                <a:solidFill>
                  <a:srgbClr val="FF0000"/>
                </a:solidFill>
              </a:rPr>
              <a:t> Footing              	  50   TO  75 Kg/m3</a:t>
            </a:r>
          </a:p>
          <a:p>
            <a:pPr eaLnBrk="1" hangingPunct="1"/>
            <a:r>
              <a:rPr lang="en-US" altLang="en-US" b="1" dirty="0">
                <a:solidFill>
                  <a:srgbClr val="FF0000"/>
                </a:solidFill>
              </a:rPr>
              <a:t>            </a:t>
            </a:r>
          </a:p>
          <a:p>
            <a:pPr eaLnBrk="1" hangingPunct="1"/>
            <a:r>
              <a:rPr lang="en-US" altLang="en-US" b="1" dirty="0">
                <a:solidFill>
                  <a:srgbClr val="FF0000"/>
                </a:solidFill>
              </a:rPr>
              <a:t>Grade Beam                100  TO  125 Kg/m3</a:t>
            </a:r>
          </a:p>
          <a:p>
            <a:pPr eaLnBrk="1" hangingPunct="1"/>
            <a:endParaRPr lang="en-US" altLang="en-US" b="1" dirty="0">
              <a:solidFill>
                <a:srgbClr val="FF0000"/>
              </a:solidFill>
            </a:endParaRPr>
          </a:p>
          <a:p>
            <a:pPr eaLnBrk="1" hangingPunct="1"/>
            <a:r>
              <a:rPr lang="en-US" altLang="en-US" b="1" dirty="0" err="1">
                <a:solidFill>
                  <a:srgbClr val="FF0000"/>
                </a:solidFill>
              </a:rPr>
              <a:t>Sunshade,Lintels</a:t>
            </a:r>
            <a:r>
              <a:rPr lang="en-US" altLang="en-US" b="1" dirty="0">
                <a:solidFill>
                  <a:srgbClr val="FF0000"/>
                </a:solidFill>
              </a:rPr>
              <a:t>,</a:t>
            </a:r>
          </a:p>
          <a:p>
            <a:pPr eaLnBrk="1" hangingPunct="1"/>
            <a:r>
              <a:rPr lang="en-US" altLang="en-US" b="1" dirty="0" err="1">
                <a:solidFill>
                  <a:srgbClr val="FF0000"/>
                </a:solidFill>
              </a:rPr>
              <a:t>Fins,Vertical</a:t>
            </a:r>
            <a:r>
              <a:rPr lang="en-US" altLang="en-US" b="1" dirty="0">
                <a:solidFill>
                  <a:srgbClr val="FF0000"/>
                </a:solidFill>
              </a:rPr>
              <a:t> Drops        50 to 75   Kg/m3 </a:t>
            </a:r>
          </a:p>
          <a:p>
            <a:pPr eaLnBrk="1" hangingPunct="1"/>
            <a:endParaRPr lang="en-US" altLang="en-US" b="1" dirty="0">
              <a:solidFill>
                <a:srgbClr val="FF0000"/>
              </a:solidFill>
            </a:endParaRPr>
          </a:p>
          <a:p>
            <a:pPr eaLnBrk="1" hangingPunct="1"/>
            <a:r>
              <a:rPr lang="en-US" altLang="en-US" b="1" dirty="0">
                <a:solidFill>
                  <a:srgbClr val="FF0000"/>
                </a:solidFill>
              </a:rPr>
              <a:t> </a:t>
            </a:r>
          </a:p>
          <a:p>
            <a:pPr eaLnBrk="1" hangingPunct="1"/>
            <a:endParaRPr lang="en-US" altLang="en-US" b="1" dirty="0">
              <a:solidFill>
                <a:srgbClr val="FF0000"/>
              </a:solidFill>
            </a:endParaRPr>
          </a:p>
          <a:p>
            <a:pPr eaLnBrk="1" hangingPunct="1"/>
            <a:endParaRPr lang="en-US" altLang="en-US" b="1" dirty="0">
              <a:solidFill>
                <a:srgbClr val="FF0000"/>
              </a:solidFill>
            </a:endParaRPr>
          </a:p>
        </p:txBody>
      </p:sp>
      <p:sp>
        <p:nvSpPr>
          <p:cNvPr id="2" name="Right Brace 1">
            <a:extLst>
              <a:ext uri="{FF2B5EF4-FFF2-40B4-BE49-F238E27FC236}">
                <a16:creationId xmlns:a16="http://schemas.microsoft.com/office/drawing/2014/main" id="{B30338A0-62ED-4E71-87AA-F5AE015AD112}"/>
              </a:ext>
            </a:extLst>
          </p:cNvPr>
          <p:cNvSpPr/>
          <p:nvPr/>
        </p:nvSpPr>
        <p:spPr>
          <a:xfrm>
            <a:off x="2895600" y="5029200"/>
            <a:ext cx="381000" cy="76200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17918375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2" descr="https://encrypted-tbn3.gstatic.com/images?q=tbn:ANd9GcSvzpl1aLmu6GYuV28tDQgyHsa0n6U8-qdPqLP7ZU8efH1Zm2uFLQ"/>
          <p:cNvPicPr>
            <a:picLocks noChangeAspect="1" noChangeArrowheads="1"/>
          </p:cNvPicPr>
          <p:nvPr/>
        </p:nvPicPr>
        <p:blipFill>
          <a:blip r:embed="rId2" cstate="print"/>
          <a:srcRect/>
          <a:stretch>
            <a:fillRect/>
          </a:stretch>
        </p:blipFill>
        <p:spPr bwMode="auto">
          <a:xfrm>
            <a:off x="6352276" y="1841212"/>
            <a:ext cx="2590800" cy="4267200"/>
          </a:xfrm>
          <a:prstGeom prst="rect">
            <a:avLst/>
          </a:prstGeom>
          <a:noFill/>
          <a:ln w="9525">
            <a:noFill/>
            <a:miter lim="800000"/>
            <a:headEnd/>
            <a:tailEnd/>
          </a:ln>
        </p:spPr>
      </p:pic>
      <p:sp>
        <p:nvSpPr>
          <p:cNvPr id="6" name="TextBox 5"/>
          <p:cNvSpPr txBox="1"/>
          <p:nvPr/>
        </p:nvSpPr>
        <p:spPr>
          <a:xfrm>
            <a:off x="533400" y="2133600"/>
            <a:ext cx="4322553" cy="584775"/>
          </a:xfrm>
          <a:prstGeom prst="rect">
            <a:avLst/>
          </a:prstGeom>
          <a:solidFill>
            <a:srgbClr val="FFFF00"/>
          </a:solidFill>
        </p:spPr>
        <p:txBody>
          <a:bodyPr wrap="square" rtlCol="0">
            <a:spAutoFit/>
          </a:bodyPr>
          <a:lstStyle/>
          <a:p>
            <a:pPr algn="ctr"/>
            <a:r>
              <a:rPr lang="en-US" sz="3200" b="1" dirty="0">
                <a:solidFill>
                  <a:srgbClr val="FF0000"/>
                </a:solidFill>
                <a:latin typeface="Bookman Old Style" pitchFamily="18" charset="0"/>
              </a:rPr>
              <a:t>Case Study - 1</a:t>
            </a:r>
          </a:p>
        </p:txBody>
      </p:sp>
      <p:sp>
        <p:nvSpPr>
          <p:cNvPr id="7" name="Rectangle 6"/>
          <p:cNvSpPr/>
          <p:nvPr/>
        </p:nvSpPr>
        <p:spPr>
          <a:xfrm>
            <a:off x="2133600" y="444787"/>
            <a:ext cx="4572000" cy="707886"/>
          </a:xfrm>
          <a:prstGeom prst="rect">
            <a:avLst/>
          </a:prstGeom>
          <a:solidFill>
            <a:srgbClr val="004620"/>
          </a:solidFill>
        </p:spPr>
        <p:txBody>
          <a:bodyPr wrap="square">
            <a:spAutoFit/>
          </a:bodyPr>
          <a:lstStyle/>
          <a:p>
            <a:pPr algn="ctr"/>
            <a:r>
              <a:rPr lang="pt-BR" sz="4000" b="1" i="1" dirty="0">
                <a:solidFill>
                  <a:schemeClr val="bg1"/>
                </a:solidFill>
                <a:latin typeface="Bookman Old Style" pitchFamily="18" charset="0"/>
                <a:cs typeface="Times New Roman" pitchFamily="18" charset="0"/>
              </a:rPr>
              <a:t>Case Studies </a:t>
            </a:r>
          </a:p>
        </p:txBody>
      </p:sp>
      <p:sp>
        <p:nvSpPr>
          <p:cNvPr id="8" name="Rectangle 7"/>
          <p:cNvSpPr/>
          <p:nvPr/>
        </p:nvSpPr>
        <p:spPr>
          <a:xfrm>
            <a:off x="35943" y="3253770"/>
            <a:ext cx="6096000" cy="1077218"/>
          </a:xfrm>
          <a:prstGeom prst="rect">
            <a:avLst/>
          </a:prstGeom>
          <a:solidFill>
            <a:srgbClr val="002060"/>
          </a:solidFill>
        </p:spPr>
        <p:txBody>
          <a:bodyPr wrap="square">
            <a:spAutoFit/>
          </a:bodyPr>
          <a:lstStyle/>
          <a:p>
            <a:pPr algn="ctr"/>
            <a:r>
              <a:rPr lang="pt-BR" sz="3200" b="1" i="1" dirty="0">
                <a:solidFill>
                  <a:srgbClr val="33CC33"/>
                </a:solidFill>
                <a:latin typeface="Bookman Old Style" pitchFamily="18" charset="0"/>
                <a:cs typeface="Times New Roman" pitchFamily="18" charset="0"/>
              </a:rPr>
              <a:t>Collapse of a multistorey building</a:t>
            </a:r>
          </a:p>
        </p:txBody>
      </p:sp>
    </p:spTree>
    <p:extLst>
      <p:ext uri="{BB962C8B-B14F-4D97-AF65-F5344CB8AC3E}">
        <p14:creationId xmlns:p14="http://schemas.microsoft.com/office/powerpoint/2010/main" val="33466444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304800" y="609600"/>
            <a:ext cx="8534400" cy="5715000"/>
          </a:xfrm>
          <a:prstGeom prst="rect">
            <a:avLst/>
          </a:prstGeom>
          <a:noFill/>
          <a:ln w="9525">
            <a:noFill/>
            <a:miter lim="800000"/>
            <a:headEnd/>
            <a:tailEnd/>
          </a:ln>
        </p:spPr>
      </p:pic>
    </p:spTree>
    <p:extLst>
      <p:ext uri="{BB962C8B-B14F-4D97-AF65-F5344CB8AC3E}">
        <p14:creationId xmlns:p14="http://schemas.microsoft.com/office/powerpoint/2010/main" val="21518140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thehindu.com/multimedia/dynamic/01981/15_RESCUE_KVS_1981082f.jpg"/>
          <p:cNvPicPr>
            <a:picLocks noChangeAspect="1" noChangeArrowheads="1"/>
          </p:cNvPicPr>
          <p:nvPr/>
        </p:nvPicPr>
        <p:blipFill>
          <a:blip r:embed="rId2" cstate="print"/>
          <a:srcRect/>
          <a:stretch>
            <a:fillRect/>
          </a:stretch>
        </p:blipFill>
        <p:spPr bwMode="auto">
          <a:xfrm>
            <a:off x="381000" y="304800"/>
            <a:ext cx="8266113" cy="6400800"/>
          </a:xfrm>
          <a:prstGeom prst="rect">
            <a:avLst/>
          </a:prstGeom>
          <a:noFill/>
          <a:ln w="9525">
            <a:noFill/>
            <a:miter lim="800000"/>
            <a:headEnd/>
            <a:tailEnd/>
          </a:ln>
        </p:spPr>
      </p:pic>
      <p:sp>
        <p:nvSpPr>
          <p:cNvPr id="73731" name="Rectangle 2"/>
          <p:cNvSpPr>
            <a:spLocks noChangeArrowheads="1"/>
          </p:cNvSpPr>
          <p:nvPr/>
        </p:nvSpPr>
        <p:spPr bwMode="auto">
          <a:xfrm>
            <a:off x="3200400" y="392113"/>
            <a:ext cx="5181600" cy="369887"/>
          </a:xfrm>
          <a:prstGeom prst="rect">
            <a:avLst/>
          </a:prstGeom>
          <a:noFill/>
          <a:ln w="9525">
            <a:noFill/>
            <a:miter lim="800000"/>
            <a:headEnd/>
            <a:tailEnd/>
          </a:ln>
        </p:spPr>
        <p:txBody>
          <a:bodyPr>
            <a:spAutoFit/>
          </a:bodyPr>
          <a:lstStyle/>
          <a:p>
            <a:r>
              <a:rPr lang="en-US" b="1">
                <a:solidFill>
                  <a:srgbClr val="FF0000"/>
                </a:solidFill>
                <a:latin typeface="Bookman Old Style" pitchFamily="18" charset="0"/>
              </a:rPr>
              <a:t>AD.BANNER FOR A HIGH RISE BLDG.</a:t>
            </a:r>
          </a:p>
        </p:txBody>
      </p:sp>
    </p:spTree>
    <p:extLst>
      <p:ext uri="{BB962C8B-B14F-4D97-AF65-F5344CB8AC3E}">
        <p14:creationId xmlns:p14="http://schemas.microsoft.com/office/powerpoint/2010/main" val="4097942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encrypted-tbn3.gstatic.com/images?q=tbn:ANd9GcSvzpl1aLmu6GYuV28tDQgyHsa0n6U8-qdPqLP7ZU8efH1Zm2uFLQ"/>
          <p:cNvPicPr>
            <a:picLocks noChangeAspect="1" noChangeArrowheads="1"/>
          </p:cNvPicPr>
          <p:nvPr/>
        </p:nvPicPr>
        <p:blipFill>
          <a:blip r:embed="rId2" cstate="print"/>
          <a:srcRect/>
          <a:stretch>
            <a:fillRect/>
          </a:stretch>
        </p:blipFill>
        <p:spPr bwMode="auto">
          <a:xfrm>
            <a:off x="838200" y="533400"/>
            <a:ext cx="7426325" cy="5791200"/>
          </a:xfrm>
          <a:prstGeom prst="rect">
            <a:avLst/>
          </a:prstGeom>
          <a:noFill/>
          <a:ln w="9525">
            <a:noFill/>
            <a:miter lim="800000"/>
            <a:headEnd/>
            <a:tailEnd/>
          </a:ln>
        </p:spPr>
      </p:pic>
    </p:spTree>
    <p:extLst>
      <p:ext uri="{BB962C8B-B14F-4D97-AF65-F5344CB8AC3E}">
        <p14:creationId xmlns:p14="http://schemas.microsoft.com/office/powerpoint/2010/main" val="29637194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C:\Documents and Settings\Kalyan\Desktop\chennai collapse\bldg  collapse showing storeys.jpg"/>
          <p:cNvPicPr>
            <a:picLocks noChangeAspect="1" noChangeArrowheads="1"/>
          </p:cNvPicPr>
          <p:nvPr/>
        </p:nvPicPr>
        <p:blipFill>
          <a:blip r:embed="rId2" cstate="print"/>
          <a:srcRect/>
          <a:stretch>
            <a:fillRect/>
          </a:stretch>
        </p:blipFill>
        <p:spPr bwMode="auto">
          <a:xfrm>
            <a:off x="1143000" y="1209675"/>
            <a:ext cx="6858000" cy="4438650"/>
          </a:xfrm>
          <a:prstGeom prst="rect">
            <a:avLst/>
          </a:prstGeom>
          <a:noFill/>
          <a:ln w="9525">
            <a:noFill/>
            <a:miter lim="800000"/>
            <a:headEnd/>
            <a:tailEnd/>
          </a:ln>
        </p:spPr>
      </p:pic>
    </p:spTree>
    <p:extLst>
      <p:ext uri="{BB962C8B-B14F-4D97-AF65-F5344CB8AC3E}">
        <p14:creationId xmlns:p14="http://schemas.microsoft.com/office/powerpoint/2010/main" val="18618837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766763" y="914400"/>
            <a:ext cx="7234237" cy="5029200"/>
          </a:xfrm>
          <a:prstGeom prst="rect">
            <a:avLst/>
          </a:prstGeom>
          <a:noFill/>
          <a:ln w="9525">
            <a:noFill/>
            <a:miter lim="800000"/>
            <a:headEnd/>
            <a:tailEnd/>
          </a:ln>
        </p:spPr>
      </p:pic>
    </p:spTree>
    <p:extLst>
      <p:ext uri="{BB962C8B-B14F-4D97-AF65-F5344CB8AC3E}">
        <p14:creationId xmlns:p14="http://schemas.microsoft.com/office/powerpoint/2010/main" val="150253196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066800" y="914400"/>
            <a:ext cx="7491413" cy="5540375"/>
          </a:xfrm>
          <a:prstGeom prst="rect">
            <a:avLst/>
          </a:prstGeom>
          <a:noFill/>
          <a:ln w="9525">
            <a:noFill/>
            <a:miter lim="800000"/>
            <a:headEnd/>
            <a:tailEnd/>
          </a:ln>
        </p:spPr>
      </p:pic>
    </p:spTree>
    <p:extLst>
      <p:ext uri="{BB962C8B-B14F-4D97-AF65-F5344CB8AC3E}">
        <p14:creationId xmlns:p14="http://schemas.microsoft.com/office/powerpoint/2010/main" val="12199365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762000" y="1143000"/>
            <a:ext cx="7189788" cy="4368800"/>
          </a:xfrm>
          <a:prstGeom prst="rect">
            <a:avLst/>
          </a:prstGeom>
          <a:noFill/>
          <a:ln w="9525">
            <a:noFill/>
            <a:miter lim="800000"/>
            <a:headEnd/>
            <a:tailEnd/>
          </a:ln>
        </p:spPr>
      </p:pic>
    </p:spTree>
    <p:extLst>
      <p:ext uri="{BB962C8B-B14F-4D97-AF65-F5344CB8AC3E}">
        <p14:creationId xmlns:p14="http://schemas.microsoft.com/office/powerpoint/2010/main" val="7188308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http://www.facenfacts.com/NewsDetails/daily_img/48977_S_chennai.jpg-l.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latin typeface="Calibri" pitchFamily="34" charset="0"/>
            </a:endParaRPr>
          </a:p>
        </p:txBody>
      </p:sp>
      <p:pic>
        <p:nvPicPr>
          <p:cNvPr id="79875" name="Picture 3"/>
          <p:cNvPicPr>
            <a:picLocks noChangeAspect="1" noChangeArrowheads="1"/>
          </p:cNvPicPr>
          <p:nvPr/>
        </p:nvPicPr>
        <p:blipFill>
          <a:blip r:embed="rId2" cstate="print"/>
          <a:srcRect l="7500" t="12000" r="20625" b="7001"/>
          <a:stretch>
            <a:fillRect/>
          </a:stretch>
        </p:blipFill>
        <p:spPr bwMode="auto">
          <a:xfrm>
            <a:off x="152400" y="381000"/>
            <a:ext cx="8763000" cy="6172200"/>
          </a:xfrm>
          <a:prstGeom prst="rect">
            <a:avLst/>
          </a:prstGeom>
          <a:noFill/>
          <a:ln w="9525">
            <a:noFill/>
            <a:miter lim="800000"/>
            <a:headEnd/>
            <a:tailEnd/>
          </a:ln>
        </p:spPr>
      </p:pic>
    </p:spTree>
    <p:extLst>
      <p:ext uri="{BB962C8B-B14F-4D97-AF65-F5344CB8AC3E}">
        <p14:creationId xmlns:p14="http://schemas.microsoft.com/office/powerpoint/2010/main" val="2940566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http://3.bp.blogspot.com/-QQ03VMeWac0/VHcGpK5NP2I/AAAAAAAACmU/N4OjvkHLmQE/s1600/10351602_521534807974556_5327347355677431261_n.jpg">
            <a:hlinkClick r:id="rId2"/>
          </p:cNvPr>
          <p:cNvPicPr>
            <a:picLocks/>
          </p:cNvPicPr>
          <p:nvPr/>
        </p:nvPicPr>
        <p:blipFill>
          <a:blip r:embed="rId3" cstate="print"/>
          <a:srcRect b="50303"/>
          <a:stretch>
            <a:fillRect/>
          </a:stretch>
        </p:blipFill>
        <p:spPr bwMode="auto">
          <a:xfrm>
            <a:off x="1524000" y="381000"/>
            <a:ext cx="7391400" cy="2743200"/>
          </a:xfrm>
          <a:prstGeom prst="rect">
            <a:avLst/>
          </a:prstGeom>
          <a:noFill/>
          <a:ln w="9525">
            <a:noFill/>
            <a:miter lim="800000"/>
            <a:headEnd/>
            <a:tailEnd/>
          </a:ln>
        </p:spPr>
      </p:pic>
      <p:pic>
        <p:nvPicPr>
          <p:cNvPr id="4" name="Content Placeholder 3" descr="http://3.bp.blogspot.com/-QQ03VMeWac0/VHcGpK5NP2I/AAAAAAAACmU/N4OjvkHLmQE/s1600/10351602_521534807974556_5327347355677431261_n.jpg">
            <a:hlinkClick r:id="rId2"/>
          </p:cNvPr>
          <p:cNvPicPr>
            <a:picLocks/>
          </p:cNvPicPr>
          <p:nvPr/>
        </p:nvPicPr>
        <p:blipFill>
          <a:blip r:embed="rId3" cstate="print"/>
          <a:srcRect t="49697" b="4015"/>
          <a:stretch>
            <a:fillRect/>
          </a:stretch>
        </p:blipFill>
        <p:spPr bwMode="auto">
          <a:xfrm>
            <a:off x="762000" y="3505200"/>
            <a:ext cx="6400800" cy="2438400"/>
          </a:xfrm>
          <a:prstGeom prst="rect">
            <a:avLst/>
          </a:prstGeom>
          <a:noFill/>
          <a:ln w="9525">
            <a:noFill/>
            <a:miter lim="800000"/>
            <a:headEnd/>
            <a:tailEnd/>
          </a:ln>
        </p:spPr>
      </p:pic>
      <p:sp>
        <p:nvSpPr>
          <p:cNvPr id="6" name="TextBox 5"/>
          <p:cNvSpPr txBox="1"/>
          <p:nvPr/>
        </p:nvSpPr>
        <p:spPr>
          <a:xfrm>
            <a:off x="7411528" y="3312540"/>
            <a:ext cx="1503872" cy="1077218"/>
          </a:xfrm>
          <a:prstGeom prst="rect">
            <a:avLst/>
          </a:prstGeom>
          <a:noFill/>
          <a:ln w="38100">
            <a:solidFill>
              <a:srgbClr val="FF0000"/>
            </a:solidFill>
          </a:ln>
        </p:spPr>
        <p:txBody>
          <a:bodyPr wrap="square" rtlCol="0">
            <a:spAutoFit/>
          </a:bodyPr>
          <a:lstStyle/>
          <a:p>
            <a:r>
              <a:rPr lang="en-US" sz="1600" b="1" dirty="0">
                <a:solidFill>
                  <a:srgbClr val="0000CC"/>
                </a:solidFill>
                <a:effectLst>
                  <a:outerShdw blurRad="38100" dist="38100" dir="2700000" algn="tl">
                    <a:srgbClr val="000000">
                      <a:alpha val="43137"/>
                    </a:srgbClr>
                  </a:outerShdw>
                </a:effectLst>
              </a:rPr>
              <a:t>STRENGTH OF MATERIALS</a:t>
            </a:r>
          </a:p>
          <a:p>
            <a:r>
              <a:rPr lang="en-US" sz="1600" b="1" dirty="0">
                <a:solidFill>
                  <a:srgbClr val="0000CC"/>
                </a:solidFill>
                <a:effectLst>
                  <a:outerShdw blurRad="38100" dist="38100" dir="2700000" algn="tl">
                    <a:srgbClr val="000000">
                      <a:alpha val="43137"/>
                    </a:srgbClr>
                  </a:outerShdw>
                </a:effectLst>
              </a:rPr>
              <a:t>   I</a:t>
            </a:r>
            <a:r>
              <a:rPr lang="en-IN" sz="1600" b="1" dirty="0">
                <a:solidFill>
                  <a:srgbClr val="0000CC"/>
                </a:solidFill>
                <a:effectLst>
                  <a:outerShdw blurRad="38100" dist="38100" dir="2700000" algn="tl">
                    <a:srgbClr val="000000">
                      <a:alpha val="43137"/>
                    </a:srgbClr>
                  </a:outerShdw>
                </a:effectLst>
              </a:rPr>
              <a:t>,II, ……</a:t>
            </a:r>
          </a:p>
          <a:p>
            <a:endParaRPr lang="en-US" sz="1600" b="1" dirty="0">
              <a:solidFill>
                <a:srgbClr val="0000CC"/>
              </a:solidFill>
              <a:effectLst>
                <a:outerShdw blurRad="38100" dist="38100" dir="2700000" algn="tl">
                  <a:srgbClr val="000000">
                    <a:alpha val="43137"/>
                  </a:srgbClr>
                </a:outerShdw>
              </a:effectLst>
            </a:endParaRPr>
          </a:p>
        </p:txBody>
      </p:sp>
      <p:sp>
        <p:nvSpPr>
          <p:cNvPr id="5" name="TextBox 4"/>
          <p:cNvSpPr txBox="1"/>
          <p:nvPr/>
        </p:nvSpPr>
        <p:spPr>
          <a:xfrm rot="19829332">
            <a:off x="-143713" y="895473"/>
            <a:ext cx="2559861" cy="400110"/>
          </a:xfrm>
          <a:prstGeom prst="rect">
            <a:avLst/>
          </a:prstGeom>
          <a:solidFill>
            <a:srgbClr val="FFFF00"/>
          </a:solidFill>
        </p:spPr>
        <p:txBody>
          <a:bodyPr wrap="square" rtlCol="0">
            <a:spAutoFit/>
          </a:bodyPr>
          <a:lstStyle/>
          <a:p>
            <a:r>
              <a:rPr lang="en-US" sz="2000" b="1" dirty="0">
                <a:latin typeface="Bookman Old Style" pitchFamily="18" charset="0"/>
              </a:rPr>
              <a:t>For </a:t>
            </a:r>
            <a:r>
              <a:rPr lang="en-IN" sz="2000" b="1" dirty="0">
                <a:latin typeface="Bookman Old Style" pitchFamily="18" charset="0"/>
              </a:rPr>
              <a:t>Engineers</a:t>
            </a:r>
            <a:endParaRPr lang="en-US" sz="1400" b="1" dirty="0">
              <a:solidFill>
                <a:srgbClr val="0000CC"/>
              </a:solidFill>
              <a:latin typeface="Bookman Old Style" pitchFamily="18" charset="0"/>
            </a:endParaRPr>
          </a:p>
        </p:txBody>
      </p:sp>
      <p:sp>
        <p:nvSpPr>
          <p:cNvPr id="7" name="TextBox 6"/>
          <p:cNvSpPr txBox="1"/>
          <p:nvPr/>
        </p:nvSpPr>
        <p:spPr>
          <a:xfrm>
            <a:off x="7411528" y="4824319"/>
            <a:ext cx="1503872" cy="1077218"/>
          </a:xfrm>
          <a:prstGeom prst="rect">
            <a:avLst/>
          </a:prstGeom>
          <a:noFill/>
          <a:ln w="38100">
            <a:solidFill>
              <a:srgbClr val="FF0000"/>
            </a:solidFill>
          </a:ln>
        </p:spPr>
        <p:txBody>
          <a:bodyPr wrap="square" rtlCol="0">
            <a:spAutoFit/>
          </a:bodyPr>
          <a:lstStyle/>
          <a:p>
            <a:r>
              <a:rPr lang="en-US" sz="1600" b="1" dirty="0">
                <a:solidFill>
                  <a:srgbClr val="0000CC"/>
                </a:solidFill>
                <a:effectLst>
                  <a:outerShdw blurRad="38100" dist="38100" dir="2700000" algn="tl">
                    <a:srgbClr val="000000">
                      <a:alpha val="43137"/>
                    </a:srgbClr>
                  </a:outerShdw>
                </a:effectLst>
              </a:rPr>
              <a:t>THEORY OF  STRUCTURES</a:t>
            </a:r>
          </a:p>
          <a:p>
            <a:r>
              <a:rPr lang="en-US" sz="1600" b="1" dirty="0">
                <a:solidFill>
                  <a:srgbClr val="0000CC"/>
                </a:solidFill>
                <a:effectLst>
                  <a:outerShdw blurRad="38100" dist="38100" dir="2700000" algn="tl">
                    <a:srgbClr val="000000">
                      <a:alpha val="43137"/>
                    </a:srgbClr>
                  </a:outerShdw>
                </a:effectLst>
              </a:rPr>
              <a:t>    I</a:t>
            </a:r>
            <a:r>
              <a:rPr lang="en-IN" sz="1600" b="1" dirty="0">
                <a:solidFill>
                  <a:srgbClr val="0000CC"/>
                </a:solidFill>
                <a:effectLst>
                  <a:outerShdw blurRad="38100" dist="38100" dir="2700000" algn="tl">
                    <a:srgbClr val="000000">
                      <a:alpha val="43137"/>
                    </a:srgbClr>
                  </a:outerShdw>
                </a:effectLst>
              </a:rPr>
              <a:t>,II,III ……</a:t>
            </a:r>
          </a:p>
          <a:p>
            <a:endParaRPr lang="en-US" sz="16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279384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2" cstate="print"/>
          <a:srcRect l="36250" t="23000" r="30000" b="7001"/>
          <a:stretch>
            <a:fillRect/>
          </a:stretch>
        </p:blipFill>
        <p:spPr bwMode="auto">
          <a:xfrm>
            <a:off x="1752600" y="1600200"/>
            <a:ext cx="5334000" cy="4953000"/>
          </a:xfrm>
          <a:prstGeom prst="rect">
            <a:avLst/>
          </a:prstGeom>
          <a:noFill/>
          <a:ln w="9525">
            <a:noFill/>
            <a:miter lim="800000"/>
            <a:headEnd/>
            <a:tailEnd/>
          </a:ln>
        </p:spPr>
      </p:pic>
      <p:sp>
        <p:nvSpPr>
          <p:cNvPr id="80899" name="TextBox 2"/>
          <p:cNvSpPr txBox="1">
            <a:spLocks noChangeArrowheads="1"/>
          </p:cNvSpPr>
          <p:nvPr/>
        </p:nvSpPr>
        <p:spPr bwMode="auto">
          <a:xfrm>
            <a:off x="3200400" y="381000"/>
            <a:ext cx="3352800" cy="369888"/>
          </a:xfrm>
          <a:prstGeom prst="rect">
            <a:avLst/>
          </a:prstGeom>
          <a:noFill/>
          <a:ln w="9525">
            <a:noFill/>
            <a:miter lim="800000"/>
            <a:headEnd/>
            <a:tailEnd/>
          </a:ln>
        </p:spPr>
        <p:txBody>
          <a:bodyPr>
            <a:spAutoFit/>
          </a:bodyPr>
          <a:lstStyle/>
          <a:p>
            <a:r>
              <a:rPr lang="en-US" b="1" dirty="0"/>
              <a:t>STAAD MODEL BLOCK A</a:t>
            </a:r>
          </a:p>
        </p:txBody>
      </p:sp>
    </p:spTree>
    <p:extLst>
      <p:ext uri="{BB962C8B-B14F-4D97-AF65-F5344CB8AC3E}">
        <p14:creationId xmlns:p14="http://schemas.microsoft.com/office/powerpoint/2010/main" val="34207653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2" cstate="print"/>
          <a:srcRect l="20000" t="22000" r="26250" b="10001"/>
          <a:stretch>
            <a:fillRect/>
          </a:stretch>
        </p:blipFill>
        <p:spPr bwMode="auto">
          <a:xfrm>
            <a:off x="533400" y="0"/>
            <a:ext cx="8305800" cy="6567488"/>
          </a:xfrm>
          <a:prstGeom prst="rect">
            <a:avLst/>
          </a:prstGeom>
          <a:noFill/>
          <a:ln w="9525">
            <a:noFill/>
            <a:miter lim="800000"/>
            <a:headEnd/>
            <a:tailEnd/>
          </a:ln>
        </p:spPr>
      </p:pic>
    </p:spTree>
    <p:extLst>
      <p:ext uri="{BB962C8B-B14F-4D97-AF65-F5344CB8AC3E}">
        <p14:creationId xmlns:p14="http://schemas.microsoft.com/office/powerpoint/2010/main" val="263926636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l="18750" t="21001" r="15625" b="10001"/>
          <a:stretch>
            <a:fillRect/>
          </a:stretch>
        </p:blipFill>
        <p:spPr bwMode="auto">
          <a:xfrm>
            <a:off x="533400" y="762000"/>
            <a:ext cx="8001000" cy="5257800"/>
          </a:xfrm>
          <a:prstGeom prst="rect">
            <a:avLst/>
          </a:prstGeom>
          <a:noFill/>
          <a:ln w="9525">
            <a:noFill/>
            <a:miter lim="800000"/>
            <a:headEnd/>
            <a:tailEnd/>
          </a:ln>
        </p:spPr>
      </p:pic>
    </p:spTree>
    <p:extLst>
      <p:ext uri="{BB962C8B-B14F-4D97-AF65-F5344CB8AC3E}">
        <p14:creationId xmlns:p14="http://schemas.microsoft.com/office/powerpoint/2010/main" val="168084271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l="21875" t="22000" r="23125" b="7001"/>
          <a:stretch>
            <a:fillRect/>
          </a:stretch>
        </p:blipFill>
        <p:spPr bwMode="auto">
          <a:xfrm>
            <a:off x="762000" y="381000"/>
            <a:ext cx="7924800" cy="6394450"/>
          </a:xfrm>
          <a:prstGeom prst="rect">
            <a:avLst/>
          </a:prstGeom>
          <a:noFill/>
          <a:ln w="9525">
            <a:noFill/>
            <a:miter lim="800000"/>
            <a:headEnd/>
            <a:tailEnd/>
          </a:ln>
        </p:spPr>
      </p:pic>
      <p:sp>
        <p:nvSpPr>
          <p:cNvPr id="12" name="Rectangle 11"/>
          <p:cNvSpPr/>
          <p:nvPr/>
        </p:nvSpPr>
        <p:spPr>
          <a:xfrm>
            <a:off x="990600" y="533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Rectangle 14"/>
          <p:cNvSpPr/>
          <p:nvPr/>
        </p:nvSpPr>
        <p:spPr>
          <a:xfrm>
            <a:off x="990600" y="2286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 name="Rectangle 15"/>
          <p:cNvSpPr/>
          <p:nvPr/>
        </p:nvSpPr>
        <p:spPr>
          <a:xfrm>
            <a:off x="914400" y="152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7" name="Rectangle 16"/>
          <p:cNvSpPr/>
          <p:nvPr/>
        </p:nvSpPr>
        <p:spPr>
          <a:xfrm>
            <a:off x="990600" y="4419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 name="Rectangle 17"/>
          <p:cNvSpPr/>
          <p:nvPr/>
        </p:nvSpPr>
        <p:spPr>
          <a:xfrm>
            <a:off x="914400" y="52578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Rectangle 18"/>
          <p:cNvSpPr/>
          <p:nvPr/>
        </p:nvSpPr>
        <p:spPr>
          <a:xfrm>
            <a:off x="914400" y="6324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 name="Rectangle 19"/>
          <p:cNvSpPr/>
          <p:nvPr/>
        </p:nvSpPr>
        <p:spPr>
          <a:xfrm>
            <a:off x="2819400" y="533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Rectangle 20"/>
          <p:cNvSpPr/>
          <p:nvPr/>
        </p:nvSpPr>
        <p:spPr>
          <a:xfrm>
            <a:off x="2743200" y="152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2" name="Rectangle 21"/>
          <p:cNvSpPr/>
          <p:nvPr/>
        </p:nvSpPr>
        <p:spPr>
          <a:xfrm>
            <a:off x="2819400" y="6324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3" name="Rectangle 22"/>
          <p:cNvSpPr/>
          <p:nvPr/>
        </p:nvSpPr>
        <p:spPr>
          <a:xfrm>
            <a:off x="2819400" y="4419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Rectangle 23"/>
          <p:cNvSpPr/>
          <p:nvPr/>
        </p:nvSpPr>
        <p:spPr>
          <a:xfrm>
            <a:off x="2819400" y="23622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 name="Rectangle 24"/>
          <p:cNvSpPr/>
          <p:nvPr/>
        </p:nvSpPr>
        <p:spPr>
          <a:xfrm>
            <a:off x="2819400" y="52578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39983225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2" cstate="print"/>
          <a:srcRect l="20625" t="9375" r="20625" b="35938"/>
          <a:stretch>
            <a:fillRect/>
          </a:stretch>
        </p:blipFill>
        <p:spPr bwMode="auto">
          <a:xfrm>
            <a:off x="-1" y="0"/>
            <a:ext cx="9139365" cy="6858000"/>
          </a:xfrm>
          <a:prstGeom prst="rect">
            <a:avLst/>
          </a:prstGeom>
          <a:noFill/>
          <a:ln w="9525">
            <a:noFill/>
            <a:miter lim="800000"/>
            <a:headEnd/>
            <a:tailEnd/>
          </a:ln>
        </p:spPr>
      </p:pic>
    </p:spTree>
    <p:extLst>
      <p:ext uri="{BB962C8B-B14F-4D97-AF65-F5344CB8AC3E}">
        <p14:creationId xmlns:p14="http://schemas.microsoft.com/office/powerpoint/2010/main" val="10986976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2" cstate="print"/>
          <a:srcRect l="19376" t="10156" r="18750" b="31641"/>
          <a:stretch>
            <a:fillRect/>
          </a:stretch>
        </p:blipFill>
        <p:spPr bwMode="auto">
          <a:xfrm>
            <a:off x="762000" y="1143000"/>
            <a:ext cx="7848600" cy="5524500"/>
          </a:xfrm>
          <a:prstGeom prst="rect">
            <a:avLst/>
          </a:prstGeom>
          <a:noFill/>
          <a:ln w="9525">
            <a:noFill/>
            <a:miter lim="800000"/>
            <a:headEnd/>
            <a:tailEnd/>
          </a:ln>
        </p:spPr>
      </p:pic>
      <p:sp>
        <p:nvSpPr>
          <p:cNvPr id="86019" name="TextBox 2"/>
          <p:cNvSpPr txBox="1">
            <a:spLocks noChangeArrowheads="1"/>
          </p:cNvSpPr>
          <p:nvPr/>
        </p:nvSpPr>
        <p:spPr bwMode="auto">
          <a:xfrm>
            <a:off x="3429000" y="228600"/>
            <a:ext cx="2590800" cy="369888"/>
          </a:xfrm>
          <a:prstGeom prst="rect">
            <a:avLst/>
          </a:prstGeom>
          <a:noFill/>
          <a:ln w="9525">
            <a:noFill/>
            <a:miter lim="800000"/>
            <a:headEnd/>
            <a:tailEnd/>
          </a:ln>
        </p:spPr>
        <p:txBody>
          <a:bodyPr>
            <a:spAutoFit/>
          </a:bodyPr>
          <a:lstStyle/>
          <a:p>
            <a:r>
              <a:rPr lang="en-US" b="1" dirty="0"/>
              <a:t>RAFT FOUNDATION</a:t>
            </a:r>
          </a:p>
        </p:txBody>
      </p:sp>
    </p:spTree>
    <p:extLst>
      <p:ext uri="{BB962C8B-B14F-4D97-AF65-F5344CB8AC3E}">
        <p14:creationId xmlns:p14="http://schemas.microsoft.com/office/powerpoint/2010/main" val="39987363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7912"/>
            <a:ext cx="8991600" cy="5386090"/>
          </a:xfrm>
          <a:prstGeom prst="rect">
            <a:avLst/>
          </a:prstGeom>
        </p:spPr>
        <p:txBody>
          <a:bodyPr wrap="square">
            <a:spAutoFit/>
          </a:bodyPr>
          <a:lstStyle/>
          <a:p>
            <a:r>
              <a:rPr lang="en-US" sz="2000" dirty="0">
                <a:solidFill>
                  <a:srgbClr val="FF0000"/>
                </a:solidFill>
                <a:latin typeface="Bookman Old Style" pitchFamily="18" charset="0"/>
              </a:rPr>
              <a:t>			</a:t>
            </a:r>
            <a:endParaRPr lang="en-US" sz="3200" b="1" dirty="0">
              <a:solidFill>
                <a:srgbClr val="FF0000"/>
              </a:solidFill>
              <a:latin typeface="Bookman Old Style" pitchFamily="18" charset="0"/>
            </a:endParaRPr>
          </a:p>
          <a:p>
            <a:r>
              <a:rPr lang="en-US" sz="2000" b="1" dirty="0">
                <a:solidFill>
                  <a:srgbClr val="FF0000"/>
                </a:solidFill>
                <a:latin typeface="Bookman Old Style" pitchFamily="18" charset="0"/>
              </a:rPr>
              <a:t>However the approximate methods and ready </a:t>
            </a:r>
            <a:r>
              <a:rPr lang="en-US" sz="2000" b="1" dirty="0" err="1">
                <a:solidFill>
                  <a:srgbClr val="FF0000"/>
                </a:solidFill>
                <a:latin typeface="Bookman Old Style" pitchFamily="18" charset="0"/>
              </a:rPr>
              <a:t>reckoners</a:t>
            </a:r>
            <a:r>
              <a:rPr lang="en-US" sz="2000" b="1" dirty="0">
                <a:solidFill>
                  <a:srgbClr val="FF0000"/>
                </a:solidFill>
                <a:latin typeface="Bookman Old Style" pitchFamily="18" charset="0"/>
              </a:rPr>
              <a:t> presented</a:t>
            </a:r>
          </a:p>
          <a:p>
            <a:r>
              <a:rPr lang="en-US" sz="2000" b="1" dirty="0">
                <a:solidFill>
                  <a:srgbClr val="FF0000"/>
                </a:solidFill>
                <a:latin typeface="Bookman Old Style" pitchFamily="18" charset="0"/>
              </a:rPr>
              <a:t>here are to be used with care, since they are based on certain assumptions;           </a:t>
            </a:r>
            <a:r>
              <a:rPr lang="en-US" sz="2000" b="1" dirty="0" err="1">
                <a:solidFill>
                  <a:srgbClr val="FF0000"/>
                </a:solidFill>
                <a:latin typeface="Bookman Old Style" pitchFamily="18" charset="0"/>
              </a:rPr>
              <a:t>forexample</a:t>
            </a:r>
            <a:r>
              <a:rPr lang="en-US" sz="2000" b="1" dirty="0">
                <a:solidFill>
                  <a:srgbClr val="FF0000"/>
                </a:solidFill>
                <a:latin typeface="Bookman Old Style" pitchFamily="18" charset="0"/>
              </a:rPr>
              <a:t>,</a:t>
            </a:r>
          </a:p>
          <a:p>
            <a:r>
              <a:rPr lang="en-US" sz="2000" b="1" dirty="0">
                <a:latin typeface="Bookman Old Style" pitchFamily="18" charset="0"/>
              </a:rPr>
              <a:t> </a:t>
            </a:r>
            <a:r>
              <a:rPr lang="en-US" sz="2000" b="1" dirty="0">
                <a:solidFill>
                  <a:srgbClr val="0000CC"/>
                </a:solidFill>
                <a:latin typeface="Bookman Old Style" pitchFamily="18" charset="0"/>
              </a:rPr>
              <a:t>The coefficients adopted for calculating column loads are based on the assumption that the building consist of Full wall on outer boundaries and Partition wall in interior portions. Suitable consideration is to be paid if it is not so. </a:t>
            </a:r>
          </a:p>
          <a:p>
            <a:r>
              <a:rPr lang="en-US" sz="2000" b="1" dirty="0">
                <a:latin typeface="Bookman Old Style" pitchFamily="18" charset="0"/>
              </a:rPr>
              <a:t>	</a:t>
            </a:r>
            <a:r>
              <a:rPr lang="en-US" sz="2000" b="1" dirty="0">
                <a:solidFill>
                  <a:srgbClr val="006600"/>
                </a:solidFill>
                <a:latin typeface="Bookman Old Style" pitchFamily="18" charset="0"/>
              </a:rPr>
              <a:t>Similarly for Staircase and Toilet portions suitable additional loads are to be added.</a:t>
            </a:r>
          </a:p>
          <a:p>
            <a:r>
              <a:rPr lang="en-US" sz="2000" b="1" dirty="0">
                <a:latin typeface="Bookman Old Style" pitchFamily="18" charset="0"/>
              </a:rPr>
              <a:t> </a:t>
            </a:r>
            <a:r>
              <a:rPr lang="en-US" sz="2000" b="1" dirty="0">
                <a:solidFill>
                  <a:srgbClr val="FF0000"/>
                </a:solidFill>
                <a:latin typeface="Bookman Old Style" pitchFamily="18" charset="0"/>
              </a:rPr>
              <a:t>The spans of beams assumed are small/moderate and are not very long to create </a:t>
            </a:r>
            <a:r>
              <a:rPr lang="en-US" sz="2000" b="1" dirty="0" err="1">
                <a:solidFill>
                  <a:srgbClr val="FF0000"/>
                </a:solidFill>
                <a:latin typeface="Bookman Old Style" pitchFamily="18" charset="0"/>
              </a:rPr>
              <a:t>signifigant</a:t>
            </a:r>
            <a:r>
              <a:rPr lang="en-US" sz="2000" b="1" dirty="0">
                <a:solidFill>
                  <a:srgbClr val="FF0000"/>
                </a:solidFill>
                <a:latin typeface="Bookman Old Style" pitchFamily="18" charset="0"/>
              </a:rPr>
              <a:t>  moments in Columns. If significant moments are expected, rational additional loads may be considered to account for this.</a:t>
            </a:r>
          </a:p>
          <a:p>
            <a:endParaRPr lang="en-US" sz="2400" b="1" dirty="0">
              <a:solidFill>
                <a:srgbClr val="FF0000"/>
              </a:solidFill>
              <a:latin typeface="Bookman Old Style" pitchFamily="18" charset="0"/>
            </a:endParaRPr>
          </a:p>
          <a:p>
            <a:r>
              <a:rPr lang="en-US" sz="2000" dirty="0">
                <a:latin typeface="Bookman Old Style" pitchFamily="18" charset="0"/>
              </a:rPr>
              <a:t>	######</a:t>
            </a:r>
            <a:r>
              <a:rPr lang="en-US" sz="2000" b="1" i="1" dirty="0">
                <a:latin typeface="Bookman Old Style" pitchFamily="18" charset="0"/>
              </a:rPr>
              <a:t>Hence it is advised to use these techniques with Civil Engineering Knowledge and Common sense</a:t>
            </a:r>
          </a:p>
        </p:txBody>
      </p:sp>
      <p:pic>
        <p:nvPicPr>
          <p:cNvPr id="3" name="Picture 2" descr="OSHA CAUTION Handle With Care Sign OCE-16538 Shipping / Receiving"/>
          <p:cNvPicPr>
            <a:picLocks noChangeAspect="1" noChangeArrowheads="1"/>
          </p:cNvPicPr>
          <p:nvPr/>
        </p:nvPicPr>
        <p:blipFill>
          <a:blip r:embed="rId2" cstate="print"/>
          <a:srcRect l="7148" t="20145" r="8033" b="23663"/>
          <a:stretch>
            <a:fillRect/>
          </a:stretch>
        </p:blipFill>
        <p:spPr bwMode="auto">
          <a:xfrm>
            <a:off x="1752600" y="0"/>
            <a:ext cx="5105400" cy="1219200"/>
          </a:xfrm>
          <a:prstGeom prst="rect">
            <a:avLst/>
          </a:prstGeom>
          <a:noFill/>
        </p:spPr>
      </p:pic>
    </p:spTree>
    <p:extLst>
      <p:ext uri="{BB962C8B-B14F-4D97-AF65-F5344CB8AC3E}">
        <p14:creationId xmlns:p14="http://schemas.microsoft.com/office/powerpoint/2010/main" val="220636591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0BDB9945-D9A7-7038-F19D-514F143A83BD}"/>
              </a:ext>
            </a:extLst>
          </p:cNvPr>
          <p:cNvSpPr>
            <a:spLocks noChangeArrowheads="1"/>
          </p:cNvSpPr>
          <p:nvPr/>
        </p:nvSpPr>
        <p:spPr bwMode="auto">
          <a:xfrm>
            <a:off x="800100" y="891615"/>
            <a:ext cx="86106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b="1" dirty="0">
                <a:latin typeface="Times New Roman" panose="02020603050405020304" pitchFamily="18" charset="0"/>
              </a:rPr>
              <a:t>Not only the laymen, </a:t>
            </a:r>
          </a:p>
          <a:p>
            <a:pPr algn="just">
              <a:spcBef>
                <a:spcPct val="0"/>
              </a:spcBef>
              <a:buFontTx/>
              <a:buNone/>
            </a:pPr>
            <a:r>
              <a:rPr lang="en-US" altLang="en-US" sz="2800" b="1" dirty="0">
                <a:latin typeface="Times New Roman" panose="02020603050405020304" pitchFamily="18" charset="0"/>
              </a:rPr>
              <a:t>but even </a:t>
            </a:r>
            <a:r>
              <a:rPr lang="en-US" altLang="en-US" sz="2800" b="1" dirty="0">
                <a:solidFill>
                  <a:srgbClr val="FF33CC"/>
                </a:solidFill>
                <a:latin typeface="Times New Roman" panose="02020603050405020304" pitchFamily="18" charset="0"/>
              </a:rPr>
              <a:t>some Civil Engineers</a:t>
            </a:r>
            <a:r>
              <a:rPr lang="en-US" altLang="en-US" sz="2800" b="1" dirty="0">
                <a:latin typeface="Times New Roman" panose="02020603050405020304" pitchFamily="18" charset="0"/>
              </a:rPr>
              <a:t> themselves </a:t>
            </a:r>
          </a:p>
          <a:p>
            <a:pPr algn="just">
              <a:spcBef>
                <a:spcPct val="0"/>
              </a:spcBef>
              <a:buFontTx/>
              <a:buNone/>
            </a:pPr>
            <a:r>
              <a:rPr lang="en-US" altLang="en-US" sz="2800" b="1" dirty="0">
                <a:latin typeface="Times New Roman" panose="02020603050405020304" pitchFamily="18" charset="0"/>
              </a:rPr>
              <a:t>are not capable  of  choosing the right materials                      whether Cement / Steel; </a:t>
            </a:r>
          </a:p>
          <a:p>
            <a:pPr algn="just">
              <a:spcBef>
                <a:spcPct val="0"/>
              </a:spcBef>
              <a:buFontTx/>
              <a:buNone/>
            </a:pPr>
            <a:r>
              <a:rPr lang="en-US" altLang="en-US" sz="2800" b="1" dirty="0">
                <a:latin typeface="Times New Roman" panose="02020603050405020304" pitchFamily="18" charset="0"/>
              </a:rPr>
              <a:t>Rather they are also confused </a:t>
            </a:r>
          </a:p>
          <a:p>
            <a:pPr algn="just">
              <a:spcBef>
                <a:spcPct val="0"/>
              </a:spcBef>
              <a:buFontTx/>
              <a:buNone/>
            </a:pPr>
            <a:r>
              <a:rPr lang="en-US" altLang="en-US" sz="2800" b="1" dirty="0">
                <a:latin typeface="Times New Roman" panose="02020603050405020304" pitchFamily="18" charset="0"/>
              </a:rPr>
              <a:t>because of </a:t>
            </a:r>
            <a:r>
              <a:rPr lang="en-US" altLang="en-US" sz="2800" b="1" u="sng" dirty="0">
                <a:solidFill>
                  <a:srgbClr val="FF3300"/>
                </a:solidFill>
                <a:latin typeface="Times New Roman" panose="02020603050405020304" pitchFamily="18" charset="0"/>
              </a:rPr>
              <a:t>commercial advertisements.</a:t>
            </a:r>
            <a:r>
              <a:rPr lang="en-US" altLang="en-US" sz="2800" b="1" dirty="0">
                <a:latin typeface="Times New Roman" panose="02020603050405020304" pitchFamily="18" charset="0"/>
              </a:rPr>
              <a:t> </a:t>
            </a:r>
          </a:p>
          <a:p>
            <a:pPr algn="just">
              <a:spcBef>
                <a:spcPct val="0"/>
              </a:spcBef>
              <a:buFontTx/>
              <a:buNone/>
            </a:pPr>
            <a:endParaRPr lang="en-US" altLang="en-US" sz="2800" b="1" dirty="0">
              <a:latin typeface="Times New Roman" panose="02020603050405020304" pitchFamily="18" charset="0"/>
            </a:endParaRPr>
          </a:p>
        </p:txBody>
      </p:sp>
      <p:sp>
        <p:nvSpPr>
          <p:cNvPr id="5123" name="Rectangle 5">
            <a:extLst>
              <a:ext uri="{FF2B5EF4-FFF2-40B4-BE49-F238E27FC236}">
                <a16:creationId xmlns:a16="http://schemas.microsoft.com/office/drawing/2014/main" id="{5FF985BB-EECC-5D3A-EB64-88B80A3D563E}"/>
              </a:ext>
            </a:extLst>
          </p:cNvPr>
          <p:cNvSpPr>
            <a:spLocks noChangeArrowheads="1"/>
          </p:cNvSpPr>
          <p:nvPr/>
        </p:nvSpPr>
        <p:spPr bwMode="auto">
          <a:xfrm>
            <a:off x="1794796" y="150347"/>
            <a:ext cx="55687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457200" algn="l"/>
              </a:tabLst>
              <a:defRPr sz="3200">
                <a:solidFill>
                  <a:schemeClr val="tx1"/>
                </a:solidFill>
                <a:latin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9pPr>
          </a:lstStyle>
          <a:p>
            <a:pPr algn="ctr">
              <a:spcBef>
                <a:spcPct val="0"/>
              </a:spcBef>
              <a:buFontTx/>
              <a:buNone/>
            </a:pPr>
            <a:r>
              <a:rPr lang="en-US" altLang="en-US" sz="2800" b="1" u="sng" dirty="0">
                <a:solidFill>
                  <a:srgbClr val="0033CC"/>
                </a:solidFill>
                <a:latin typeface="Times New Roman" panose="02020603050405020304" pitchFamily="18" charset="0"/>
                <a:cs typeface="Times New Roman" panose="02020603050405020304" pitchFamily="18" charset="0"/>
              </a:rPr>
              <a:t>UNDERSTANDING MATERIALS</a:t>
            </a:r>
            <a:endParaRPr lang="en-US" altLang="en-US" sz="2800" b="1" dirty="0">
              <a:solidFill>
                <a:srgbClr val="0033CC"/>
              </a:solidFill>
              <a:latin typeface="Times New Roman" panose="02020603050405020304" pitchFamily="18" charset="0"/>
            </a:endParaRPr>
          </a:p>
        </p:txBody>
      </p:sp>
      <p:pic>
        <p:nvPicPr>
          <p:cNvPr id="5124" name="Picture 7" descr="a8ad42263afbb27fece3da8375c6-grande">
            <a:extLst>
              <a:ext uri="{FF2B5EF4-FFF2-40B4-BE49-F238E27FC236}">
                <a16:creationId xmlns:a16="http://schemas.microsoft.com/office/drawing/2014/main" id="{F1FB8D5C-26DA-C5A3-910E-FC06E4030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0"/>
            <a:ext cx="20224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AutoShape 9" descr="9k=">
            <a:extLst>
              <a:ext uri="{FF2B5EF4-FFF2-40B4-BE49-F238E27FC236}">
                <a16:creationId xmlns:a16="http://schemas.microsoft.com/office/drawing/2014/main" id="{72A99CEE-D209-D9CE-8244-FD8EAEEA1AD5}"/>
              </a:ext>
            </a:extLst>
          </p:cNvPr>
          <p:cNvSpPr>
            <a:spLocks noChangeAspect="1" noChangeArrowheads="1"/>
          </p:cNvSpPr>
          <p:nvPr/>
        </p:nvSpPr>
        <p:spPr bwMode="auto">
          <a:xfrm>
            <a:off x="4038600" y="2743200"/>
            <a:ext cx="106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6" name="Picture 11" descr="ANd9GcQT0LOrqff61NGP5M1uroLqvIJTf1DZFso1yw_7vrnVZNInaK0C">
            <a:extLst>
              <a:ext uri="{FF2B5EF4-FFF2-40B4-BE49-F238E27FC236}">
                <a16:creationId xmlns:a16="http://schemas.microsoft.com/office/drawing/2014/main" id="{8DED50D9-71BF-29A7-3262-0A13BED9E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953000"/>
            <a:ext cx="17049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AutoShape 13" descr="9k=">
            <a:extLst>
              <a:ext uri="{FF2B5EF4-FFF2-40B4-BE49-F238E27FC236}">
                <a16:creationId xmlns:a16="http://schemas.microsoft.com/office/drawing/2014/main" id="{B58AD8DF-F610-BF93-D94A-A615D4B1A724}"/>
              </a:ext>
            </a:extLst>
          </p:cNvPr>
          <p:cNvSpPr>
            <a:spLocks noChangeAspect="1" noChangeArrowheads="1"/>
          </p:cNvSpPr>
          <p:nvPr/>
        </p:nvSpPr>
        <p:spPr bwMode="auto">
          <a:xfrm>
            <a:off x="4038600" y="2743200"/>
            <a:ext cx="106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8" name="Picture 15" descr="ANd9GcTbVWAMx_TD0zrezLTZDCXHDsl6V1vPj0812SaMgPSCxkM_GrO0&amp;t=1">
            <a:extLst>
              <a:ext uri="{FF2B5EF4-FFF2-40B4-BE49-F238E27FC236}">
                <a16:creationId xmlns:a16="http://schemas.microsoft.com/office/drawing/2014/main" id="{0E06CAE2-25AE-4D93-E109-1D3515B06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724400"/>
            <a:ext cx="11763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7" descr="nizhalgal-ravi-poster">
            <a:extLst>
              <a:ext uri="{FF2B5EF4-FFF2-40B4-BE49-F238E27FC236}">
                <a16:creationId xmlns:a16="http://schemas.microsoft.com/office/drawing/2014/main" id="{1A67BD19-4C95-ED23-45B6-6E5DEF30C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648200"/>
            <a:ext cx="133826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DEC4DE9-9C47-E7CB-B5F9-A798435DA610}"/>
              </a:ext>
            </a:extLst>
          </p:cNvPr>
          <p:cNvSpPr>
            <a:spLocks noGrp="1" noChangeArrowheads="1"/>
          </p:cNvSpPr>
          <p:nvPr>
            <p:ph type="title"/>
          </p:nvPr>
        </p:nvSpPr>
        <p:spPr>
          <a:xfrm>
            <a:off x="609600" y="381000"/>
            <a:ext cx="7924800" cy="6019800"/>
          </a:xfrm>
          <a:solidFill>
            <a:schemeClr val="hlink"/>
          </a:solidFill>
        </p:spPr>
        <p:txBody>
          <a:bodyPr/>
          <a:lstStyle/>
          <a:p>
            <a:r>
              <a:rPr lang="en-US" altLang="en-US" sz="3200" b="1" dirty="0">
                <a:latin typeface="Bookman Old Style" panose="02050604050505020204" pitchFamily="18" charset="0"/>
              </a:rPr>
              <a:t>		</a:t>
            </a:r>
            <a:r>
              <a:rPr lang="en-US" altLang="en-US" sz="5400" b="1" dirty="0">
                <a:solidFill>
                  <a:srgbClr val="FF0000"/>
                </a:solidFill>
                <a:latin typeface="Bookman Old Style" panose="02050604050505020204" pitchFamily="18" charset="0"/>
              </a:rPr>
              <a:t>II M-SAND</a:t>
            </a:r>
            <a:endParaRPr lang="en-US" altLang="en-US" sz="5400" dirty="0">
              <a:solidFill>
                <a:srgbClr val="FF0000"/>
              </a:solidFill>
            </a:endParaRPr>
          </a:p>
        </p:txBody>
      </p:sp>
      <p:pic>
        <p:nvPicPr>
          <p:cNvPr id="2" name="Picture 1">
            <a:extLst>
              <a:ext uri="{FF2B5EF4-FFF2-40B4-BE49-F238E27FC236}">
                <a16:creationId xmlns:a16="http://schemas.microsoft.com/office/drawing/2014/main" id="{03390D0F-B048-7258-7F12-C06DF377F4D8}"/>
              </a:ext>
            </a:extLst>
          </p:cNvPr>
          <p:cNvPicPr>
            <a:picLocks noChangeAspect="1"/>
          </p:cNvPicPr>
          <p:nvPr/>
        </p:nvPicPr>
        <p:blipFill>
          <a:blip r:embed="rId2" cstate="print"/>
          <a:stretch>
            <a:fillRect/>
          </a:stretch>
        </p:blipFill>
        <p:spPr>
          <a:xfrm>
            <a:off x="3200400" y="1219200"/>
            <a:ext cx="2133785" cy="1676545"/>
          </a:xfrm>
          <a:prstGeom prst="rect">
            <a:avLst/>
          </a:prstGeom>
        </p:spPr>
      </p:pic>
    </p:spTree>
    <p:extLst>
      <p:ext uri="{BB962C8B-B14F-4D97-AF65-F5344CB8AC3E}">
        <p14:creationId xmlns:p14="http://schemas.microsoft.com/office/powerpoint/2010/main" val="25281419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799" y="1089024"/>
            <a:ext cx="6879167"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2235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229600" cy="1143000"/>
          </a:xfrm>
        </p:spPr>
        <p:txBody>
          <a:bodyPr>
            <a:normAutofit fontScale="90000"/>
          </a:bodyPr>
          <a:lstStyle/>
          <a:p>
            <a:br>
              <a:rPr lang="en-IN" sz="2800" dirty="0"/>
            </a:br>
            <a:br>
              <a:rPr lang="en-IN" sz="2800" dirty="0"/>
            </a:br>
            <a:br>
              <a:rPr lang="en-IN" dirty="0"/>
            </a:br>
            <a:br>
              <a:rPr lang="en-IN" dirty="0"/>
            </a:br>
            <a:br>
              <a:rPr lang="en-IN" dirty="0"/>
            </a:br>
            <a:br>
              <a:rPr lang="en-IN" dirty="0"/>
            </a:br>
            <a:r>
              <a:rPr lang="en-IN" sz="2800" b="1" dirty="0">
                <a:latin typeface="Bookman Old Style" pitchFamily="18" charset="0"/>
              </a:rPr>
              <a:t>Laplace Transform</a:t>
            </a:r>
            <a:br>
              <a:rPr lang="en-IN" sz="2800" b="1" dirty="0">
                <a:latin typeface="Bookman Old Style" pitchFamily="18" charset="0"/>
              </a:rPr>
            </a:br>
            <a:r>
              <a:rPr lang="en-IN" sz="2800" b="1" dirty="0">
                <a:latin typeface="Bookman Old Style" pitchFamily="18" charset="0"/>
              </a:rPr>
              <a:t>Fourier Series</a:t>
            </a:r>
            <a:br>
              <a:rPr lang="en-IN" sz="2800" b="1" dirty="0">
                <a:latin typeface="Bookman Old Style" pitchFamily="18" charset="0"/>
              </a:rPr>
            </a:br>
            <a:r>
              <a:rPr lang="en-IN" sz="2800" b="1" dirty="0">
                <a:latin typeface="Bookman Old Style" pitchFamily="18" charset="0"/>
              </a:rPr>
              <a:t>Double &amp;</a:t>
            </a:r>
            <a:br>
              <a:rPr lang="en-IN" sz="2800" b="1" dirty="0">
                <a:latin typeface="Bookman Old Style" pitchFamily="18" charset="0"/>
              </a:rPr>
            </a:br>
            <a:r>
              <a:rPr lang="en-IN" sz="2800" b="1" dirty="0">
                <a:latin typeface="Bookman Old Style" pitchFamily="18" charset="0"/>
              </a:rPr>
              <a:t>Triple Integration </a:t>
            </a:r>
            <a:br>
              <a:rPr lang="en-IN" sz="2800" b="1" dirty="0">
                <a:latin typeface="Bookman Old Style" pitchFamily="18" charset="0"/>
              </a:rPr>
            </a:br>
            <a:r>
              <a:rPr lang="en-IN" sz="2800" b="1" dirty="0">
                <a:latin typeface="Bookman Old Style" pitchFamily="18" charset="0"/>
              </a:rPr>
              <a:t> </a:t>
            </a:r>
          </a:p>
        </p:txBody>
      </p:sp>
      <p:pic>
        <p:nvPicPr>
          <p:cNvPr id="4" name="Content Placeholder 3" descr="http://4.bp.blogspot.com/-5eaxvT9RjYA/VHcGvtDt8iI/AAAAAAAACn8/cqGkwpHhzPc/s1600/780f4cbaceaa5cfdff01a31a8db9e172.jpg">
            <a:hlinkClick r:id="rId2"/>
          </p:cNvPr>
          <p:cNvPicPr>
            <a:picLocks noGrp="1"/>
          </p:cNvPicPr>
          <p:nvPr>
            <p:ph idx="1"/>
          </p:nvPr>
        </p:nvPicPr>
        <p:blipFill>
          <a:blip r:embed="rId3" cstate="print"/>
          <a:srcRect l="32442" t="13482" r="35115" b="55703"/>
          <a:stretch>
            <a:fillRect/>
          </a:stretch>
        </p:blipFill>
        <p:spPr bwMode="auto">
          <a:xfrm>
            <a:off x="3505200" y="2133600"/>
            <a:ext cx="1981200" cy="22098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8272" t="27500" r="55022" b="30000"/>
          <a:stretch>
            <a:fillRect/>
          </a:stretch>
        </p:blipFill>
        <p:spPr bwMode="auto">
          <a:xfrm>
            <a:off x="609600" y="3657600"/>
            <a:ext cx="3267634" cy="2923672"/>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l="24211" t="28224" r="40000" b="27873"/>
          <a:stretch>
            <a:fillRect/>
          </a:stretch>
        </p:blipFill>
        <p:spPr bwMode="auto">
          <a:xfrm>
            <a:off x="4343400" y="4168589"/>
            <a:ext cx="3265714" cy="2689411"/>
          </a:xfrm>
          <a:prstGeom prst="rect">
            <a:avLst/>
          </a:prstGeom>
          <a:noFill/>
          <a:ln w="9525">
            <a:noFill/>
            <a:miter lim="800000"/>
            <a:headEnd/>
            <a:tailEnd/>
          </a:ln>
          <a:effectLst/>
        </p:spPr>
      </p:pic>
      <p:pic>
        <p:nvPicPr>
          <p:cNvPr id="7" name="Picture 2"/>
          <p:cNvPicPr>
            <a:picLocks noChangeAspect="1" noChangeArrowheads="1"/>
          </p:cNvPicPr>
          <p:nvPr/>
        </p:nvPicPr>
        <p:blipFill>
          <a:blip r:embed="rId6" cstate="print"/>
          <a:srcRect l="14286" t="16939" r="30476" b="5139"/>
          <a:stretch>
            <a:fillRect/>
          </a:stretch>
        </p:blipFill>
        <p:spPr bwMode="auto">
          <a:xfrm>
            <a:off x="5486400" y="2133600"/>
            <a:ext cx="3073726" cy="1828800"/>
          </a:xfrm>
          <a:prstGeom prst="rect">
            <a:avLst/>
          </a:prstGeom>
          <a:noFill/>
          <a:ln w="9525">
            <a:noFill/>
            <a:miter lim="800000"/>
            <a:headEnd/>
            <a:tailEnd/>
          </a:ln>
          <a:effectLst/>
        </p:spPr>
      </p:pic>
      <p:sp>
        <p:nvSpPr>
          <p:cNvPr id="8" name="Rectangle 7"/>
          <p:cNvSpPr/>
          <p:nvPr/>
        </p:nvSpPr>
        <p:spPr>
          <a:xfrm>
            <a:off x="609600" y="9939"/>
            <a:ext cx="6172200" cy="1384995"/>
          </a:xfrm>
          <a:prstGeom prst="rect">
            <a:avLst/>
          </a:prstGeom>
          <a:solidFill>
            <a:schemeClr val="tx1"/>
          </a:solidFill>
        </p:spPr>
        <p:txBody>
          <a:bodyPr wrap="square">
            <a:spAutoFit/>
          </a:bodyPr>
          <a:lstStyle/>
          <a:p>
            <a:pPr algn="ctr"/>
            <a:r>
              <a:rPr lang="pt-BR" sz="2800" b="1" dirty="0">
                <a:solidFill>
                  <a:srgbClr val="FFFF00"/>
                </a:solidFill>
                <a:latin typeface="Bookman Old Style" pitchFamily="18" charset="0"/>
                <a:cs typeface="Times New Roman" pitchFamily="18" charset="0"/>
              </a:rPr>
              <a:t>ALL ENGINEERS TAUGHT ADVANCED MATHEMATICS</a:t>
            </a:r>
          </a:p>
          <a:p>
            <a:pPr algn="ctr"/>
            <a:r>
              <a:rPr lang="pt-BR" sz="2800" b="1" dirty="0">
                <a:solidFill>
                  <a:srgbClr val="FFFF00"/>
                </a:solidFill>
                <a:latin typeface="Bookman Old Style" pitchFamily="18" charset="0"/>
                <a:cs typeface="Times New Roman" pitchFamily="18" charset="0"/>
              </a:rPr>
              <a:t>?????????</a:t>
            </a:r>
          </a:p>
        </p:txBody>
      </p:sp>
      <p:sp>
        <p:nvSpPr>
          <p:cNvPr id="3" name="Flowchart: Punched Tape 2">
            <a:extLst>
              <a:ext uri="{FF2B5EF4-FFF2-40B4-BE49-F238E27FC236}">
                <a16:creationId xmlns:a16="http://schemas.microsoft.com/office/drawing/2014/main" id="{F8632A0C-A45D-7ACB-153B-84167E0876E4}"/>
              </a:ext>
            </a:extLst>
          </p:cNvPr>
          <p:cNvSpPr/>
          <p:nvPr/>
        </p:nvSpPr>
        <p:spPr>
          <a:xfrm>
            <a:off x="6934200" y="319799"/>
            <a:ext cx="1828800" cy="765274"/>
          </a:xfrm>
          <a:prstGeom prst="flowChartPunchedTape">
            <a:avLst/>
          </a:prstGeom>
          <a:solidFill>
            <a:srgbClr val="002060"/>
          </a:solidFill>
        </p:spPr>
        <p:txBody>
          <a:bodyPr wrap="square">
            <a:spAutoFit/>
          </a:bodyPr>
          <a:lstStyle/>
          <a:p>
            <a:pPr>
              <a:defRPr/>
            </a:pPr>
            <a:r>
              <a:rPr lang="en-US" sz="2400" b="1" dirty="0">
                <a:solidFill>
                  <a:srgbClr val="FF0000"/>
                </a:solidFill>
                <a:latin typeface="Bookman Old Style" pitchFamily="18" charset="0"/>
                <a:cs typeface="Times New Roman" pitchFamily="18" charset="0"/>
              </a:rPr>
              <a:t>MYTH </a:t>
            </a:r>
            <a:endParaRPr lang="en-US" sz="2000" b="1" dirty="0">
              <a:solidFill>
                <a:srgbClr val="FFFF00"/>
              </a:solidFill>
              <a:latin typeface="Bookman Old Style" pitchFamily="18" charset="0"/>
              <a:cs typeface="Times New Roman" pitchFamily="18"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533400" y="762000"/>
            <a:ext cx="8229600" cy="1143000"/>
          </a:xfrm>
          <a:prstGeom prst="rect">
            <a:avLst/>
          </a:prstGeom>
          <a:noFill/>
          <a:ln w="9525">
            <a:noFill/>
            <a:miter lim="800000"/>
            <a:headEnd/>
            <a:tailEnd/>
          </a:ln>
        </p:spPr>
        <p:txBody>
          <a:bodyPr anchor="ctr"/>
          <a:lstStyle/>
          <a:p>
            <a:pPr algn="ctr"/>
            <a:r>
              <a:rPr lang="en-US" sz="4800" b="1" u="sng" dirty="0">
                <a:solidFill>
                  <a:srgbClr val="FF3300"/>
                </a:solidFill>
                <a:latin typeface="Times New Roman" pitchFamily="18" charset="0"/>
              </a:rPr>
              <a:t>Crushed Stone Sand</a:t>
            </a:r>
          </a:p>
          <a:p>
            <a:pPr algn="ctr"/>
            <a:r>
              <a:rPr lang="en-US" sz="4800" b="1" u="sng" dirty="0">
                <a:solidFill>
                  <a:srgbClr val="002060"/>
                </a:solidFill>
                <a:latin typeface="Times New Roman" pitchFamily="18" charset="0"/>
              </a:rPr>
              <a:t>(commercially </a:t>
            </a:r>
            <a:r>
              <a:rPr lang="en-US" sz="4800" b="1" u="sng">
                <a:solidFill>
                  <a:srgbClr val="002060"/>
                </a:solidFill>
                <a:latin typeface="Times New Roman" pitchFamily="18" charset="0"/>
              </a:rPr>
              <a:t>called M-Sand)</a:t>
            </a:r>
            <a:endParaRPr lang="en-US" sz="4800" b="1" u="sng" dirty="0">
              <a:solidFill>
                <a:srgbClr val="002060"/>
              </a:solidFill>
              <a:latin typeface="Times New Roman" pitchFamily="18" charset="0"/>
            </a:endParaRPr>
          </a:p>
          <a:p>
            <a:pPr algn="ctr"/>
            <a:endParaRPr lang="en-US" sz="4800" b="1" u="sng" dirty="0">
              <a:solidFill>
                <a:srgbClr val="FF3300"/>
              </a:solidFill>
              <a:latin typeface="Times New Roman" pitchFamily="18" charset="0"/>
            </a:endParaRPr>
          </a:p>
        </p:txBody>
      </p:sp>
      <p:pic>
        <p:nvPicPr>
          <p:cNvPr id="4" name="Picture 3" descr="F:\All documents\Technology all\building-sand-500x500.jpg"/>
          <p:cNvPicPr/>
          <p:nvPr/>
        </p:nvPicPr>
        <p:blipFill>
          <a:blip r:embed="rId2" cstate="print"/>
          <a:srcRect/>
          <a:stretch>
            <a:fillRect/>
          </a:stretch>
        </p:blipFill>
        <p:spPr bwMode="auto">
          <a:xfrm>
            <a:off x="2209800" y="2133600"/>
            <a:ext cx="4648200" cy="266700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rgbClr val="000066"/>
                </a:solidFill>
                <a:latin typeface="Bookman Old Style" pitchFamily="18" charset="0"/>
              </a:rPr>
              <a:t>CS Sand </a:t>
            </a:r>
            <a:br>
              <a:rPr lang="en-US" sz="3200" b="1" dirty="0">
                <a:latin typeface="Bookman Old Style" pitchFamily="18" charset="0"/>
              </a:rPr>
            </a:br>
            <a:r>
              <a:rPr lang="en-US" sz="3200" b="1" dirty="0">
                <a:latin typeface="Bookman Old Style" pitchFamily="18" charset="0"/>
              </a:rPr>
              <a:t>(</a:t>
            </a:r>
            <a:r>
              <a:rPr lang="en-US" sz="3200" b="1" dirty="0" err="1">
                <a:latin typeface="Bookman Old Style" pitchFamily="18" charset="0"/>
              </a:rPr>
              <a:t>vs</a:t>
            </a:r>
            <a:r>
              <a:rPr lang="en-US" sz="3200" b="1" dirty="0">
                <a:latin typeface="Bookman Old Style" pitchFamily="18" charset="0"/>
              </a:rPr>
              <a:t>)</a:t>
            </a:r>
            <a:br>
              <a:rPr lang="en-US" sz="3200" b="1" dirty="0">
                <a:latin typeface="Bookman Old Style" pitchFamily="18" charset="0"/>
              </a:rPr>
            </a:br>
            <a:r>
              <a:rPr lang="en-US" sz="3200" b="1" dirty="0">
                <a:solidFill>
                  <a:srgbClr val="FF0000"/>
                </a:solidFill>
                <a:latin typeface="Bookman Old Style" pitchFamily="18" charset="0"/>
              </a:rPr>
              <a:t>M-Sand</a:t>
            </a:r>
          </a:p>
        </p:txBody>
      </p:sp>
      <p:sp>
        <p:nvSpPr>
          <p:cNvPr id="3" name="Content Placeholder 2"/>
          <p:cNvSpPr>
            <a:spLocks noGrp="1"/>
          </p:cNvSpPr>
          <p:nvPr>
            <p:ph idx="1"/>
          </p:nvPr>
        </p:nvSpPr>
        <p:spPr/>
        <p:txBody>
          <a:bodyPr>
            <a:normAutofit lnSpcReduction="10000"/>
          </a:bodyPr>
          <a:lstStyle/>
          <a:p>
            <a:pPr algn="ctr">
              <a:buNone/>
            </a:pPr>
            <a:r>
              <a:rPr lang="en-US" sz="2400" b="1" dirty="0">
                <a:solidFill>
                  <a:srgbClr val="008000"/>
                </a:solidFill>
              </a:rPr>
              <a:t>IS 383:2016 </a:t>
            </a:r>
          </a:p>
          <a:p>
            <a:r>
              <a:rPr lang="en-US" sz="2400" b="1" dirty="0"/>
              <a:t>(1) </a:t>
            </a:r>
            <a:r>
              <a:rPr lang="en-US" sz="2400" b="1" dirty="0">
                <a:solidFill>
                  <a:srgbClr val="000066"/>
                </a:solidFill>
              </a:rPr>
              <a:t>Crushed stone sand </a:t>
            </a:r>
          </a:p>
          <a:p>
            <a:pPr>
              <a:buNone/>
            </a:pPr>
            <a:r>
              <a:rPr lang="en-US" sz="2400" b="1" dirty="0"/>
              <a:t>    - Fine aggregate produced by</a:t>
            </a:r>
          </a:p>
          <a:p>
            <a:pPr>
              <a:buNone/>
            </a:pPr>
            <a:r>
              <a:rPr lang="en-US" sz="2400" b="1" dirty="0"/>
              <a:t>       crushing hard stone.  </a:t>
            </a:r>
          </a:p>
          <a:p>
            <a:endParaRPr lang="en-US" sz="2400" b="1" dirty="0"/>
          </a:p>
          <a:p>
            <a:r>
              <a:rPr lang="en-US" sz="2400" b="1" dirty="0"/>
              <a:t>2) </a:t>
            </a:r>
            <a:r>
              <a:rPr lang="en-US" sz="2400" b="1" dirty="0">
                <a:solidFill>
                  <a:srgbClr val="CC3300"/>
                </a:solidFill>
              </a:rPr>
              <a:t>Manufacturing fine aggregate</a:t>
            </a:r>
          </a:p>
          <a:p>
            <a:pPr>
              <a:buNone/>
            </a:pPr>
            <a:r>
              <a:rPr lang="en-US" sz="2400" b="1" dirty="0">
                <a:solidFill>
                  <a:srgbClr val="CC3300"/>
                </a:solidFill>
              </a:rPr>
              <a:t>      </a:t>
            </a:r>
            <a:r>
              <a:rPr lang="en-US" sz="2400" b="1" dirty="0"/>
              <a:t>(Manufactured Sand) </a:t>
            </a:r>
          </a:p>
          <a:p>
            <a:pPr>
              <a:buNone/>
            </a:pPr>
            <a:r>
              <a:rPr lang="en-US" sz="2400" b="1" dirty="0"/>
              <a:t>     - Fine aggregate manufactured from </a:t>
            </a:r>
          </a:p>
          <a:p>
            <a:pPr>
              <a:buNone/>
            </a:pPr>
            <a:r>
              <a:rPr lang="en-US" sz="2400" b="1" dirty="0"/>
              <a:t>	   other than natural sources, by processing materials, using thermal or other process such as separation, washing, crushing and scrubbing.</a:t>
            </a:r>
          </a:p>
          <a:p>
            <a:endParaRPr lang="en-US" dirty="0"/>
          </a:p>
        </p:txBody>
      </p:sp>
      <p:pic>
        <p:nvPicPr>
          <p:cNvPr id="4" name="Picture 4" descr="Slagsandb"/>
          <p:cNvPicPr>
            <a:picLocks noChangeAspect="1" noChangeArrowheads="1"/>
          </p:cNvPicPr>
          <p:nvPr/>
        </p:nvPicPr>
        <p:blipFill>
          <a:blip r:embed="rId2" cstate="print"/>
          <a:srcRect/>
          <a:stretch>
            <a:fillRect/>
          </a:stretch>
        </p:blipFill>
        <p:spPr bwMode="auto">
          <a:xfrm>
            <a:off x="5791200" y="2057400"/>
            <a:ext cx="1967023" cy="1409700"/>
          </a:xfrm>
          <a:prstGeom prst="rect">
            <a:avLst/>
          </a:prstGeom>
          <a:noFill/>
          <a:ln w="9525">
            <a:noFill/>
            <a:miter lim="800000"/>
            <a:headEnd/>
            <a:tailEnd/>
          </a:ln>
        </p:spPr>
      </p:pic>
      <p:pic>
        <p:nvPicPr>
          <p:cNvPr id="5" name="Picture 4" descr="https://3.imimg.com/data3/KR/RW/MY-1623609/copper-slag-250x250.jpg"/>
          <p:cNvPicPr/>
          <p:nvPr/>
        </p:nvPicPr>
        <p:blipFill>
          <a:blip r:embed="rId3" cstate="print"/>
          <a:srcRect/>
          <a:stretch>
            <a:fillRect/>
          </a:stretch>
        </p:blipFill>
        <p:spPr bwMode="auto">
          <a:xfrm>
            <a:off x="6400800" y="3733800"/>
            <a:ext cx="1722120" cy="1410017"/>
          </a:xfrm>
          <a:prstGeom prst="rect">
            <a:avLst/>
          </a:prstGeom>
          <a:noFill/>
          <a:ln w="9525">
            <a:noFill/>
            <a:miter lim="800000"/>
            <a:headEnd/>
            <a:tailEnd/>
          </a:ln>
        </p:spPr>
      </p:pic>
      <p:sp>
        <p:nvSpPr>
          <p:cNvPr id="6" name="TextBox 5"/>
          <p:cNvSpPr txBox="1"/>
          <p:nvPr/>
        </p:nvSpPr>
        <p:spPr>
          <a:xfrm>
            <a:off x="6553200" y="4800600"/>
            <a:ext cx="1295400" cy="307777"/>
          </a:xfrm>
          <a:prstGeom prst="rect">
            <a:avLst/>
          </a:prstGeom>
          <a:solidFill>
            <a:srgbClr val="FFFF00"/>
          </a:solidFill>
        </p:spPr>
        <p:txBody>
          <a:bodyPr wrap="square" rtlCol="0">
            <a:spAutoFit/>
          </a:bodyPr>
          <a:lstStyle/>
          <a:p>
            <a:r>
              <a:rPr lang="en-US" sz="1400" b="1" dirty="0"/>
              <a:t>Copper Slag</a:t>
            </a:r>
          </a:p>
        </p:txBody>
      </p:sp>
      <p:sp>
        <p:nvSpPr>
          <p:cNvPr id="7" name="TextBox 6"/>
          <p:cNvSpPr txBox="1"/>
          <p:nvPr/>
        </p:nvSpPr>
        <p:spPr>
          <a:xfrm>
            <a:off x="7391400" y="2819400"/>
            <a:ext cx="990600" cy="307777"/>
          </a:xfrm>
          <a:prstGeom prst="rect">
            <a:avLst/>
          </a:prstGeom>
          <a:solidFill>
            <a:srgbClr val="00B050"/>
          </a:solidFill>
        </p:spPr>
        <p:txBody>
          <a:bodyPr wrap="square" rtlCol="0">
            <a:spAutoFit/>
          </a:bodyPr>
          <a:lstStyle/>
          <a:p>
            <a:r>
              <a:rPr lang="en-US" sz="1400" b="1" dirty="0"/>
              <a:t>CS -Sand</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096000" cy="792162"/>
          </a:xfrm>
        </p:spPr>
        <p:txBody>
          <a:bodyPr>
            <a:normAutofit fontScale="90000"/>
          </a:bodyPr>
          <a:lstStyle/>
          <a:p>
            <a:br>
              <a:rPr lang="en-US" sz="2400" b="1" dirty="0">
                <a:latin typeface="Bookman Old Style" pitchFamily="18" charset="0"/>
              </a:rPr>
            </a:br>
            <a:br>
              <a:rPr lang="en-US" sz="2400" b="1" dirty="0">
                <a:latin typeface="Bookman Old Style" pitchFamily="18" charset="0"/>
              </a:rPr>
            </a:br>
            <a:br>
              <a:rPr lang="en-US" sz="2400" b="1" dirty="0">
                <a:latin typeface="Bookman Old Style" pitchFamily="18" charset="0"/>
              </a:rPr>
            </a:br>
            <a:br>
              <a:rPr lang="en-US" sz="2400" b="1" dirty="0">
                <a:latin typeface="Bookman Old Style" pitchFamily="18" charset="0"/>
              </a:rPr>
            </a:br>
            <a:r>
              <a:rPr lang="en-US" sz="2800" b="1" dirty="0">
                <a:solidFill>
                  <a:srgbClr val="000066"/>
                </a:solidFill>
                <a:latin typeface="Bookman Old Style" pitchFamily="18" charset="0"/>
              </a:rPr>
              <a:t>Crushed Stone Sand (CS-Sand) </a:t>
            </a:r>
            <a:br>
              <a:rPr lang="en-US" sz="2800" b="1" dirty="0">
                <a:solidFill>
                  <a:srgbClr val="000066"/>
                </a:solidFill>
                <a:latin typeface="Bookman Old Style" pitchFamily="18" charset="0"/>
              </a:rPr>
            </a:br>
            <a:r>
              <a:rPr lang="en-US" sz="2800" b="1" dirty="0">
                <a:solidFill>
                  <a:srgbClr val="000066"/>
                </a:solidFill>
                <a:latin typeface="Bookman Old Style" pitchFamily="18" charset="0"/>
              </a:rPr>
              <a:t>Manufacturing process</a:t>
            </a:r>
            <a:br>
              <a:rPr lang="en-US" sz="2800" dirty="0">
                <a:solidFill>
                  <a:srgbClr val="000066"/>
                </a:solidFill>
                <a:latin typeface="Bookman Old Style" pitchFamily="18" charset="0"/>
              </a:rPr>
            </a:br>
            <a:r>
              <a:rPr lang="en-US" sz="2800" dirty="0">
                <a:solidFill>
                  <a:srgbClr val="000066"/>
                </a:solidFill>
                <a:latin typeface="Bookman Old Style" pitchFamily="18" charset="0"/>
              </a:rPr>
              <a:t> </a:t>
            </a:r>
            <a:br>
              <a:rPr lang="en-US" sz="2800" dirty="0"/>
            </a:br>
            <a:endParaRPr lang="en-US" sz="2800" dirty="0"/>
          </a:p>
        </p:txBody>
      </p:sp>
      <p:pic>
        <p:nvPicPr>
          <p:cNvPr id="13313" name="Picture 1"/>
          <p:cNvPicPr>
            <a:picLocks noGrp="1" noChangeAspect="1" noChangeArrowheads="1"/>
          </p:cNvPicPr>
          <p:nvPr>
            <p:ph idx="1"/>
          </p:nvPr>
        </p:nvPicPr>
        <p:blipFill>
          <a:blip r:embed="rId2" cstate="print"/>
          <a:srcRect l="49053" t="26938" r="32962" b="15819"/>
          <a:stretch>
            <a:fillRect/>
          </a:stretch>
        </p:blipFill>
        <p:spPr bwMode="auto">
          <a:xfrm>
            <a:off x="3429000" y="1295400"/>
            <a:ext cx="2286000" cy="4090737"/>
          </a:xfrm>
          <a:prstGeom prst="rect">
            <a:avLst/>
          </a:prstGeom>
          <a:noFill/>
          <a:ln w="9525">
            <a:noFill/>
            <a:miter lim="800000"/>
            <a:headEnd/>
            <a:tailEnd/>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lstStyle/>
          <a:p>
            <a:r>
              <a:rPr lang="en-US" sz="3200" b="1" dirty="0">
                <a:solidFill>
                  <a:srgbClr val="000066"/>
                </a:solidFill>
                <a:latin typeface="Bookman Old Style" pitchFamily="18" charset="0"/>
              </a:rPr>
              <a:t>CRUSHERS</a:t>
            </a:r>
          </a:p>
        </p:txBody>
      </p:sp>
      <p:sp>
        <p:nvSpPr>
          <p:cNvPr id="7" name="Text Placeholder 6"/>
          <p:cNvSpPr>
            <a:spLocks noGrp="1"/>
          </p:cNvSpPr>
          <p:nvPr>
            <p:ph type="body" sz="quarter" idx="3"/>
          </p:nvPr>
        </p:nvSpPr>
        <p:spPr>
          <a:xfrm>
            <a:off x="4190999" y="1634532"/>
            <a:ext cx="3048001" cy="533400"/>
          </a:xfrm>
        </p:spPr>
        <p:txBody>
          <a:bodyPr>
            <a:normAutofit/>
          </a:bodyPr>
          <a:lstStyle/>
          <a:p>
            <a:r>
              <a:rPr lang="en-US" i="1" dirty="0"/>
              <a:t>       </a:t>
            </a:r>
            <a:r>
              <a:rPr lang="en-US" i="1" dirty="0">
                <a:solidFill>
                  <a:srgbClr val="FF0000"/>
                </a:solidFill>
                <a:latin typeface="Bookman Old Style" panose="02050604050505020204" pitchFamily="18" charset="0"/>
              </a:rPr>
              <a:t>Cone Crushers</a:t>
            </a:r>
            <a:endParaRPr lang="en-US" dirty="0">
              <a:solidFill>
                <a:srgbClr val="FF0000"/>
              </a:solidFill>
              <a:latin typeface="Bookman Old Style" panose="02050604050505020204" pitchFamily="18" charset="0"/>
            </a:endParaRPr>
          </a:p>
        </p:txBody>
      </p:sp>
      <p:pic>
        <p:nvPicPr>
          <p:cNvPr id="9" name="Content Placeholder 8" descr="C:\Users\user\Desktop\msand\final\msand cd\Jaw Crusher.jpg"/>
          <p:cNvPicPr>
            <a:picLocks noGrp="1"/>
          </p:cNvPicPr>
          <p:nvPr>
            <p:ph sz="half" idx="2"/>
          </p:nvPr>
        </p:nvPicPr>
        <p:blipFill>
          <a:blip r:embed="rId2" cstate="print"/>
          <a:stretch>
            <a:fillRect/>
          </a:stretch>
        </p:blipFill>
        <p:spPr bwMode="auto">
          <a:xfrm>
            <a:off x="533400" y="2286000"/>
            <a:ext cx="2895599" cy="2750344"/>
          </a:xfrm>
          <a:prstGeom prst="rect">
            <a:avLst/>
          </a:prstGeom>
          <a:noFill/>
          <a:ln>
            <a:noFill/>
          </a:ln>
        </p:spPr>
      </p:pic>
      <p:pic>
        <p:nvPicPr>
          <p:cNvPr id="10" name="Content Placeholder 9" descr="C:\Users\user\Desktop\msand\final\msand cd\Cone Crusher.jpg"/>
          <p:cNvPicPr>
            <a:picLocks noGrp="1"/>
          </p:cNvPicPr>
          <p:nvPr>
            <p:ph sz="quarter" idx="4"/>
          </p:nvPr>
        </p:nvPicPr>
        <p:blipFill>
          <a:blip r:embed="rId3" cstate="print"/>
          <a:stretch>
            <a:fillRect/>
          </a:stretch>
        </p:blipFill>
        <p:spPr bwMode="auto">
          <a:xfrm>
            <a:off x="3886201" y="2301944"/>
            <a:ext cx="2971800" cy="2802731"/>
          </a:xfrm>
          <a:prstGeom prst="rect">
            <a:avLst/>
          </a:prstGeom>
          <a:noFill/>
          <a:ln>
            <a:noFill/>
          </a:ln>
        </p:spPr>
      </p:pic>
      <p:pic>
        <p:nvPicPr>
          <p:cNvPr id="11" name="Picture 1"/>
          <p:cNvPicPr>
            <a:picLocks noChangeAspect="1" noChangeArrowheads="1"/>
          </p:cNvPicPr>
          <p:nvPr/>
        </p:nvPicPr>
        <p:blipFill>
          <a:blip r:embed="rId4" cstate="print"/>
          <a:srcRect l="49053" t="37601" r="32962" b="26145"/>
          <a:stretch>
            <a:fillRect/>
          </a:stretch>
        </p:blipFill>
        <p:spPr bwMode="auto">
          <a:xfrm>
            <a:off x="7086600" y="228600"/>
            <a:ext cx="1676400" cy="1899920"/>
          </a:xfrm>
          <a:prstGeom prst="rect">
            <a:avLst/>
          </a:prstGeom>
          <a:noFill/>
          <a:ln w="9525">
            <a:noFill/>
            <a:miter lim="800000"/>
            <a:headEnd/>
            <a:tailEnd/>
          </a:ln>
          <a:effectLst/>
        </p:spPr>
      </p:pic>
      <p:sp>
        <p:nvSpPr>
          <p:cNvPr id="3" name="Text Placeholder 2">
            <a:extLst>
              <a:ext uri="{FF2B5EF4-FFF2-40B4-BE49-F238E27FC236}">
                <a16:creationId xmlns:a16="http://schemas.microsoft.com/office/drawing/2014/main" id="{6EA007E2-87F5-2CA6-5BDB-09682A960B0D}"/>
              </a:ext>
            </a:extLst>
          </p:cNvPr>
          <p:cNvSpPr>
            <a:spLocks noGrp="1"/>
          </p:cNvSpPr>
          <p:nvPr>
            <p:ph type="body" sz="quarter" idx="1"/>
          </p:nvPr>
        </p:nvSpPr>
        <p:spPr>
          <a:xfrm>
            <a:off x="762000" y="1656274"/>
            <a:ext cx="1904999" cy="533400"/>
          </a:xfrm>
        </p:spPr>
        <p:txBody>
          <a:bodyPr/>
          <a:lstStyle/>
          <a:p>
            <a:r>
              <a:rPr lang="en-IN" dirty="0">
                <a:solidFill>
                  <a:srgbClr val="FF0000"/>
                </a:solidFill>
              </a:rPr>
              <a:t>JAW CRUSHER </a:t>
            </a:r>
          </a:p>
        </p:txBody>
      </p:sp>
      <p:cxnSp>
        <p:nvCxnSpPr>
          <p:cNvPr id="8" name="Straight Connector 7">
            <a:extLst>
              <a:ext uri="{FF2B5EF4-FFF2-40B4-BE49-F238E27FC236}">
                <a16:creationId xmlns:a16="http://schemas.microsoft.com/office/drawing/2014/main" id="{FBDD9560-4DA1-0737-C458-8EC5A111DF72}"/>
              </a:ext>
            </a:extLst>
          </p:cNvPr>
          <p:cNvCxnSpPr/>
          <p:nvPr/>
        </p:nvCxnSpPr>
        <p:spPr>
          <a:xfrm>
            <a:off x="3810000" y="1752600"/>
            <a:ext cx="76201" cy="3200400"/>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399"/>
            <a:ext cx="6477000" cy="1189654"/>
          </a:xfrm>
          <a:solidFill>
            <a:schemeClr val="tx2">
              <a:lumMod val="50000"/>
            </a:schemeClr>
          </a:solidFill>
        </p:spPr>
        <p:txBody>
          <a:bodyPr>
            <a:normAutofit/>
          </a:bodyPr>
          <a:lstStyle/>
          <a:p>
            <a:pPr algn="ctr"/>
            <a:r>
              <a:rPr lang="en-US" sz="3200" b="1" dirty="0">
                <a:solidFill>
                  <a:srgbClr val="FF0000"/>
                </a:solidFill>
                <a:latin typeface="Bookman Old Style" pitchFamily="18" charset="0"/>
              </a:rPr>
              <a:t>VSI </a:t>
            </a:r>
            <a:br>
              <a:rPr lang="en-US" sz="3200" b="1" dirty="0">
                <a:solidFill>
                  <a:srgbClr val="FF0000"/>
                </a:solidFill>
                <a:latin typeface="Bookman Old Style" pitchFamily="18" charset="0"/>
              </a:rPr>
            </a:br>
            <a:r>
              <a:rPr lang="en-US" sz="2400" b="1" dirty="0">
                <a:solidFill>
                  <a:srgbClr val="FF0000"/>
                </a:solidFill>
                <a:latin typeface="Bookman Old Style" pitchFamily="18" charset="0"/>
              </a:rPr>
              <a:t>(Vertical Shaft Impact Machine) </a:t>
            </a:r>
          </a:p>
        </p:txBody>
      </p:sp>
      <p:pic>
        <p:nvPicPr>
          <p:cNvPr id="11" name="Picture 1"/>
          <p:cNvPicPr>
            <a:picLocks noChangeAspect="1" noChangeArrowheads="1"/>
          </p:cNvPicPr>
          <p:nvPr/>
        </p:nvPicPr>
        <p:blipFill>
          <a:blip r:embed="rId2" cstate="print"/>
          <a:srcRect l="49053" t="37601" r="32962" b="26145"/>
          <a:stretch>
            <a:fillRect/>
          </a:stretch>
        </p:blipFill>
        <p:spPr bwMode="auto">
          <a:xfrm>
            <a:off x="7239000" y="609600"/>
            <a:ext cx="1524000" cy="1727200"/>
          </a:xfrm>
          <a:prstGeom prst="rect">
            <a:avLst/>
          </a:prstGeom>
          <a:noFill/>
          <a:ln w="9525">
            <a:noFill/>
            <a:miter lim="800000"/>
            <a:headEnd/>
            <a:tailEnd/>
          </a:ln>
          <a:effectLst/>
        </p:spPr>
      </p:pic>
      <p:sp>
        <p:nvSpPr>
          <p:cNvPr id="12" name="Content Placeholder 11"/>
          <p:cNvSpPr>
            <a:spLocks noGrp="1"/>
          </p:cNvSpPr>
          <p:nvPr>
            <p:ph sz="half" idx="2"/>
          </p:nvPr>
        </p:nvSpPr>
        <p:spPr>
          <a:xfrm>
            <a:off x="152400" y="1433706"/>
            <a:ext cx="6858000" cy="1524000"/>
          </a:xfrm>
        </p:spPr>
        <p:txBody>
          <a:bodyPr/>
          <a:lstStyle/>
          <a:p>
            <a:r>
              <a:rPr lang="en-US" sz="2000" b="1" dirty="0">
                <a:solidFill>
                  <a:srgbClr val="0033CC"/>
                </a:solidFill>
                <a:latin typeface="Bookman Old Style" pitchFamily="18" charset="0"/>
              </a:rPr>
              <a:t>combined process of reducing coarser particles into finer particles    </a:t>
            </a:r>
            <a:r>
              <a:rPr lang="en-US" sz="2000" b="1" dirty="0">
                <a:solidFill>
                  <a:srgbClr val="FF0000"/>
                </a:solidFill>
                <a:latin typeface="Bookman Old Style" pitchFamily="18" charset="0"/>
              </a:rPr>
              <a:t>&amp;</a:t>
            </a:r>
          </a:p>
          <a:p>
            <a:pPr>
              <a:buFont typeface="Wingdings" pitchFamily="2" charset="2"/>
              <a:buChar char="§"/>
            </a:pPr>
            <a:r>
              <a:rPr lang="en-US" sz="2000" b="1" dirty="0">
                <a:solidFill>
                  <a:srgbClr val="0033CC"/>
                </a:solidFill>
                <a:latin typeface="Bookman Old Style" pitchFamily="18" charset="0"/>
              </a:rPr>
              <a:t>    </a:t>
            </a:r>
            <a:r>
              <a:rPr lang="en-US" sz="2000" b="1" dirty="0">
                <a:solidFill>
                  <a:srgbClr val="008000"/>
                </a:solidFill>
                <a:latin typeface="Bookman Old Style" pitchFamily="18" charset="0"/>
              </a:rPr>
              <a:t>shaping the fine particles by removing the flaky and weak edges. </a:t>
            </a:r>
          </a:p>
          <a:p>
            <a:pPr>
              <a:buFont typeface="Wingdings" pitchFamily="2" charset="2"/>
              <a:buChar char="§"/>
            </a:pPr>
            <a:endParaRPr lang="en-US" dirty="0"/>
          </a:p>
          <a:p>
            <a:endParaRPr lang="en-US" dirty="0"/>
          </a:p>
        </p:txBody>
      </p:sp>
      <p:grpSp>
        <p:nvGrpSpPr>
          <p:cNvPr id="2" name="Content Placeholder 14"/>
          <p:cNvGrpSpPr>
            <a:grpSpLocks noGrp="1"/>
          </p:cNvGrpSpPr>
          <p:nvPr/>
        </p:nvGrpSpPr>
        <p:grpSpPr>
          <a:xfrm>
            <a:off x="685800" y="3276600"/>
            <a:ext cx="3276600" cy="3352800"/>
            <a:chOff x="1371600" y="-2039938"/>
            <a:chExt cx="7583486" cy="4635500"/>
          </a:xfrm>
        </p:grpSpPr>
        <p:grpSp>
          <p:nvGrpSpPr>
            <p:cNvPr id="3" name="Group 15"/>
            <p:cNvGrpSpPr>
              <a:grpSpLocks/>
            </p:cNvGrpSpPr>
            <p:nvPr/>
          </p:nvGrpSpPr>
          <p:grpSpPr bwMode="auto">
            <a:xfrm>
              <a:off x="2511425" y="-2039938"/>
              <a:ext cx="6443661" cy="4635500"/>
              <a:chOff x="1371600" y="1600200"/>
              <a:chExt cx="6443662" cy="4635500"/>
            </a:xfrm>
          </p:grpSpPr>
          <p:pic>
            <p:nvPicPr>
              <p:cNvPr id="20" name="Picture 19"/>
              <p:cNvPicPr>
                <a:picLocks noChangeAspect="1" noChangeArrowheads="1"/>
              </p:cNvPicPr>
              <p:nvPr/>
            </p:nvPicPr>
            <p:blipFill>
              <a:blip r:embed="rId3" cstate="print"/>
              <a:srcRect/>
              <a:stretch>
                <a:fillRect/>
              </a:stretch>
            </p:blipFill>
            <p:spPr bwMode="auto">
              <a:xfrm>
                <a:off x="1371600" y="1600200"/>
                <a:ext cx="6443662" cy="2520950"/>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1400176" y="4119562"/>
                <a:ext cx="6408737" cy="2116138"/>
              </a:xfrm>
              <a:prstGeom prst="rect">
                <a:avLst/>
              </a:prstGeom>
              <a:noFill/>
              <a:ln w="9525">
                <a:noFill/>
                <a:miter lim="800000"/>
                <a:headEnd/>
                <a:tailEnd/>
              </a:ln>
            </p:spPr>
          </p:pic>
        </p:grpSp>
        <p:sp>
          <p:nvSpPr>
            <p:cNvPr id="17" name="Rectangle 16"/>
            <p:cNvSpPr>
              <a:spLocks noChangeArrowheads="1"/>
            </p:cNvSpPr>
            <p:nvPr/>
          </p:nvSpPr>
          <p:spPr bwMode="auto">
            <a:xfrm>
              <a:off x="4724400" y="1100137"/>
              <a:ext cx="184731" cy="307777"/>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solidFill>
                  <a:srgbClr val="FF0000"/>
                </a:solidFill>
              </a:endParaRPr>
            </a:p>
          </p:txBody>
        </p:sp>
        <p:sp>
          <p:nvSpPr>
            <p:cNvPr id="18" name="Rectangle 17"/>
            <p:cNvSpPr>
              <a:spLocks noChangeArrowheads="1"/>
            </p:cNvSpPr>
            <p:nvPr/>
          </p:nvSpPr>
          <p:spPr bwMode="auto">
            <a:xfrm>
              <a:off x="6448425" y="1885950"/>
              <a:ext cx="184731" cy="307777"/>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solidFill>
                  <a:srgbClr val="FF0000"/>
                </a:solidFill>
              </a:endParaRPr>
            </a:p>
          </p:txBody>
        </p:sp>
        <p:sp>
          <p:nvSpPr>
            <p:cNvPr id="19" name="Rectangle 18"/>
            <p:cNvSpPr/>
            <p:nvPr/>
          </p:nvSpPr>
          <p:spPr>
            <a:xfrm>
              <a:off x="1371600" y="1600200"/>
              <a:ext cx="3048000" cy="307777"/>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grpSp>
      <p:sp>
        <p:nvSpPr>
          <p:cNvPr id="22" name="TextBox 21"/>
          <p:cNvSpPr txBox="1"/>
          <p:nvPr/>
        </p:nvSpPr>
        <p:spPr>
          <a:xfrm>
            <a:off x="685800" y="2819400"/>
            <a:ext cx="1524000" cy="369332"/>
          </a:xfrm>
          <a:prstGeom prst="rect">
            <a:avLst/>
          </a:prstGeom>
          <a:noFill/>
        </p:spPr>
        <p:txBody>
          <a:bodyPr wrap="square" rtlCol="0">
            <a:spAutoFit/>
          </a:bodyPr>
          <a:lstStyle/>
          <a:p>
            <a:r>
              <a:rPr lang="en-US" b="1" dirty="0">
                <a:latin typeface="Bookman Old Style" pitchFamily="18" charset="0"/>
              </a:rPr>
              <a:t>Input Feed</a:t>
            </a:r>
          </a:p>
        </p:txBody>
      </p:sp>
      <p:cxnSp>
        <p:nvCxnSpPr>
          <p:cNvPr id="24" name="Straight Arrow Connector 23"/>
          <p:cNvCxnSpPr/>
          <p:nvPr/>
        </p:nvCxnSpPr>
        <p:spPr>
          <a:xfrm>
            <a:off x="2286000" y="3124200"/>
            <a:ext cx="533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rot="18795608" flipH="1">
            <a:off x="2308237" y="2912578"/>
            <a:ext cx="45719" cy="303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Image result for vsi"/>
          <p:cNvPicPr/>
          <p:nvPr/>
        </p:nvPicPr>
        <p:blipFill>
          <a:blip r:embed="rId5" cstate="print"/>
          <a:srcRect/>
          <a:stretch>
            <a:fillRect/>
          </a:stretch>
        </p:blipFill>
        <p:spPr bwMode="auto">
          <a:xfrm>
            <a:off x="5257800" y="3276600"/>
            <a:ext cx="3429000" cy="2971800"/>
          </a:xfrm>
          <a:prstGeom prst="rect">
            <a:avLst/>
          </a:prstGeom>
          <a:noFill/>
          <a:ln w="9525">
            <a:noFill/>
            <a:miter lim="800000"/>
            <a:headEnd/>
            <a:tailEnd/>
          </a:ln>
        </p:spPr>
      </p:pic>
      <p:sp>
        <p:nvSpPr>
          <p:cNvPr id="60419" name="Rectangle 3"/>
          <p:cNvSpPr>
            <a:spLocks noChangeArrowheads="1"/>
          </p:cNvSpPr>
          <p:nvPr/>
        </p:nvSpPr>
        <p:spPr bwMode="auto">
          <a:xfrm>
            <a:off x="4114800" y="6096000"/>
            <a:ext cx="27432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C00000"/>
                </a:solidFill>
                <a:effectLst/>
                <a:latin typeface="Bookman Old Style" pitchFamily="18" charset="0"/>
                <a:ea typeface="Times New Roman" pitchFamily="18" charset="0"/>
                <a:cs typeface="Arial" pitchFamily="34" charset="0"/>
              </a:rPr>
              <a:t>Vertical Shaft Impact (VSI) Crusher</a:t>
            </a:r>
            <a:endParaRPr kumimoji="0" lang="en-US" sz="1600" b="0" i="0" u="none" strike="noStrike" cap="none" normalizeH="0" baseline="0" dirty="0">
              <a:ln>
                <a:noFill/>
              </a:ln>
              <a:solidFill>
                <a:srgbClr val="C00000"/>
              </a:solidFill>
              <a:effectLst/>
              <a:latin typeface="Bookman Old Style"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28600" y="718930"/>
            <a:ext cx="8077200" cy="3970318"/>
          </a:xfrm>
          <a:prstGeom prst="rect">
            <a:avLst/>
          </a:prstGeom>
          <a:solidFill>
            <a:srgbClr val="FFFF00"/>
          </a:solidFill>
          <a:ln w="9525">
            <a:noFill/>
            <a:miter lim="800000"/>
            <a:headEnd/>
            <a:tailEnd/>
          </a:ln>
        </p:spPr>
        <p:txBody>
          <a:bodyPr wrap="square" anchor="ctr">
            <a:spAutoFit/>
          </a:bodyPr>
          <a:lstStyle/>
          <a:p>
            <a:pPr eaLnBrk="0" hangingPunct="0">
              <a:buFontTx/>
              <a:buChar char="-"/>
            </a:pPr>
            <a:r>
              <a:rPr lang="en-US" sz="2800" b="1" dirty="0">
                <a:latin typeface="Times New Roman" pitchFamily="18" charset="0"/>
              </a:rPr>
              <a:t> Good M-Sand  - generated from V.S.I. Crushers</a:t>
            </a:r>
          </a:p>
          <a:p>
            <a:pPr eaLnBrk="0" hangingPunct="0">
              <a:lnSpc>
                <a:spcPct val="50000"/>
              </a:lnSpc>
            </a:pPr>
            <a:endParaRPr lang="en-US" sz="2800" b="1" dirty="0">
              <a:latin typeface="Times New Roman" pitchFamily="18" charset="0"/>
            </a:endParaRPr>
          </a:p>
          <a:p>
            <a:pPr eaLnBrk="0" hangingPunct="0">
              <a:buFontTx/>
              <a:buChar char="-"/>
            </a:pPr>
            <a:r>
              <a:rPr lang="en-US" sz="2800" b="1" dirty="0">
                <a:latin typeface="Times New Roman" pitchFamily="18" charset="0"/>
              </a:rPr>
              <a:t> </a:t>
            </a:r>
            <a:r>
              <a:rPr lang="en-US" sz="2800" b="1" dirty="0">
                <a:solidFill>
                  <a:srgbClr val="CC3300"/>
                </a:solidFill>
                <a:latin typeface="Times New Roman" pitchFamily="18" charset="0"/>
              </a:rPr>
              <a:t>V.S.I. Crushers (Vertical Shaft Impact Crushers)</a:t>
            </a:r>
          </a:p>
          <a:p>
            <a:pPr eaLnBrk="0" hangingPunct="0">
              <a:lnSpc>
                <a:spcPct val="50000"/>
              </a:lnSpc>
            </a:pPr>
            <a:endParaRPr lang="en-US" sz="2800" b="1" dirty="0">
              <a:solidFill>
                <a:srgbClr val="CC3300"/>
              </a:solidFill>
              <a:latin typeface="Times New Roman" pitchFamily="18" charset="0"/>
            </a:endParaRPr>
          </a:p>
          <a:p>
            <a:pPr eaLnBrk="0" hangingPunct="0">
              <a:buFontTx/>
              <a:buChar char="-"/>
            </a:pPr>
            <a:r>
              <a:rPr lang="en-US" sz="2800" b="1" dirty="0">
                <a:latin typeface="Times New Roman" pitchFamily="18" charset="0"/>
              </a:rPr>
              <a:t> In this machine, particles are thrown at high speed</a:t>
            </a:r>
          </a:p>
          <a:p>
            <a:pPr eaLnBrk="0" hangingPunct="0">
              <a:lnSpc>
                <a:spcPct val="50000"/>
              </a:lnSpc>
              <a:buFontTx/>
              <a:buChar char="-"/>
            </a:pPr>
            <a:endParaRPr lang="en-US" sz="2800" b="1" dirty="0">
              <a:latin typeface="Times New Roman" pitchFamily="18" charset="0"/>
            </a:endParaRPr>
          </a:p>
          <a:p>
            <a:pPr eaLnBrk="0" hangingPunct="0">
              <a:buFontTx/>
              <a:buChar char="-"/>
            </a:pPr>
            <a:r>
              <a:rPr lang="en-US" sz="2800" b="1" dirty="0">
                <a:latin typeface="Times New Roman" pitchFamily="18" charset="0"/>
              </a:rPr>
              <a:t> Particles colloid with each other &amp; </a:t>
            </a:r>
          </a:p>
          <a:p>
            <a:pPr eaLnBrk="0" hangingPunct="0"/>
            <a:r>
              <a:rPr lang="en-US" sz="2800" b="1" dirty="0">
                <a:latin typeface="Times New Roman" pitchFamily="18" charset="0"/>
              </a:rPr>
              <a:t>	shatter in cubical shape</a:t>
            </a:r>
          </a:p>
          <a:p>
            <a:pPr eaLnBrk="0" hangingPunct="0">
              <a:lnSpc>
                <a:spcPct val="50000"/>
              </a:lnSpc>
            </a:pPr>
            <a:endParaRPr lang="en-US" sz="2800" b="1" dirty="0">
              <a:latin typeface="Times New Roman" pitchFamily="18" charset="0"/>
            </a:endParaRPr>
          </a:p>
          <a:p>
            <a:pPr eaLnBrk="0" hangingPunct="0"/>
            <a:r>
              <a:rPr lang="en-US" sz="2800" b="1" dirty="0">
                <a:latin typeface="Times New Roman" pitchFamily="18" charset="0"/>
              </a:rPr>
              <a:t>- Due to </a:t>
            </a:r>
            <a:r>
              <a:rPr lang="en-US" sz="2800" b="1" dirty="0">
                <a:solidFill>
                  <a:srgbClr val="0099FF"/>
                </a:solidFill>
                <a:latin typeface="Times New Roman" pitchFamily="18" charset="0"/>
              </a:rPr>
              <a:t>Cleavage crushing / breaking</a:t>
            </a:r>
            <a:r>
              <a:rPr lang="en-US" sz="2800" b="1" dirty="0">
                <a:latin typeface="Times New Roman" pitchFamily="18" charset="0"/>
              </a:rPr>
              <a:t> of the particle, the surfaces are smoother</a:t>
            </a:r>
          </a:p>
        </p:txBody>
      </p:sp>
      <p:sp>
        <p:nvSpPr>
          <p:cNvPr id="57347" name="Rectangle 2"/>
          <p:cNvSpPr>
            <a:spLocks noChangeArrowheads="1"/>
          </p:cNvSpPr>
          <p:nvPr/>
        </p:nvSpPr>
        <p:spPr bwMode="auto">
          <a:xfrm>
            <a:off x="1371600" y="0"/>
            <a:ext cx="4724400" cy="762000"/>
          </a:xfrm>
          <a:prstGeom prst="rect">
            <a:avLst/>
          </a:prstGeom>
          <a:solidFill>
            <a:schemeClr val="bg2">
              <a:lumMod val="10000"/>
            </a:schemeClr>
          </a:solidFill>
          <a:ln w="9525">
            <a:noFill/>
            <a:miter lim="800000"/>
            <a:headEnd/>
            <a:tailEnd/>
          </a:ln>
        </p:spPr>
        <p:txBody>
          <a:bodyPr anchor="ctr"/>
          <a:lstStyle/>
          <a:p>
            <a:pPr algn="ctr"/>
            <a:r>
              <a:rPr lang="en-US" sz="3200" b="1" dirty="0">
                <a:solidFill>
                  <a:srgbClr val="FF3300"/>
                </a:solidFill>
                <a:latin typeface="Times New Roman" pitchFamily="18" charset="0"/>
              </a:rPr>
              <a:t>CSS from VSI Crushers</a:t>
            </a:r>
          </a:p>
        </p:txBody>
      </p:sp>
      <p:pic>
        <p:nvPicPr>
          <p:cNvPr id="57348" name="Picture 4"/>
          <p:cNvPicPr>
            <a:picLocks noChangeAspect="1" noChangeArrowheads="1"/>
          </p:cNvPicPr>
          <p:nvPr/>
        </p:nvPicPr>
        <p:blipFill>
          <a:blip r:embed="rId2" cstate="print"/>
          <a:srcRect/>
          <a:stretch>
            <a:fillRect/>
          </a:stretch>
        </p:blipFill>
        <p:spPr bwMode="auto">
          <a:xfrm>
            <a:off x="5715000" y="4364038"/>
            <a:ext cx="2590800" cy="2493962"/>
          </a:xfrm>
          <a:prstGeom prst="rect">
            <a:avLst/>
          </a:prstGeom>
          <a:noFill/>
          <a:ln w="9525">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15000" cy="792162"/>
          </a:xfrm>
          <a:solidFill>
            <a:srgbClr val="FFFF00"/>
          </a:solidFill>
        </p:spPr>
        <p:txBody>
          <a:bodyPr/>
          <a:lstStyle/>
          <a:p>
            <a:r>
              <a:rPr lang="en-US" sz="3200" b="1" dirty="0">
                <a:solidFill>
                  <a:srgbClr val="000066"/>
                </a:solidFill>
                <a:latin typeface="Bookman Old Style" pitchFamily="18" charset="0"/>
              </a:rPr>
              <a:t>SCREENING &amp; WASHING</a:t>
            </a:r>
          </a:p>
        </p:txBody>
      </p:sp>
      <p:pic>
        <p:nvPicPr>
          <p:cNvPr id="5" name="Picture 3" descr="C:\Users\user\Desktop\msand\final\msand cd\M Sand Washing.jpg"/>
          <p:cNvPicPr>
            <a:picLocks noGrp="1" noChangeAspect="1" noChangeArrowheads="1"/>
          </p:cNvPicPr>
          <p:nvPr>
            <p:ph sz="half" idx="2"/>
          </p:nvPr>
        </p:nvPicPr>
        <p:blipFill>
          <a:blip r:embed="rId2" cstate="print"/>
          <a:srcRect/>
          <a:stretch>
            <a:fillRect/>
          </a:stretch>
        </p:blipFill>
        <p:spPr bwMode="auto">
          <a:xfrm>
            <a:off x="4343400" y="2590800"/>
            <a:ext cx="4007785" cy="2666999"/>
          </a:xfrm>
          <a:prstGeom prst="rect">
            <a:avLst/>
          </a:prstGeom>
          <a:noFill/>
          <a:ln>
            <a:solidFill>
              <a:schemeClr val="tx1"/>
            </a:solidFill>
          </a:ln>
        </p:spPr>
      </p:pic>
      <p:sp>
        <p:nvSpPr>
          <p:cNvPr id="6" name="TextBox 5"/>
          <p:cNvSpPr txBox="1"/>
          <p:nvPr/>
        </p:nvSpPr>
        <p:spPr>
          <a:xfrm>
            <a:off x="4800600" y="2133600"/>
            <a:ext cx="2864887" cy="369332"/>
          </a:xfrm>
          <a:prstGeom prst="rect">
            <a:avLst/>
          </a:prstGeom>
          <a:noFill/>
        </p:spPr>
        <p:txBody>
          <a:bodyPr wrap="none" rtlCol="0">
            <a:spAutoFit/>
          </a:bodyPr>
          <a:lstStyle/>
          <a:p>
            <a:r>
              <a:rPr lang="en-US" b="1" dirty="0">
                <a:solidFill>
                  <a:srgbClr val="FF0000"/>
                </a:solidFill>
                <a:latin typeface="Bookman Old Style" pitchFamily="18" charset="0"/>
                <a:cs typeface="Arial" pitchFamily="34" charset="0"/>
              </a:rPr>
              <a:t>M-Sand Washing Plant</a:t>
            </a:r>
            <a:endParaRPr lang="en-US" b="1" dirty="0">
              <a:solidFill>
                <a:srgbClr val="FF0000"/>
              </a:solidFill>
              <a:latin typeface="Bookman Old Style" pitchFamily="18" charset="0"/>
            </a:endParaRPr>
          </a:p>
        </p:txBody>
      </p:sp>
      <p:pic>
        <p:nvPicPr>
          <p:cNvPr id="7" name="Picture 2" descr="C:\Users\user\Desktop\msand\final\M-Sand Seiving Plant.jpg"/>
          <p:cNvPicPr>
            <a:picLocks noGrp="1" noChangeAspect="1" noChangeArrowheads="1"/>
          </p:cNvPicPr>
          <p:nvPr>
            <p:ph sz="half" idx="1"/>
          </p:nvPr>
        </p:nvPicPr>
        <p:blipFill>
          <a:blip r:embed="rId3" cstate="print"/>
          <a:srcRect/>
          <a:stretch>
            <a:fillRect/>
          </a:stretch>
        </p:blipFill>
        <p:spPr bwMode="auto">
          <a:xfrm>
            <a:off x="457200" y="2584450"/>
            <a:ext cx="3733800" cy="2784793"/>
          </a:xfrm>
          <a:prstGeom prst="rect">
            <a:avLst/>
          </a:prstGeom>
          <a:noFill/>
        </p:spPr>
      </p:pic>
      <p:sp>
        <p:nvSpPr>
          <p:cNvPr id="8" name="TextBox 7"/>
          <p:cNvSpPr txBox="1"/>
          <p:nvPr/>
        </p:nvSpPr>
        <p:spPr>
          <a:xfrm>
            <a:off x="914400" y="2057400"/>
            <a:ext cx="3134191" cy="369332"/>
          </a:xfrm>
          <a:prstGeom prst="rect">
            <a:avLst/>
          </a:prstGeom>
          <a:noFill/>
        </p:spPr>
        <p:txBody>
          <a:bodyPr wrap="none" rtlCol="0">
            <a:spAutoFit/>
          </a:bodyPr>
          <a:lstStyle/>
          <a:p>
            <a:r>
              <a:rPr lang="en-US" b="1" dirty="0">
                <a:solidFill>
                  <a:srgbClr val="FF0000"/>
                </a:solidFill>
                <a:latin typeface="Bookman Old Style" pitchFamily="18" charset="0"/>
                <a:cs typeface="Arial" pitchFamily="34" charset="0"/>
              </a:rPr>
              <a:t>M-Sand Screening  Plant</a:t>
            </a:r>
            <a:endParaRPr lang="en-US" b="1" dirty="0">
              <a:solidFill>
                <a:srgbClr val="FF0000"/>
              </a:solidFill>
              <a:latin typeface="Bookman Old Style" pitchFamily="18" charset="0"/>
            </a:endParaRPr>
          </a:p>
        </p:txBody>
      </p:sp>
      <p:pic>
        <p:nvPicPr>
          <p:cNvPr id="9" name="Picture 1"/>
          <p:cNvPicPr>
            <a:picLocks noChangeAspect="1" noChangeArrowheads="1"/>
          </p:cNvPicPr>
          <p:nvPr/>
        </p:nvPicPr>
        <p:blipFill>
          <a:blip r:embed="rId4" cstate="print"/>
          <a:srcRect l="49053" t="37601" r="32962" b="26145"/>
          <a:stretch>
            <a:fillRect/>
          </a:stretch>
        </p:blipFill>
        <p:spPr bwMode="auto">
          <a:xfrm>
            <a:off x="7086600" y="381000"/>
            <a:ext cx="1371600" cy="1554480"/>
          </a:xfrm>
          <a:prstGeom prst="rect">
            <a:avLst/>
          </a:prstGeom>
          <a:noFill/>
          <a:ln w="9525">
            <a:noFill/>
            <a:miter lim="800000"/>
            <a:headEnd/>
            <a:tailEnd/>
          </a:ln>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876800" cy="715962"/>
          </a:xfrm>
          <a:solidFill>
            <a:srgbClr val="FFFF00"/>
          </a:solidFill>
        </p:spPr>
        <p:txBody>
          <a:bodyPr/>
          <a:lstStyle/>
          <a:p>
            <a:r>
              <a:rPr lang="en-US" sz="3200" b="1" dirty="0">
                <a:solidFill>
                  <a:srgbClr val="FF0000"/>
                </a:solidFill>
                <a:latin typeface="Bookman Old Style" pitchFamily="18" charset="0"/>
              </a:rPr>
              <a:t>Good Quality M-Sand </a:t>
            </a:r>
          </a:p>
        </p:txBody>
      </p:sp>
      <p:pic>
        <p:nvPicPr>
          <p:cNvPr id="1025" name="Picture 1"/>
          <p:cNvPicPr>
            <a:picLocks noGrp="1" noChangeAspect="1" noChangeArrowheads="1"/>
          </p:cNvPicPr>
          <p:nvPr>
            <p:ph idx="1"/>
          </p:nvPr>
        </p:nvPicPr>
        <p:blipFill>
          <a:blip r:embed="rId2" cstate="print"/>
          <a:srcRect l="32962" t="21887" r="15923" b="9085"/>
          <a:stretch>
            <a:fillRect/>
          </a:stretch>
        </p:blipFill>
        <p:spPr bwMode="auto">
          <a:xfrm>
            <a:off x="1447800" y="1219200"/>
            <a:ext cx="6371063" cy="4837288"/>
          </a:xfrm>
          <a:prstGeom prst="rect">
            <a:avLst/>
          </a:prstGeom>
          <a:noFill/>
          <a:ln w="9525">
            <a:noFill/>
            <a:miter lim="800000"/>
            <a:headEnd/>
            <a:tailEnd/>
          </a:ln>
          <a:effectLst/>
        </p:spPr>
      </p:pic>
      <p:sp>
        <p:nvSpPr>
          <p:cNvPr id="3" name="Multiplication Sign 2">
            <a:extLst>
              <a:ext uri="{FF2B5EF4-FFF2-40B4-BE49-F238E27FC236}">
                <a16:creationId xmlns:a16="http://schemas.microsoft.com/office/drawing/2014/main" id="{37E38105-6CA2-9D11-8D71-742669560150}"/>
              </a:ext>
            </a:extLst>
          </p:cNvPr>
          <p:cNvSpPr/>
          <p:nvPr/>
        </p:nvSpPr>
        <p:spPr>
          <a:xfrm>
            <a:off x="1447800" y="2209800"/>
            <a:ext cx="914400" cy="91440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Multiplication Sign 4">
            <a:extLst>
              <a:ext uri="{FF2B5EF4-FFF2-40B4-BE49-F238E27FC236}">
                <a16:creationId xmlns:a16="http://schemas.microsoft.com/office/drawing/2014/main" id="{657605DD-2A39-D543-85B1-D0A895F7AD4D}"/>
              </a:ext>
            </a:extLst>
          </p:cNvPr>
          <p:cNvSpPr/>
          <p:nvPr/>
        </p:nvSpPr>
        <p:spPr>
          <a:xfrm>
            <a:off x="6904463" y="4343400"/>
            <a:ext cx="914400" cy="91440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Left-Up 7">
            <a:extLst>
              <a:ext uri="{FF2B5EF4-FFF2-40B4-BE49-F238E27FC236}">
                <a16:creationId xmlns:a16="http://schemas.microsoft.com/office/drawing/2014/main" id="{73506CAF-DDAB-D046-4273-D2BA1ABD0FF6}"/>
              </a:ext>
            </a:extLst>
          </p:cNvPr>
          <p:cNvSpPr/>
          <p:nvPr/>
        </p:nvSpPr>
        <p:spPr>
          <a:xfrm rot="2048483">
            <a:off x="7318572" y="1805356"/>
            <a:ext cx="164845" cy="808888"/>
          </a:xfrm>
          <a:prstGeom prst="lef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Left-Up 8">
            <a:extLst>
              <a:ext uri="{FF2B5EF4-FFF2-40B4-BE49-F238E27FC236}">
                <a16:creationId xmlns:a16="http://schemas.microsoft.com/office/drawing/2014/main" id="{CDA7A5C0-6B62-6A9C-E8C9-CDC1E5A73898}"/>
              </a:ext>
            </a:extLst>
          </p:cNvPr>
          <p:cNvSpPr/>
          <p:nvPr/>
        </p:nvSpPr>
        <p:spPr>
          <a:xfrm rot="2048483">
            <a:off x="1736784" y="4505484"/>
            <a:ext cx="164845" cy="808888"/>
          </a:xfrm>
          <a:prstGeom prst="lef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6092952" cy="762000"/>
          </a:xfrm>
          <a:solidFill>
            <a:srgbClr val="FFFF00"/>
          </a:solidFill>
        </p:spPr>
        <p:txBody>
          <a:bodyPr>
            <a:normAutofit fontScale="90000"/>
          </a:bodyPr>
          <a:lstStyle/>
          <a:p>
            <a:r>
              <a:rPr lang="en-US" dirty="0"/>
              <a:t> </a:t>
            </a:r>
            <a:br>
              <a:rPr lang="en-US" dirty="0"/>
            </a:br>
            <a:r>
              <a:rPr lang="en-US" sz="2800" b="1" dirty="0">
                <a:solidFill>
                  <a:srgbClr val="0033CC"/>
                </a:solidFill>
                <a:latin typeface="Bookman Old Style" pitchFamily="18" charset="0"/>
              </a:rPr>
              <a:t>Field Tests on Crushed stone sand</a:t>
            </a:r>
            <a:br>
              <a:rPr lang="en-US" dirty="0"/>
            </a:br>
            <a:endParaRPr lang="en-US" dirty="0"/>
          </a:p>
        </p:txBody>
      </p:sp>
      <p:pic>
        <p:nvPicPr>
          <p:cNvPr id="4" name="Content Placeholder 3"/>
          <p:cNvPicPr>
            <a:picLocks noGrp="1"/>
          </p:cNvPicPr>
          <p:nvPr>
            <p:ph idx="1"/>
          </p:nvPr>
        </p:nvPicPr>
        <p:blipFill>
          <a:blip r:embed="rId2" cstate="print"/>
          <a:srcRect/>
          <a:stretch>
            <a:fillRect/>
          </a:stretch>
        </p:blipFill>
        <p:spPr bwMode="auto">
          <a:xfrm>
            <a:off x="1295400" y="1295400"/>
            <a:ext cx="2895600" cy="2209800"/>
          </a:xfrm>
          <a:prstGeom prst="rect">
            <a:avLst/>
          </a:prstGeom>
          <a:noFill/>
          <a:ln w="9525">
            <a:noFill/>
            <a:miter lim="800000"/>
            <a:headEnd/>
            <a:tailEnd/>
          </a:ln>
        </p:spPr>
      </p:pic>
      <p:pic>
        <p:nvPicPr>
          <p:cNvPr id="5" name="Picture 4" descr="Image result for m sand"/>
          <p:cNvPicPr/>
          <p:nvPr/>
        </p:nvPicPr>
        <p:blipFill>
          <a:blip r:embed="rId3" cstate="print"/>
          <a:srcRect/>
          <a:stretch>
            <a:fillRect/>
          </a:stretch>
        </p:blipFill>
        <p:spPr bwMode="auto">
          <a:xfrm>
            <a:off x="4800600" y="1295400"/>
            <a:ext cx="2971800" cy="2133600"/>
          </a:xfrm>
          <a:prstGeom prst="rect">
            <a:avLst/>
          </a:prstGeom>
          <a:noFill/>
          <a:ln w="9525">
            <a:noFill/>
            <a:miter lim="800000"/>
            <a:headEnd/>
            <a:tailEnd/>
          </a:ln>
        </p:spPr>
      </p:pic>
      <p:sp>
        <p:nvSpPr>
          <p:cNvPr id="66561" name="Rectangle 1"/>
          <p:cNvSpPr>
            <a:spLocks noChangeArrowheads="1"/>
          </p:cNvSpPr>
          <p:nvPr/>
        </p:nvSpPr>
        <p:spPr bwMode="auto">
          <a:xfrm>
            <a:off x="1295400" y="3962400"/>
            <a:ext cx="6781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ea typeface="Times New Roman" pitchFamily="18" charset="0"/>
                <a:cs typeface="Arial" pitchFamily="34" charset="0"/>
              </a:rPr>
              <a:t>Testing of CS-Sand by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ea typeface="Times New Roman" pitchFamily="18" charset="0"/>
                <a:cs typeface="Arial" pitchFamily="34" charset="0"/>
              </a:rPr>
              <a:t>“visual observation” and “rubbing with hand” </a:t>
            </a:r>
            <a:endParaRPr kumimoji="0" lang="en-US" sz="2000" b="0" i="0" u="none" strike="noStrike" cap="none" normalizeH="0" baseline="0" dirty="0">
              <a:ln>
                <a:noFill/>
              </a:ln>
              <a:solidFill>
                <a:srgbClr val="FF0000"/>
              </a:solidFill>
              <a:effectLst/>
              <a:latin typeface="Bookman Old Style" pitchFamily="18"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ea typeface="Times New Roman" pitchFamily="18" charset="0"/>
                <a:cs typeface="Arial" pitchFamily="34" charset="0"/>
              </a:rPr>
              <a:t>to assess the presence of Quarry dust</a:t>
            </a:r>
            <a:endParaRPr kumimoji="0" lang="en-US" sz="2000" b="0" i="0" u="none" strike="noStrike" cap="none" normalizeH="0" baseline="0" dirty="0">
              <a:ln>
                <a:noFill/>
              </a:ln>
              <a:solidFill>
                <a:srgbClr val="FF0000"/>
              </a:solidFill>
              <a:effectLst/>
              <a:latin typeface="Bookman Old Style" pitchFamily="18" charset="0"/>
              <a:cs typeface="Arial"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DA6F6F-3E68-7B85-AA72-BCC7C85F3106}"/>
              </a:ext>
            </a:extLst>
          </p:cNvPr>
          <p:cNvSpPr txBox="1"/>
          <p:nvPr/>
        </p:nvSpPr>
        <p:spPr>
          <a:xfrm>
            <a:off x="2819400" y="152400"/>
            <a:ext cx="2971800" cy="369332"/>
          </a:xfrm>
          <a:prstGeom prst="rect">
            <a:avLst/>
          </a:prstGeom>
          <a:solidFill>
            <a:srgbClr val="FFFF00"/>
          </a:solidFill>
        </p:spPr>
        <p:txBody>
          <a:bodyPr wrap="square">
            <a:spAutoFit/>
          </a:bodyPr>
          <a:lstStyle/>
          <a:p>
            <a:r>
              <a:rPr lang="en-IN" sz="1800" b="1" i="0" u="none" strike="noStrike" baseline="0" dirty="0">
                <a:solidFill>
                  <a:srgbClr val="EE3237"/>
                </a:solidFill>
                <a:latin typeface="CIDFont+F2"/>
              </a:rPr>
              <a:t>FIELD TEST FOR M-SAND</a:t>
            </a:r>
            <a:endParaRPr lang="en-IN" b="1" dirty="0"/>
          </a:p>
        </p:txBody>
      </p:sp>
      <p:sp>
        <p:nvSpPr>
          <p:cNvPr id="5" name="TextBox 4">
            <a:extLst>
              <a:ext uri="{FF2B5EF4-FFF2-40B4-BE49-F238E27FC236}">
                <a16:creationId xmlns:a16="http://schemas.microsoft.com/office/drawing/2014/main" id="{C7A39CFE-FE4E-8BE7-2DFF-7EE76374CE77}"/>
              </a:ext>
            </a:extLst>
          </p:cNvPr>
          <p:cNvSpPr txBox="1"/>
          <p:nvPr/>
        </p:nvSpPr>
        <p:spPr>
          <a:xfrm>
            <a:off x="1752600" y="521732"/>
            <a:ext cx="5410200" cy="369332"/>
          </a:xfrm>
          <a:prstGeom prst="rect">
            <a:avLst/>
          </a:prstGeom>
          <a:solidFill>
            <a:srgbClr val="FFFF00"/>
          </a:solidFill>
        </p:spPr>
        <p:txBody>
          <a:bodyPr wrap="square">
            <a:spAutoFit/>
          </a:bodyPr>
          <a:lstStyle/>
          <a:p>
            <a:r>
              <a:rPr lang="en-US" sz="1800" b="1" i="0" u="none" strike="noStrike" baseline="0" dirty="0">
                <a:solidFill>
                  <a:srgbClr val="00B050"/>
                </a:solidFill>
                <a:latin typeface="Bookman Old Style" panose="02050604050505020204" pitchFamily="18" charset="0"/>
              </a:rPr>
              <a:t>1) SHAPE TEST BY VISUAL OBSERVATION</a:t>
            </a:r>
            <a:endParaRPr lang="en-IN" b="1" dirty="0">
              <a:solidFill>
                <a:srgbClr val="00B050"/>
              </a:solidFill>
              <a:latin typeface="Bookman Old Style" panose="02050604050505020204" pitchFamily="18" charset="0"/>
            </a:endParaRPr>
          </a:p>
        </p:txBody>
      </p:sp>
      <p:sp>
        <p:nvSpPr>
          <p:cNvPr id="7" name="TextBox 6">
            <a:extLst>
              <a:ext uri="{FF2B5EF4-FFF2-40B4-BE49-F238E27FC236}">
                <a16:creationId xmlns:a16="http://schemas.microsoft.com/office/drawing/2014/main" id="{95ED363F-D09D-AA7D-6110-8C3FF884DC52}"/>
              </a:ext>
            </a:extLst>
          </p:cNvPr>
          <p:cNvSpPr txBox="1"/>
          <p:nvPr/>
        </p:nvSpPr>
        <p:spPr>
          <a:xfrm>
            <a:off x="399222" y="1260396"/>
            <a:ext cx="4182717" cy="4678204"/>
          </a:xfrm>
          <a:prstGeom prst="rect">
            <a:avLst/>
          </a:prstGeom>
          <a:solidFill>
            <a:srgbClr val="FBE5D7"/>
          </a:solidFill>
        </p:spPr>
        <p:txBody>
          <a:bodyPr wrap="square">
            <a:spAutoFit/>
          </a:bodyPr>
          <a:lstStyle/>
          <a:p>
            <a:pPr marL="285750" indent="-285750" algn="just">
              <a:buFont typeface="Arial" panose="020B0604020202020204" pitchFamily="34" charset="0"/>
              <a:buChar char="•"/>
            </a:pPr>
            <a:r>
              <a:rPr lang="en-US" sz="2000" b="1" i="0" u="none" strike="noStrike" baseline="0" dirty="0">
                <a:solidFill>
                  <a:srgbClr val="FF0000"/>
                </a:solidFill>
                <a:latin typeface="Bookman Old Style" panose="02050604050505020204" pitchFamily="18" charset="0"/>
              </a:rPr>
              <a:t>Keen observation is to be made on </a:t>
            </a:r>
            <a:r>
              <a:rPr lang="en-US" sz="2000" b="1" i="0" u="none" strike="noStrike" baseline="0" dirty="0" err="1">
                <a:solidFill>
                  <a:srgbClr val="FF0000"/>
                </a:solidFill>
                <a:latin typeface="Bookman Old Style" panose="02050604050505020204" pitchFamily="18" charset="0"/>
              </a:rPr>
              <a:t>handfulof</a:t>
            </a:r>
            <a:r>
              <a:rPr lang="en-US" sz="2000" b="1" i="0" u="none" strike="noStrike" baseline="0" dirty="0">
                <a:solidFill>
                  <a:srgbClr val="FF0000"/>
                </a:solidFill>
                <a:latin typeface="Bookman Old Style" panose="02050604050505020204" pitchFamily="18" charset="0"/>
              </a:rPr>
              <a:t> M-Sand taken from the heap. </a:t>
            </a:r>
          </a:p>
          <a:p>
            <a:pPr marL="285750" indent="-285750" algn="just">
              <a:buFont typeface="Arial" panose="020B0604020202020204" pitchFamily="34" charset="0"/>
              <a:buChar char="•"/>
            </a:pPr>
            <a:endParaRPr lang="en-US" sz="2000" b="1" i="0" u="none" strike="noStrike" baseline="0" dirty="0">
              <a:solidFill>
                <a:srgbClr val="FF0000"/>
              </a:solidFill>
              <a:latin typeface="Bookman Old Style" panose="02050604050505020204" pitchFamily="18" charset="0"/>
            </a:endParaRPr>
          </a:p>
          <a:p>
            <a:pPr marL="285750" indent="-285750">
              <a:buFont typeface="Arial" panose="020B0604020202020204" pitchFamily="34" charset="0"/>
              <a:buChar char="•"/>
            </a:pPr>
            <a:r>
              <a:rPr lang="en-US" sz="2000" b="1" i="0" u="none" strike="noStrike" baseline="0" dirty="0">
                <a:solidFill>
                  <a:srgbClr val="3E4096"/>
                </a:solidFill>
                <a:latin typeface="Bookman Old Style" panose="02050604050505020204" pitchFamily="18" charset="0"/>
              </a:rPr>
              <a:t>If it contains </a:t>
            </a:r>
            <a:r>
              <a:rPr lang="en-US" sz="2000" b="1" i="0" u="none" strike="noStrike" baseline="0" dirty="0">
                <a:solidFill>
                  <a:srgbClr val="00B0F0"/>
                </a:solidFill>
                <a:latin typeface="Bookman Old Style" panose="02050604050505020204" pitchFamily="18" charset="0"/>
              </a:rPr>
              <a:t>Rice flake </a:t>
            </a:r>
            <a:r>
              <a:rPr lang="en-US" sz="2000" b="1" i="0" u="none" strike="noStrike" baseline="0" dirty="0">
                <a:solidFill>
                  <a:srgbClr val="3E4096"/>
                </a:solidFill>
                <a:latin typeface="Bookman Old Style" panose="02050604050505020204" pitchFamily="18" charset="0"/>
              </a:rPr>
              <a:t>shaped flaky particles in excess, it can be inferred that it has not been  </a:t>
            </a:r>
          </a:p>
          <a:p>
            <a:r>
              <a:rPr lang="en-US" sz="2000" b="1" dirty="0">
                <a:solidFill>
                  <a:srgbClr val="3E4096"/>
                </a:solidFill>
                <a:latin typeface="Bookman Old Style" panose="02050604050505020204" pitchFamily="18" charset="0"/>
              </a:rPr>
              <a:t>    </a:t>
            </a:r>
            <a:r>
              <a:rPr lang="en-US" sz="2000" b="1" i="0" u="none" strike="noStrike" baseline="0" dirty="0">
                <a:solidFill>
                  <a:srgbClr val="3E4096"/>
                </a:solidFill>
                <a:latin typeface="Bookman Old Style" panose="02050604050505020204" pitchFamily="18" charset="0"/>
              </a:rPr>
              <a:t>manufrd. using appropriate  </a:t>
            </a:r>
          </a:p>
          <a:p>
            <a:r>
              <a:rPr lang="en-US" sz="2000" b="1" dirty="0">
                <a:solidFill>
                  <a:srgbClr val="3E4096"/>
                </a:solidFill>
                <a:latin typeface="Bookman Old Style" panose="02050604050505020204" pitchFamily="18" charset="0"/>
              </a:rPr>
              <a:t>    </a:t>
            </a:r>
            <a:r>
              <a:rPr lang="en-US" sz="2000" b="1" i="0" u="none" strike="noStrike" baseline="0" dirty="0">
                <a:solidFill>
                  <a:srgbClr val="3E4096"/>
                </a:solidFill>
                <a:latin typeface="Bookman Old Style" panose="02050604050505020204" pitchFamily="18" charset="0"/>
              </a:rPr>
              <a:t>machineries especially not      </a:t>
            </a:r>
          </a:p>
          <a:p>
            <a:r>
              <a:rPr lang="en-US" sz="2000" b="1" dirty="0">
                <a:solidFill>
                  <a:srgbClr val="3E4096"/>
                </a:solidFill>
                <a:latin typeface="Bookman Old Style" panose="02050604050505020204" pitchFamily="18" charset="0"/>
              </a:rPr>
              <a:t>    </a:t>
            </a:r>
            <a:r>
              <a:rPr lang="en-US" sz="2000" b="1" i="0" u="none" strike="noStrike" baseline="0" dirty="0">
                <a:solidFill>
                  <a:srgbClr val="3E4096"/>
                </a:solidFill>
                <a:latin typeface="Bookman Old Style" panose="02050604050505020204" pitchFamily="18" charset="0"/>
              </a:rPr>
              <a:t>with </a:t>
            </a:r>
            <a:r>
              <a:rPr lang="en-US" sz="2000" b="1" i="0" u="none" strike="noStrike" baseline="0" dirty="0">
                <a:solidFill>
                  <a:srgbClr val="00B0F0"/>
                </a:solidFill>
                <a:latin typeface="Bookman Old Style" panose="02050604050505020204" pitchFamily="18" charset="0"/>
              </a:rPr>
              <a:t>V.S.I</a:t>
            </a:r>
            <a:r>
              <a:rPr lang="en-US" sz="2000" b="1" i="0" u="none" strike="noStrike" baseline="0" dirty="0">
                <a:solidFill>
                  <a:srgbClr val="3E4096"/>
                </a:solidFill>
                <a:latin typeface="Bookman Old Style" panose="02050604050505020204" pitchFamily="18" charset="0"/>
              </a:rPr>
              <a:t>.(Vertical Shape </a:t>
            </a:r>
          </a:p>
          <a:p>
            <a:r>
              <a:rPr lang="en-US" sz="2000" b="1" i="0" u="none" strike="noStrike" baseline="0" dirty="0">
                <a:solidFill>
                  <a:srgbClr val="3E4096"/>
                </a:solidFill>
                <a:latin typeface="Bookman Old Style" panose="02050604050505020204" pitchFamily="18" charset="0"/>
              </a:rPr>
              <a:t>     Impactor),  </a:t>
            </a:r>
          </a:p>
          <a:p>
            <a:r>
              <a:rPr lang="en-US" sz="2000" b="1" dirty="0">
                <a:solidFill>
                  <a:srgbClr val="3E4096"/>
                </a:solidFill>
                <a:latin typeface="Bookman Old Style" panose="02050604050505020204" pitchFamily="18" charset="0"/>
              </a:rPr>
              <a:t>    </a:t>
            </a:r>
            <a:r>
              <a:rPr lang="en-US" sz="2000" b="1" i="0" u="none" strike="noStrike" baseline="0" dirty="0">
                <a:solidFill>
                  <a:srgbClr val="3E4096"/>
                </a:solidFill>
                <a:latin typeface="Bookman Old Style" panose="02050604050505020204" pitchFamily="18" charset="0"/>
              </a:rPr>
              <a:t>and the Quality of </a:t>
            </a:r>
            <a:r>
              <a:rPr lang="en-IN" sz="2000" b="1" i="0" u="none" strike="noStrike" baseline="0" dirty="0">
                <a:solidFill>
                  <a:srgbClr val="3E4096"/>
                </a:solidFill>
                <a:latin typeface="Bookman Old Style" panose="02050604050505020204" pitchFamily="18" charset="0"/>
              </a:rPr>
              <a:t>M-Sand </a:t>
            </a:r>
          </a:p>
          <a:p>
            <a:r>
              <a:rPr lang="en-IN" sz="2000" b="1" dirty="0">
                <a:solidFill>
                  <a:srgbClr val="3E4096"/>
                </a:solidFill>
                <a:latin typeface="Bookman Old Style" panose="02050604050505020204" pitchFamily="18" charset="0"/>
              </a:rPr>
              <a:t>     </a:t>
            </a:r>
            <a:r>
              <a:rPr lang="en-IN" sz="2000" b="1" i="0" u="none" strike="noStrike" baseline="0" dirty="0">
                <a:solidFill>
                  <a:srgbClr val="3E4096"/>
                </a:solidFill>
                <a:latin typeface="Bookman Old Style" panose="02050604050505020204" pitchFamily="18" charset="0"/>
              </a:rPr>
              <a:t>is poor.</a:t>
            </a:r>
          </a:p>
          <a:p>
            <a:pPr algn="just"/>
            <a:endParaRPr lang="en-IN" b="1" i="0" u="none" strike="noStrike" baseline="0" dirty="0">
              <a:solidFill>
                <a:srgbClr val="3E4096"/>
              </a:solidFill>
              <a:latin typeface="Bookman Old Style" panose="02050604050505020204" pitchFamily="18" charset="0"/>
            </a:endParaRPr>
          </a:p>
        </p:txBody>
      </p:sp>
      <p:pic>
        <p:nvPicPr>
          <p:cNvPr id="9" name="Picture 8">
            <a:extLst>
              <a:ext uri="{FF2B5EF4-FFF2-40B4-BE49-F238E27FC236}">
                <a16:creationId xmlns:a16="http://schemas.microsoft.com/office/drawing/2014/main" id="{B865E182-EB15-4BD9-8398-4C2642FF8CC4}"/>
              </a:ext>
            </a:extLst>
          </p:cNvPr>
          <p:cNvPicPr>
            <a:picLocks noChangeAspect="1"/>
          </p:cNvPicPr>
          <p:nvPr/>
        </p:nvPicPr>
        <p:blipFill>
          <a:blip r:embed="rId2" cstate="print"/>
          <a:stretch>
            <a:fillRect/>
          </a:stretch>
        </p:blipFill>
        <p:spPr>
          <a:xfrm>
            <a:off x="4648200" y="1202836"/>
            <a:ext cx="4106517" cy="4816964"/>
          </a:xfrm>
          <a:prstGeom prst="rect">
            <a:avLst/>
          </a:prstGeom>
        </p:spPr>
      </p:pic>
    </p:spTree>
    <p:extLst>
      <p:ext uri="{BB962C8B-B14F-4D97-AF65-F5344CB8AC3E}">
        <p14:creationId xmlns:p14="http://schemas.microsoft.com/office/powerpoint/2010/main" val="32011146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0" y="4648200"/>
            <a:ext cx="914400" cy="457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5758" y="274611"/>
            <a:ext cx="6705600" cy="954107"/>
          </a:xfrm>
          <a:prstGeom prst="rect">
            <a:avLst/>
          </a:prstGeom>
          <a:solidFill>
            <a:schemeClr val="tx1"/>
          </a:solidFill>
        </p:spPr>
        <p:txBody>
          <a:bodyPr wrap="square">
            <a:spAutoFit/>
          </a:bodyPr>
          <a:lstStyle/>
          <a:p>
            <a:pPr algn="ctr"/>
            <a:r>
              <a:rPr lang="pt-BR" sz="2800" b="1" dirty="0">
                <a:solidFill>
                  <a:srgbClr val="FFFF00"/>
                </a:solidFill>
                <a:latin typeface="Bookman Old Style" pitchFamily="18" charset="0"/>
                <a:cs typeface="Times New Roman" pitchFamily="18" charset="0"/>
              </a:rPr>
              <a:t>ENGINEER (Vs) ADVANCED MATHS</a:t>
            </a:r>
          </a:p>
          <a:p>
            <a:pPr algn="ctr"/>
            <a:r>
              <a:rPr lang="pt-BR" sz="2800" b="1" dirty="0">
                <a:solidFill>
                  <a:srgbClr val="FFFF00"/>
                </a:solidFill>
                <a:latin typeface="Bookman Old Style" pitchFamily="18" charset="0"/>
                <a:cs typeface="Times New Roman" pitchFamily="18" charset="0"/>
              </a:rPr>
              <a:t>?????????</a:t>
            </a:r>
          </a:p>
        </p:txBody>
      </p:sp>
      <p:sp>
        <p:nvSpPr>
          <p:cNvPr id="2" name="AutoShape 2" descr="blob:https://web.whatsapp.com/74c88d2a-b01d-487c-b203-19ff5715b47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88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676400"/>
            <a:ext cx="5105400" cy="431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Punched Tape 2">
            <a:extLst>
              <a:ext uri="{FF2B5EF4-FFF2-40B4-BE49-F238E27FC236}">
                <a16:creationId xmlns:a16="http://schemas.microsoft.com/office/drawing/2014/main" id="{C0F9CAD7-5990-6E76-439B-4011BED646DC}"/>
              </a:ext>
            </a:extLst>
          </p:cNvPr>
          <p:cNvSpPr/>
          <p:nvPr/>
        </p:nvSpPr>
        <p:spPr>
          <a:xfrm>
            <a:off x="6934200" y="319799"/>
            <a:ext cx="1752600" cy="765274"/>
          </a:xfrm>
          <a:prstGeom prst="flowChartPunchedTape">
            <a:avLst/>
          </a:prstGeom>
          <a:solidFill>
            <a:srgbClr val="002060"/>
          </a:solidFill>
        </p:spPr>
        <p:txBody>
          <a:bodyPr wrap="square">
            <a:spAutoFit/>
          </a:bodyPr>
          <a:lstStyle/>
          <a:p>
            <a:pPr>
              <a:defRPr/>
            </a:pPr>
            <a:r>
              <a:rPr lang="en-US" sz="2400" b="1" dirty="0">
                <a:solidFill>
                  <a:srgbClr val="FF0000"/>
                </a:solidFill>
                <a:latin typeface="Bookman Old Style" pitchFamily="18" charset="0"/>
                <a:cs typeface="Times New Roman" pitchFamily="18" charset="0"/>
              </a:rPr>
              <a:t>REALITY </a:t>
            </a:r>
            <a:endParaRPr lang="en-US" sz="2000" b="1" dirty="0">
              <a:solidFill>
                <a:srgbClr val="FFFF00"/>
              </a:solidFill>
              <a:latin typeface="Bookman Old Style" pitchFamily="18" charset="0"/>
              <a:cs typeface="Times New Roman" pitchFamily="18"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848600" cy="563562"/>
          </a:xfrm>
          <a:solidFill>
            <a:srgbClr val="FFFF00"/>
          </a:solidFill>
        </p:spPr>
        <p:txBody>
          <a:bodyPr>
            <a:normAutofit fontScale="90000"/>
          </a:bodyPr>
          <a:lstStyle/>
          <a:p>
            <a:br>
              <a:rPr lang="en-US" sz="2800" b="1" dirty="0">
                <a:solidFill>
                  <a:srgbClr val="0033CC"/>
                </a:solidFill>
                <a:latin typeface="Bookman Old Style" pitchFamily="18" charset="0"/>
              </a:rPr>
            </a:br>
            <a:br>
              <a:rPr lang="en-US" sz="2800" b="1" dirty="0">
                <a:solidFill>
                  <a:srgbClr val="0033CC"/>
                </a:solidFill>
                <a:latin typeface="Bookman Old Style" pitchFamily="18" charset="0"/>
              </a:rPr>
            </a:br>
            <a:r>
              <a:rPr lang="en-US" sz="2800" b="1" dirty="0">
                <a:solidFill>
                  <a:srgbClr val="0033CC"/>
                </a:solidFill>
                <a:latin typeface="Bookman Old Style" pitchFamily="18" charset="0"/>
              </a:rPr>
              <a:t>Field Tests on Crushed stone sand </a:t>
            </a:r>
            <a:r>
              <a:rPr lang="en-US" sz="2000" b="1" dirty="0">
                <a:solidFill>
                  <a:srgbClr val="0033CC"/>
                </a:solidFill>
                <a:latin typeface="Bookman Old Style" pitchFamily="18" charset="0"/>
              </a:rPr>
              <a:t>(</a:t>
            </a:r>
            <a:r>
              <a:rPr lang="en-US" sz="2000" b="1" dirty="0" err="1">
                <a:solidFill>
                  <a:srgbClr val="0033CC"/>
                </a:solidFill>
                <a:latin typeface="Bookman Old Style" pitchFamily="18" charset="0"/>
              </a:rPr>
              <a:t>Contd</a:t>
            </a:r>
            <a:r>
              <a:rPr lang="en-US" sz="2000" b="1" dirty="0">
                <a:solidFill>
                  <a:srgbClr val="0033CC"/>
                </a:solidFill>
                <a:latin typeface="Bookman Old Style" pitchFamily="18" charset="0"/>
              </a:rPr>
              <a:t>…)</a:t>
            </a:r>
            <a:br>
              <a:rPr lang="en-US" dirty="0"/>
            </a:br>
            <a:endParaRPr lang="en-US" dirty="0"/>
          </a:p>
        </p:txBody>
      </p:sp>
      <p:pic>
        <p:nvPicPr>
          <p:cNvPr id="65537" name="Picture 1"/>
          <p:cNvPicPr>
            <a:picLocks noGrp="1" noChangeAspect="1" noChangeArrowheads="1"/>
          </p:cNvPicPr>
          <p:nvPr>
            <p:ph idx="1"/>
          </p:nvPr>
        </p:nvPicPr>
        <p:blipFill>
          <a:blip r:embed="rId2" cstate="print"/>
          <a:srcRect l="34855" t="52193" r="21564" b="20870"/>
          <a:stretch>
            <a:fillRect/>
          </a:stretch>
        </p:blipFill>
        <p:spPr bwMode="auto">
          <a:xfrm>
            <a:off x="304800" y="3276600"/>
            <a:ext cx="8229600" cy="2859932"/>
          </a:xfrm>
          <a:prstGeom prst="rect">
            <a:avLst/>
          </a:prstGeom>
          <a:noFill/>
          <a:ln w="9525">
            <a:noFill/>
            <a:miter lim="800000"/>
            <a:headEnd/>
            <a:tailEnd/>
          </a:ln>
          <a:effectLst/>
        </p:spPr>
      </p:pic>
      <p:sp>
        <p:nvSpPr>
          <p:cNvPr id="65538" name="Rectangle 2"/>
          <p:cNvSpPr>
            <a:spLocks noChangeArrowheads="1"/>
          </p:cNvSpPr>
          <p:nvPr/>
        </p:nvSpPr>
        <p:spPr bwMode="auto">
          <a:xfrm>
            <a:off x="0" y="1676400"/>
            <a:ext cx="9144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a:ln>
                  <a:noFill/>
                </a:ln>
                <a:solidFill>
                  <a:srgbClr val="000000"/>
                </a:solidFill>
                <a:effectLst/>
                <a:latin typeface="Bookman Old Style" pitchFamily="18" charset="0"/>
                <a:ea typeface="Times New Roman" pitchFamily="18" charset="0"/>
                <a:cs typeface="Arial" pitchFamily="34" charset="0"/>
              </a:rPr>
              <a:t>Particles retained on 4.75mm and 2.36 mm can be verified visually for the particle shape. </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a:ln>
                  <a:noFill/>
                </a:ln>
                <a:solidFill>
                  <a:srgbClr val="FF0000"/>
                </a:solidFill>
                <a:effectLst/>
                <a:latin typeface="Bookman Old Style" pitchFamily="18" charset="0"/>
                <a:ea typeface="Times New Roman" pitchFamily="18" charset="0"/>
                <a:cs typeface="Arial" pitchFamily="34" charset="0"/>
              </a:rPr>
              <a:t>Additionally, an image taken with the help of Mobile camera can be zoomed to verify the shape</a:t>
            </a:r>
            <a:r>
              <a:rPr kumimoji="0" lang="en-US" sz="1000" b="0" i="0" u="none" strike="noStrike" cap="none" normalizeH="0" baseline="0" dirty="0">
                <a:ln>
                  <a:noFill/>
                </a:ln>
                <a:solidFill>
                  <a:srgbClr val="000000"/>
                </a:solidFill>
                <a:effectLst/>
                <a:latin typeface="Verdana" pitchFamily="34" charset="0"/>
                <a:ea typeface="Times New Roman" pitchFamily="18" charset="0"/>
                <a:cs typeface="Arial" pitchFamily="34" charset="0"/>
              </a:rPr>
              <a: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1F2B7-F50E-4997-B02B-D951F48AF84F}"/>
              </a:ext>
            </a:extLst>
          </p:cNvPr>
          <p:cNvSpPr txBox="1"/>
          <p:nvPr/>
        </p:nvSpPr>
        <p:spPr>
          <a:xfrm>
            <a:off x="533400" y="282933"/>
            <a:ext cx="7162800" cy="1508105"/>
          </a:xfrm>
          <a:prstGeom prst="rect">
            <a:avLst/>
          </a:prstGeom>
          <a:solidFill>
            <a:srgbClr val="FFFF00"/>
          </a:solidFill>
        </p:spPr>
        <p:txBody>
          <a:bodyPr wrap="square">
            <a:spAutoFit/>
          </a:bodyPr>
          <a:lstStyle/>
          <a:p>
            <a:pPr algn="ctr"/>
            <a:r>
              <a:rPr lang="en-IN" sz="2000" b="1" i="0" u="none" strike="noStrike" baseline="0" dirty="0">
                <a:solidFill>
                  <a:srgbClr val="FF0000"/>
                </a:solidFill>
                <a:latin typeface="Bookman Old Style" panose="02050604050505020204" pitchFamily="18" charset="0"/>
              </a:rPr>
              <a:t>QUARRY DUST</a:t>
            </a:r>
          </a:p>
          <a:p>
            <a:pPr algn="just"/>
            <a:r>
              <a:rPr lang="en-US" sz="1800" b="1" i="0" u="none" strike="noStrike" baseline="0" dirty="0">
                <a:solidFill>
                  <a:srgbClr val="3E4096"/>
                </a:solidFill>
                <a:latin typeface="Bookman Old Style" panose="02050604050505020204" pitchFamily="18" charset="0"/>
              </a:rPr>
              <a:t>The presence of excess quarry dust can be verified approximately by rubbing the M-Sand in-between our hands and observing the quantity of dust particles sticking in the palms</a:t>
            </a:r>
            <a:r>
              <a:rPr lang="en-US" sz="1800" b="0" i="0" u="none" strike="noStrike" baseline="0" dirty="0">
                <a:solidFill>
                  <a:srgbClr val="3E4096"/>
                </a:solidFill>
                <a:latin typeface="CIDFont+F3"/>
              </a:rPr>
              <a:t>.</a:t>
            </a:r>
          </a:p>
        </p:txBody>
      </p:sp>
      <p:sp>
        <p:nvSpPr>
          <p:cNvPr id="5" name="TextBox 4">
            <a:extLst>
              <a:ext uri="{FF2B5EF4-FFF2-40B4-BE49-F238E27FC236}">
                <a16:creationId xmlns:a16="http://schemas.microsoft.com/office/drawing/2014/main" id="{59D0BCFD-4650-A9CA-B7EE-212DB12ED7E0}"/>
              </a:ext>
            </a:extLst>
          </p:cNvPr>
          <p:cNvSpPr txBox="1"/>
          <p:nvPr/>
        </p:nvSpPr>
        <p:spPr>
          <a:xfrm>
            <a:off x="4283765" y="2056518"/>
            <a:ext cx="4475922" cy="1200329"/>
          </a:xfrm>
          <a:prstGeom prst="rect">
            <a:avLst/>
          </a:prstGeom>
          <a:solidFill>
            <a:srgbClr val="FFC000"/>
          </a:solidFill>
        </p:spPr>
        <p:txBody>
          <a:bodyPr wrap="square">
            <a:spAutoFit/>
          </a:bodyPr>
          <a:lstStyle/>
          <a:p>
            <a:pPr algn="just"/>
            <a:r>
              <a:rPr lang="en-US" sz="1800" b="1" i="0" u="none" strike="noStrike" baseline="0" dirty="0">
                <a:solidFill>
                  <a:srgbClr val="0000CC"/>
                </a:solidFill>
                <a:latin typeface="Bookman Old Style" panose="02050604050505020204" pitchFamily="18" charset="0"/>
              </a:rPr>
              <a:t>Note : </a:t>
            </a:r>
            <a:r>
              <a:rPr lang="en-US" sz="1800" b="1" i="0" u="none" strike="noStrike" baseline="0" dirty="0">
                <a:solidFill>
                  <a:srgbClr val="EE3237"/>
                </a:solidFill>
                <a:latin typeface="Bookman Old Style" panose="02050604050505020204" pitchFamily="18" charset="0"/>
              </a:rPr>
              <a:t>However it is better to find out the quantity of quarry dust present in M-Sand by washing it using water in 75 micron sieve</a:t>
            </a:r>
            <a:endParaRPr lang="en-IN" b="1" dirty="0">
              <a:latin typeface="Bookman Old Style" panose="02050604050505020204" pitchFamily="18" charset="0"/>
            </a:endParaRPr>
          </a:p>
        </p:txBody>
      </p:sp>
      <p:pic>
        <p:nvPicPr>
          <p:cNvPr id="7" name="Picture 6">
            <a:extLst>
              <a:ext uri="{FF2B5EF4-FFF2-40B4-BE49-F238E27FC236}">
                <a16:creationId xmlns:a16="http://schemas.microsoft.com/office/drawing/2014/main" id="{380E9EA8-5735-EC41-0C08-D923E09B3CDC}"/>
              </a:ext>
            </a:extLst>
          </p:cNvPr>
          <p:cNvPicPr>
            <a:picLocks noChangeAspect="1"/>
          </p:cNvPicPr>
          <p:nvPr/>
        </p:nvPicPr>
        <p:blipFill rotWithShape="1">
          <a:blip r:embed="rId2" cstate="print"/>
          <a:srcRect l="6207" t="5509" r="2760"/>
          <a:stretch/>
        </p:blipFill>
        <p:spPr>
          <a:xfrm>
            <a:off x="685800" y="2057400"/>
            <a:ext cx="3352800" cy="3329739"/>
          </a:xfrm>
          <a:prstGeom prst="rect">
            <a:avLst/>
          </a:prstGeom>
        </p:spPr>
      </p:pic>
      <p:sp>
        <p:nvSpPr>
          <p:cNvPr id="9" name="TextBox 8">
            <a:extLst>
              <a:ext uri="{FF2B5EF4-FFF2-40B4-BE49-F238E27FC236}">
                <a16:creationId xmlns:a16="http://schemas.microsoft.com/office/drawing/2014/main" id="{C0BD3C0E-826B-8E34-067E-E53A73BA06DF}"/>
              </a:ext>
            </a:extLst>
          </p:cNvPr>
          <p:cNvSpPr txBox="1"/>
          <p:nvPr/>
        </p:nvSpPr>
        <p:spPr>
          <a:xfrm>
            <a:off x="3581400" y="5496938"/>
            <a:ext cx="5334000" cy="923330"/>
          </a:xfrm>
          <a:prstGeom prst="rect">
            <a:avLst/>
          </a:prstGeom>
          <a:solidFill>
            <a:schemeClr val="accent2">
              <a:lumMod val="40000"/>
              <a:lumOff val="60000"/>
            </a:schemeClr>
          </a:solidFill>
        </p:spPr>
        <p:txBody>
          <a:bodyPr wrap="square">
            <a:spAutoFit/>
          </a:bodyPr>
          <a:lstStyle/>
          <a:p>
            <a:pPr algn="l"/>
            <a:r>
              <a:rPr lang="en-US" sz="1800" b="1" i="0" u="none" strike="noStrike" baseline="0" dirty="0">
                <a:solidFill>
                  <a:srgbClr val="0000CC"/>
                </a:solidFill>
                <a:latin typeface="CIDFont+F3"/>
              </a:rPr>
              <a:t>In P-Sand</a:t>
            </a:r>
            <a:r>
              <a:rPr lang="en-US" sz="1800" b="0" i="0" u="none" strike="noStrike" baseline="0" dirty="0">
                <a:solidFill>
                  <a:srgbClr val="EE3237"/>
                </a:solidFill>
                <a:latin typeface="CIDFont+F3"/>
              </a:rPr>
              <a:t>, </a:t>
            </a:r>
            <a:r>
              <a:rPr lang="en-US" sz="1800" b="1" i="0" u="none" strike="noStrike" baseline="0" dirty="0">
                <a:solidFill>
                  <a:srgbClr val="EE3237"/>
                </a:solidFill>
                <a:latin typeface="CIDFont+F3"/>
              </a:rPr>
              <a:t>amount of fine dust (i.e., fine particles</a:t>
            </a:r>
          </a:p>
          <a:p>
            <a:pPr algn="l"/>
            <a:r>
              <a:rPr lang="en-US" sz="1800" b="1" i="0" u="none" strike="noStrike" baseline="0" dirty="0">
                <a:solidFill>
                  <a:srgbClr val="EE3237"/>
                </a:solidFill>
                <a:latin typeface="CIDFont+F3"/>
              </a:rPr>
              <a:t>finer than 75 microns )shall not exceed 5% by weight.</a:t>
            </a:r>
          </a:p>
          <a:p>
            <a:pPr algn="l"/>
            <a:r>
              <a:rPr lang="en-IN" sz="1800" b="1" i="0" u="none" strike="noStrike" baseline="0" dirty="0">
                <a:solidFill>
                  <a:srgbClr val="EE3237"/>
                </a:solidFill>
                <a:latin typeface="CIDFont+F3"/>
              </a:rPr>
              <a:t>(IS 1542-1992,Clause 4.3a)</a:t>
            </a:r>
          </a:p>
        </p:txBody>
      </p:sp>
      <p:sp>
        <p:nvSpPr>
          <p:cNvPr id="2" name="TextBox 1">
            <a:extLst>
              <a:ext uri="{FF2B5EF4-FFF2-40B4-BE49-F238E27FC236}">
                <a16:creationId xmlns:a16="http://schemas.microsoft.com/office/drawing/2014/main" id="{64862C48-9874-1593-FF3F-D07FBD950349}"/>
              </a:ext>
            </a:extLst>
          </p:cNvPr>
          <p:cNvSpPr txBox="1"/>
          <p:nvPr/>
        </p:nvSpPr>
        <p:spPr>
          <a:xfrm>
            <a:off x="4340087" y="3477132"/>
            <a:ext cx="4419600" cy="1754326"/>
          </a:xfrm>
          <a:prstGeom prst="rect">
            <a:avLst/>
          </a:prstGeom>
          <a:solidFill>
            <a:schemeClr val="accent2">
              <a:lumMod val="40000"/>
              <a:lumOff val="60000"/>
            </a:schemeClr>
          </a:solidFill>
        </p:spPr>
        <p:txBody>
          <a:bodyPr wrap="square">
            <a:spAutoFit/>
          </a:bodyPr>
          <a:lstStyle/>
          <a:p>
            <a:r>
              <a:rPr lang="en-IN" b="1" dirty="0">
                <a:solidFill>
                  <a:srgbClr val="0000CC"/>
                </a:solidFill>
                <a:latin typeface="CIDFont+F3"/>
              </a:rPr>
              <a:t>Particles less than 75 micron (Micro fines in M -Sand)</a:t>
            </a:r>
          </a:p>
          <a:p>
            <a:r>
              <a:rPr lang="en-US" b="1" dirty="0">
                <a:solidFill>
                  <a:srgbClr val="EE3237"/>
                </a:solidFill>
                <a:latin typeface="CIDFont+F3"/>
              </a:rPr>
              <a:t>Though IS 383:2016 accepts 15% as upper limit for presence of Micro fines, according to Industry experts it is advisable to </a:t>
            </a:r>
            <a:r>
              <a:rPr lang="en-US" b="1" dirty="0" err="1">
                <a:solidFill>
                  <a:srgbClr val="EE3237"/>
                </a:solidFill>
                <a:latin typeface="CIDFont+F3"/>
              </a:rPr>
              <a:t>limitthis</a:t>
            </a:r>
            <a:r>
              <a:rPr lang="en-US" b="1" dirty="0">
                <a:solidFill>
                  <a:srgbClr val="EE3237"/>
                </a:solidFill>
                <a:latin typeface="CIDFont+F3"/>
              </a:rPr>
              <a:t> upper value to 7%.</a:t>
            </a:r>
            <a:endParaRPr lang="en-IN" b="1" dirty="0">
              <a:solidFill>
                <a:srgbClr val="EE3237"/>
              </a:solidFill>
              <a:latin typeface="CIDFont+F3"/>
            </a:endParaRPr>
          </a:p>
        </p:txBody>
      </p:sp>
    </p:spTree>
    <p:extLst>
      <p:ext uri="{BB962C8B-B14F-4D97-AF65-F5344CB8AC3E}">
        <p14:creationId xmlns:p14="http://schemas.microsoft.com/office/powerpoint/2010/main" val="17656497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019800" cy="884237"/>
          </a:xfrm>
          <a:solidFill>
            <a:srgbClr val="FFFF00"/>
          </a:solidFill>
        </p:spPr>
        <p:txBody>
          <a:bodyPr>
            <a:normAutofit fontScale="90000"/>
          </a:bodyPr>
          <a:lstStyle/>
          <a:p>
            <a:pPr algn="ctr"/>
            <a:br>
              <a:rPr lang="en-US" sz="3200" b="1" dirty="0">
                <a:latin typeface="Bookman Old Style" pitchFamily="18" charset="0"/>
              </a:rPr>
            </a:br>
            <a:r>
              <a:rPr lang="en-US" sz="3200" b="1" dirty="0">
                <a:latin typeface="Bookman Old Style" pitchFamily="18" charset="0"/>
              </a:rPr>
              <a:t>Particle Size Distribution by </a:t>
            </a:r>
            <a:br>
              <a:rPr lang="en-US" sz="3200" b="1" dirty="0">
                <a:latin typeface="Bookman Old Style" pitchFamily="18" charset="0"/>
              </a:rPr>
            </a:br>
            <a:r>
              <a:rPr lang="en-US" sz="3200" b="1" dirty="0">
                <a:latin typeface="Bookman Old Style" pitchFamily="18" charset="0"/>
              </a:rPr>
              <a:t>Sieve Analysis</a:t>
            </a:r>
            <a:br>
              <a:rPr lang="en-US" dirty="0"/>
            </a:b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0" y="2209800"/>
            <a:ext cx="3276600" cy="2743200"/>
          </a:xfrm>
          <a:prstGeom prst="rect">
            <a:avLst/>
          </a:prstGeom>
          <a:noFill/>
          <a:ln>
            <a:noFill/>
          </a:ln>
        </p:spPr>
      </p:pic>
      <p:pic>
        <p:nvPicPr>
          <p:cNvPr id="5" name="Picture 4" descr="http://www.psscientific.com/uploads/sieves/ws%20tyler%20ro-tap%20rx-29-e%20and%20rx-30-e%20electronic%20test%20sieve%20shakers%20main.jpg"/>
          <p:cNvPicPr/>
          <p:nvPr/>
        </p:nvPicPr>
        <p:blipFill>
          <a:blip r:embed="rId3" cstate="print"/>
          <a:srcRect/>
          <a:stretch>
            <a:fillRect/>
          </a:stretch>
        </p:blipFill>
        <p:spPr bwMode="auto">
          <a:xfrm>
            <a:off x="3505200" y="2057400"/>
            <a:ext cx="2792527" cy="2895600"/>
          </a:xfrm>
          <a:prstGeom prst="rect">
            <a:avLst/>
          </a:prstGeom>
          <a:noFill/>
          <a:ln w="9525">
            <a:noFill/>
            <a:miter lim="800000"/>
            <a:headEnd/>
            <a:tailEnd/>
          </a:ln>
        </p:spPr>
      </p:pic>
      <p:pic>
        <p:nvPicPr>
          <p:cNvPr id="6" name="Picture 2" descr="D:\M SAND\M sand Guest Lecture\m-sand video ICOMAT\20171223_102239.jpg"/>
          <p:cNvPicPr>
            <a:picLocks noChangeAspect="1" noChangeArrowheads="1"/>
          </p:cNvPicPr>
          <p:nvPr/>
        </p:nvPicPr>
        <p:blipFill>
          <a:blip r:embed="rId4" cstate="print"/>
          <a:srcRect/>
          <a:stretch>
            <a:fillRect/>
          </a:stretch>
        </p:blipFill>
        <p:spPr bwMode="auto">
          <a:xfrm>
            <a:off x="6477000" y="2057400"/>
            <a:ext cx="2031504" cy="3611563"/>
          </a:xfrm>
          <a:prstGeom prst="rect">
            <a:avLst/>
          </a:prstGeom>
          <a:noFill/>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152400" y="333375"/>
            <a:ext cx="8923468" cy="523220"/>
          </a:xfrm>
          <a:prstGeom prst="rect">
            <a:avLst/>
          </a:prstGeom>
          <a:noFill/>
          <a:ln w="9525">
            <a:noFill/>
            <a:miter lim="800000"/>
            <a:headEnd/>
            <a:tailEnd/>
          </a:ln>
        </p:spPr>
        <p:txBody>
          <a:bodyPr wrap="none" anchor="ctr">
            <a:spAutoFit/>
          </a:bodyPr>
          <a:lstStyle/>
          <a:p>
            <a:pPr eaLnBrk="0" hangingPunct="0"/>
            <a:r>
              <a:rPr lang="en-US" sz="2800" b="1" u="sng" dirty="0">
                <a:latin typeface="Times New Roman" pitchFamily="18" charset="0"/>
                <a:cs typeface="Times New Roman" pitchFamily="18" charset="0"/>
              </a:rPr>
              <a:t>Sieve Analysis requirements of Sand as per IS: 383 / 2016</a:t>
            </a:r>
            <a:endParaRPr lang="en-US" sz="2800" dirty="0">
              <a:latin typeface="Times New Roman" pitchFamily="18" charset="0"/>
            </a:endParaRPr>
          </a:p>
        </p:txBody>
      </p:sp>
      <p:graphicFrame>
        <p:nvGraphicFramePr>
          <p:cNvPr id="174332" name="Group 252"/>
          <p:cNvGraphicFramePr>
            <a:graphicFrameLocks noGrp="1"/>
          </p:cNvGraphicFramePr>
          <p:nvPr/>
        </p:nvGraphicFramePr>
        <p:xfrm>
          <a:off x="609600" y="1371600"/>
          <a:ext cx="8153400" cy="5257802"/>
        </p:xfrm>
        <a:graphic>
          <a:graphicData uri="http://schemas.openxmlformats.org/drawingml/2006/table">
            <a:tbl>
              <a:tblPr/>
              <a:tblGrid>
                <a:gridCol w="1622425">
                  <a:extLst>
                    <a:ext uri="{9D8B030D-6E8A-4147-A177-3AD203B41FA5}">
                      <a16:colId xmlns:a16="http://schemas.microsoft.com/office/drawing/2014/main" val="20000"/>
                    </a:ext>
                  </a:extLst>
                </a:gridCol>
                <a:gridCol w="1639888">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39887">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546100">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IS Sieve size</a:t>
                      </a:r>
                      <a:endParaRPr kumimoji="0" lang="en-US" sz="20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Percentage passing for</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5038">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CC3300"/>
                          </a:solidFill>
                          <a:effectLst/>
                          <a:latin typeface="Times New Roman" pitchFamily="18" charset="0"/>
                          <a:cs typeface="Times New Roman" pitchFamily="18" charset="0"/>
                        </a:rPr>
                        <a:t>Grading</a:t>
                      </a:r>
                      <a:endParaRPr kumimoji="0" lang="en-US" sz="2000" b="0" i="0" u="none" strike="noStrike" cap="none" normalizeH="0" baseline="0">
                        <a:ln>
                          <a:noFill/>
                        </a:ln>
                        <a:solidFill>
                          <a:srgbClr val="CC33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CC3300"/>
                          </a:solidFill>
                          <a:effectLst/>
                          <a:latin typeface="Times New Roman" pitchFamily="18" charset="0"/>
                          <a:cs typeface="Times New Roman" pitchFamily="18" charset="0"/>
                        </a:rPr>
                        <a:t>Zone I</a:t>
                      </a:r>
                      <a:endParaRPr kumimoji="0" lang="en-US" sz="2000" b="0" i="0" u="none" strike="noStrike" cap="none" normalizeH="0" baseline="0">
                        <a:ln>
                          <a:noFill/>
                        </a:ln>
                        <a:solidFill>
                          <a:srgbClr val="CC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Grading</a:t>
                      </a:r>
                      <a:endParaRPr kumimoji="0" lang="en-US" sz="2000" b="0" i="0" u="none" strike="noStrike" cap="none" normalizeH="0" baseline="0">
                        <a:ln>
                          <a:noFill/>
                        </a:ln>
                        <a:solidFill>
                          <a:srgbClr val="0033CC"/>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Zone II</a:t>
                      </a:r>
                      <a:endParaRPr kumimoji="0" lang="en-US" sz="2000" b="0" i="0" u="none" strike="noStrike" cap="none" normalizeH="0" baseline="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3300"/>
                          </a:solidFill>
                          <a:effectLst/>
                          <a:latin typeface="Times New Roman" pitchFamily="18" charset="0"/>
                          <a:cs typeface="Times New Roman" pitchFamily="18" charset="0"/>
                        </a:rPr>
                        <a:t>Grading</a:t>
                      </a:r>
                      <a:endParaRPr kumimoji="0" lang="en-US" sz="2000" b="0" i="0" u="none" strike="noStrike" cap="none" normalizeH="0" baseline="0">
                        <a:ln>
                          <a:noFill/>
                        </a:ln>
                        <a:solidFill>
                          <a:srgbClr val="FF33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3300"/>
                          </a:solidFill>
                          <a:effectLst/>
                          <a:latin typeface="Times New Roman" pitchFamily="18" charset="0"/>
                          <a:cs typeface="Times New Roman" pitchFamily="18" charset="0"/>
                        </a:rPr>
                        <a:t>Zone III</a:t>
                      </a:r>
                      <a:endParaRPr kumimoji="0" lang="en-US" sz="2000" b="0" i="0" u="none" strike="noStrike" cap="none" normalizeH="0" baseline="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990099"/>
                          </a:solidFill>
                          <a:effectLst/>
                          <a:latin typeface="Times New Roman" pitchFamily="18" charset="0"/>
                          <a:cs typeface="Times New Roman" pitchFamily="18" charset="0"/>
                        </a:rPr>
                        <a:t>Grading</a:t>
                      </a:r>
                      <a:endParaRPr kumimoji="0" lang="en-US" sz="2000" b="0" i="0" u="none" strike="noStrike" cap="none" normalizeH="0" baseline="0">
                        <a:ln>
                          <a:noFill/>
                        </a:ln>
                        <a:solidFill>
                          <a:srgbClr val="990099"/>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990099"/>
                          </a:solidFill>
                          <a:effectLst/>
                          <a:latin typeface="Times New Roman" pitchFamily="18" charset="0"/>
                          <a:cs typeface="Times New Roman" pitchFamily="18" charset="0"/>
                        </a:rPr>
                        <a:t>Zone IV</a:t>
                      </a:r>
                      <a:endParaRPr kumimoji="0" lang="en-US" sz="2000" b="0" i="0" u="none" strike="noStrike" cap="none" normalizeH="0" baseline="0">
                        <a:ln>
                          <a:noFill/>
                        </a:ln>
                        <a:solidFill>
                          <a:srgbClr val="99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6302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4.75 mm</a:t>
                      </a:r>
                      <a:endParaRPr kumimoji="0" lang="en-US" sz="20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90-100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90-100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90-100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95-100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286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2.36 mm</a:t>
                      </a:r>
                      <a:endParaRPr kumimoji="0" lang="en-US" sz="20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60-95</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75-100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85-100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95-100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6302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1.18 mm</a:t>
                      </a:r>
                      <a:endParaRPr kumimoji="0" lang="en-US" sz="20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30-70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55-90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75-100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90-100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6286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600 micron</a:t>
                      </a:r>
                      <a:endParaRPr kumimoji="0" lang="en-US" sz="20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15-34</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35-59</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60-79</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80-100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6302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300 micron</a:t>
                      </a:r>
                      <a:endParaRPr kumimoji="0" lang="en-US" sz="20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5-20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8-30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12-40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15-50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6286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150  micron</a:t>
                      </a:r>
                      <a:endParaRPr kumimoji="0" lang="en-US" sz="20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0-10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0-10</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0-10</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0-15</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
        <p:nvSpPr>
          <p:cNvPr id="44087" name="Rectangle 250"/>
          <p:cNvSpPr>
            <a:spLocks noChangeArrowheads="1"/>
          </p:cNvSpPr>
          <p:nvPr/>
        </p:nvSpPr>
        <p:spPr bwMode="auto">
          <a:xfrm>
            <a:off x="0" y="5016500"/>
            <a:ext cx="9144000" cy="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1">
            <a:extLst>
              <a:ext uri="{FF2B5EF4-FFF2-40B4-BE49-F238E27FC236}">
                <a16:creationId xmlns:a16="http://schemas.microsoft.com/office/drawing/2014/main" id="{F8DF01E4-527D-5339-2CC3-77817F1790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BA1672-D500-48C1-BCB7-2611415CECC5}" type="slidenum">
              <a:rPr lang="en-US" altLang="en-US" smtClean="0"/>
              <a:pPr/>
              <a:t>64</a:t>
            </a:fld>
            <a:endParaRPr lang="en-US" altLang="en-US"/>
          </a:p>
        </p:txBody>
      </p:sp>
      <p:sp>
        <p:nvSpPr>
          <p:cNvPr id="175107" name="TextBox 2">
            <a:extLst>
              <a:ext uri="{FF2B5EF4-FFF2-40B4-BE49-F238E27FC236}">
                <a16:creationId xmlns:a16="http://schemas.microsoft.com/office/drawing/2014/main" id="{85DB1F00-D0C9-9BCA-CE09-3AC138DE3FEB}"/>
              </a:ext>
            </a:extLst>
          </p:cNvPr>
          <p:cNvSpPr txBox="1">
            <a:spLocks noChangeArrowheads="1"/>
          </p:cNvSpPr>
          <p:nvPr/>
        </p:nvSpPr>
        <p:spPr bwMode="auto">
          <a:xfrm>
            <a:off x="1716088" y="193675"/>
            <a:ext cx="5522912"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IN" altLang="en-US" sz="2800" b="1" dirty="0"/>
              <a:t>PLASTERING COMPLAINTS </a:t>
            </a:r>
          </a:p>
        </p:txBody>
      </p:sp>
      <p:pic>
        <p:nvPicPr>
          <p:cNvPr id="175108" name="Picture 4">
            <a:extLst>
              <a:ext uri="{FF2B5EF4-FFF2-40B4-BE49-F238E27FC236}">
                <a16:creationId xmlns:a16="http://schemas.microsoft.com/office/drawing/2014/main" id="{90FA6477-3E24-E49A-DC7D-0C3B3357E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4651" t="18991" r="39319" b="6065"/>
          <a:stretch>
            <a:fillRect/>
          </a:stretch>
        </p:blipFill>
        <p:spPr bwMode="auto">
          <a:xfrm>
            <a:off x="990600" y="1412775"/>
            <a:ext cx="2786062" cy="451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6">
            <a:extLst>
              <a:ext uri="{FF2B5EF4-FFF2-40B4-BE49-F238E27FC236}">
                <a16:creationId xmlns:a16="http://schemas.microsoft.com/office/drawing/2014/main" id="{7F078755-FF80-44C5-9A62-145895A6C9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5817" t="17281" r="40816" b="15079"/>
          <a:stretch>
            <a:fillRect/>
          </a:stretch>
        </p:blipFill>
        <p:spPr bwMode="auto">
          <a:xfrm>
            <a:off x="4572000" y="1412775"/>
            <a:ext cx="2786062" cy="453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A37157-5197-AA72-258E-2F968A707AC8}"/>
              </a:ext>
            </a:extLst>
          </p:cNvPr>
          <p:cNvSpPr txBox="1"/>
          <p:nvPr/>
        </p:nvSpPr>
        <p:spPr>
          <a:xfrm>
            <a:off x="762000" y="197346"/>
            <a:ext cx="7543800" cy="5016758"/>
          </a:xfrm>
          <a:prstGeom prst="rect">
            <a:avLst/>
          </a:prstGeom>
          <a:noFill/>
        </p:spPr>
        <p:txBody>
          <a:bodyPr wrap="square">
            <a:spAutoFit/>
          </a:bodyPr>
          <a:lstStyle/>
          <a:p>
            <a:pPr algn="l"/>
            <a:r>
              <a:rPr lang="en-US" sz="2000" b="1" i="0" u="none" strike="noStrike" baseline="0" dirty="0">
                <a:solidFill>
                  <a:srgbClr val="ED2690"/>
                </a:solidFill>
                <a:latin typeface="Bookman Old Style" panose="02050604050505020204" pitchFamily="18" charset="0"/>
              </a:rPr>
              <a:t>Three easy steps </a:t>
            </a:r>
            <a:r>
              <a:rPr lang="en-US" sz="2000" b="1" i="0" u="none" strike="noStrike" baseline="0" dirty="0">
                <a:solidFill>
                  <a:srgbClr val="3E4096"/>
                </a:solidFill>
                <a:latin typeface="Bookman Old Style" panose="02050604050505020204" pitchFamily="18" charset="0"/>
              </a:rPr>
              <a:t>to make quality Plastering</a:t>
            </a:r>
          </a:p>
          <a:p>
            <a:pPr algn="l"/>
            <a:r>
              <a:rPr lang="en-US" sz="2000" b="1" i="0" u="none" strike="noStrike" baseline="0" dirty="0">
                <a:solidFill>
                  <a:srgbClr val="3E4096"/>
                </a:solidFill>
                <a:latin typeface="Bookman Old Style" panose="02050604050505020204" pitchFamily="18" charset="0"/>
              </a:rPr>
              <a:t>a) Mixing cement and Quality M-Sand in proper</a:t>
            </a:r>
          </a:p>
          <a:p>
            <a:pPr algn="l"/>
            <a:r>
              <a:rPr lang="en-IN" sz="2000" b="1" i="0" u="none" strike="noStrike" baseline="0" dirty="0">
                <a:solidFill>
                  <a:srgbClr val="3E4096"/>
                </a:solidFill>
                <a:latin typeface="Bookman Old Style" panose="02050604050505020204" pitchFamily="18" charset="0"/>
              </a:rPr>
              <a:t>proportions</a:t>
            </a:r>
          </a:p>
          <a:p>
            <a:pPr algn="l"/>
            <a:r>
              <a:rPr lang="en-IN" sz="2000" b="1" i="0" u="none" strike="noStrike" baseline="0" dirty="0">
                <a:solidFill>
                  <a:srgbClr val="3E4096"/>
                </a:solidFill>
                <a:latin typeface="Bookman Old Style" panose="02050604050505020204" pitchFamily="18" charset="0"/>
              </a:rPr>
              <a:t>b) Good workmanship</a:t>
            </a:r>
          </a:p>
          <a:p>
            <a:pPr algn="l"/>
            <a:r>
              <a:rPr lang="en-US" sz="2000" b="1" i="0" u="none" strike="noStrike" baseline="0" dirty="0">
                <a:solidFill>
                  <a:srgbClr val="3E4096"/>
                </a:solidFill>
                <a:latin typeface="Bookman Old Style" panose="02050604050505020204" pitchFamily="18" charset="0"/>
              </a:rPr>
              <a:t>c) Curing for required number of days</a:t>
            </a:r>
          </a:p>
          <a:p>
            <a:pPr algn="l"/>
            <a:endParaRPr lang="en-US" sz="2000" b="1" i="0" u="none" strike="noStrike" baseline="0" dirty="0">
              <a:solidFill>
                <a:srgbClr val="3E4096"/>
              </a:solidFill>
              <a:latin typeface="Bookman Old Style" panose="02050604050505020204" pitchFamily="18" charset="0"/>
            </a:endParaRPr>
          </a:p>
          <a:p>
            <a:pPr algn="l"/>
            <a:r>
              <a:rPr lang="en-US" sz="2000" b="1" i="0" u="none" strike="noStrike" baseline="0" dirty="0">
                <a:solidFill>
                  <a:srgbClr val="ED2690"/>
                </a:solidFill>
                <a:latin typeface="Bookman Old Style" panose="02050604050505020204" pitchFamily="18" charset="0"/>
              </a:rPr>
              <a:t>Three precautionary steps </a:t>
            </a:r>
            <a:r>
              <a:rPr lang="en-US" sz="2000" b="1" i="0" u="none" strike="noStrike" baseline="0" dirty="0">
                <a:solidFill>
                  <a:srgbClr val="3E4096"/>
                </a:solidFill>
                <a:latin typeface="Bookman Old Style" panose="02050604050505020204" pitchFamily="18" charset="0"/>
              </a:rPr>
              <a:t>which enables to assess the</a:t>
            </a:r>
          </a:p>
          <a:p>
            <a:pPr algn="l"/>
            <a:r>
              <a:rPr lang="en-US" sz="2000" b="1" i="0" u="none" strike="noStrike" baseline="0" dirty="0">
                <a:solidFill>
                  <a:srgbClr val="3E4096"/>
                </a:solidFill>
                <a:latin typeface="Bookman Old Style" panose="02050604050505020204" pitchFamily="18" charset="0"/>
              </a:rPr>
              <a:t>quality of M sand for Plastering works</a:t>
            </a:r>
          </a:p>
          <a:p>
            <a:pPr algn="l"/>
            <a:r>
              <a:rPr lang="en-US" sz="2000" b="1" i="0" u="none" strike="noStrike" baseline="0" dirty="0">
                <a:solidFill>
                  <a:srgbClr val="3E4096"/>
                </a:solidFill>
                <a:latin typeface="Bookman Old Style" panose="02050604050505020204" pitchFamily="18" charset="0"/>
              </a:rPr>
              <a:t>a ) M- Sand for Plastering works (P Sand) shall not</a:t>
            </a:r>
          </a:p>
          <a:p>
            <a:pPr algn="l"/>
            <a:r>
              <a:rPr lang="en-US" sz="2000" b="1" i="0" u="none" strike="noStrike" baseline="0" dirty="0">
                <a:solidFill>
                  <a:srgbClr val="3E4096"/>
                </a:solidFill>
                <a:latin typeface="Bookman Old Style" panose="02050604050505020204" pitchFamily="18" charset="0"/>
              </a:rPr>
              <a:t>contain flaky substances (shape similar to Rice</a:t>
            </a:r>
          </a:p>
          <a:p>
            <a:pPr algn="l"/>
            <a:r>
              <a:rPr lang="en-IN" sz="2000" b="1" i="0" u="none" strike="noStrike" baseline="0" dirty="0">
                <a:solidFill>
                  <a:srgbClr val="3E4096"/>
                </a:solidFill>
                <a:latin typeface="Bookman Old Style" panose="02050604050505020204" pitchFamily="18" charset="0"/>
              </a:rPr>
              <a:t>flakes) in excess</a:t>
            </a:r>
          </a:p>
          <a:p>
            <a:pPr algn="l"/>
            <a:r>
              <a:rPr lang="en-US" sz="2000" b="1" i="0" u="none" strike="noStrike" baseline="0" dirty="0">
                <a:solidFill>
                  <a:srgbClr val="3E4096"/>
                </a:solidFill>
                <a:latin typeface="Bookman Old Style" panose="02050604050505020204" pitchFamily="18" charset="0"/>
              </a:rPr>
              <a:t>b) Quarry dust or crusher micro fines (&lt;75 microns)</a:t>
            </a:r>
          </a:p>
          <a:p>
            <a:pPr algn="l"/>
            <a:r>
              <a:rPr lang="en-US" sz="2000" b="1" i="0" u="none" strike="noStrike" baseline="0" dirty="0">
                <a:solidFill>
                  <a:srgbClr val="3E4096"/>
                </a:solidFill>
                <a:latin typeface="Bookman Old Style" panose="02050604050505020204" pitchFamily="18" charset="0"/>
              </a:rPr>
              <a:t>shall not be Present in excess over the prescribed</a:t>
            </a:r>
          </a:p>
          <a:p>
            <a:pPr algn="l"/>
            <a:r>
              <a:rPr lang="en-IN" sz="2000" b="1" i="0" u="none" strike="noStrike" baseline="0" dirty="0">
                <a:solidFill>
                  <a:srgbClr val="3E4096"/>
                </a:solidFill>
                <a:latin typeface="Bookman Old Style" panose="02050604050505020204" pitchFamily="18" charset="0"/>
              </a:rPr>
              <a:t>limits</a:t>
            </a:r>
          </a:p>
          <a:p>
            <a:pPr algn="l"/>
            <a:r>
              <a:rPr lang="en-US" sz="2000" b="1" i="0" u="none" strike="noStrike" baseline="0" dirty="0">
                <a:solidFill>
                  <a:srgbClr val="3E4096"/>
                </a:solidFill>
                <a:latin typeface="Bookman Old Style" panose="02050604050505020204" pitchFamily="18" charset="0"/>
              </a:rPr>
              <a:t>c) Mica particles shall not be present in excess over</a:t>
            </a:r>
          </a:p>
          <a:p>
            <a:pPr algn="l"/>
            <a:r>
              <a:rPr lang="en-IN" sz="2000" b="1" i="0" u="none" strike="noStrike" baseline="0" dirty="0">
                <a:solidFill>
                  <a:srgbClr val="3E4096"/>
                </a:solidFill>
                <a:latin typeface="Bookman Old Style" panose="02050604050505020204" pitchFamily="18" charset="0"/>
              </a:rPr>
              <a:t>the prescribed limits</a:t>
            </a:r>
          </a:p>
        </p:txBody>
      </p:sp>
    </p:spTree>
    <p:extLst>
      <p:ext uri="{BB962C8B-B14F-4D97-AF65-F5344CB8AC3E}">
        <p14:creationId xmlns:p14="http://schemas.microsoft.com/office/powerpoint/2010/main" val="95960017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1">
            <a:extLst>
              <a:ext uri="{FF2B5EF4-FFF2-40B4-BE49-F238E27FC236}">
                <a16:creationId xmlns:a16="http://schemas.microsoft.com/office/drawing/2014/main" id="{F8DF01E4-527D-5339-2CC3-77817F1790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BA1672-D500-48C1-BCB7-2611415CECC5}" type="slidenum">
              <a:rPr lang="en-US" altLang="en-US" smtClean="0"/>
              <a:pPr/>
              <a:t>66</a:t>
            </a:fld>
            <a:endParaRPr lang="en-US" altLang="en-US"/>
          </a:p>
        </p:txBody>
      </p:sp>
      <p:sp>
        <p:nvSpPr>
          <p:cNvPr id="2" name="Title 1">
            <a:extLst>
              <a:ext uri="{FF2B5EF4-FFF2-40B4-BE49-F238E27FC236}">
                <a16:creationId xmlns:a16="http://schemas.microsoft.com/office/drawing/2014/main" id="{A1650F0E-68E1-4A00-7C0C-88221DD403CD}"/>
              </a:ext>
            </a:extLst>
          </p:cNvPr>
          <p:cNvSpPr txBox="1">
            <a:spLocks noChangeArrowheads="1"/>
          </p:cNvSpPr>
          <p:nvPr/>
        </p:nvSpPr>
        <p:spPr>
          <a:xfrm>
            <a:off x="2257425" y="185738"/>
            <a:ext cx="4876800" cy="685800"/>
          </a:xfrm>
          <a:prstGeom prst="rect">
            <a:avLst/>
          </a:prstGeom>
        </p:spPr>
        <p:txBody>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altLang="en-US" sz="1800" dirty="0">
                <a:solidFill>
                  <a:srgbClr val="EE3237"/>
                </a:solidFill>
                <a:latin typeface="Bookman Old Style" panose="02050604050505020204" pitchFamily="18" charset="0"/>
              </a:rPr>
              <a:t>(</a:t>
            </a:r>
            <a:r>
              <a:rPr lang="en-US" altLang="en-US" sz="1800" b="1" dirty="0">
                <a:solidFill>
                  <a:srgbClr val="EE3237"/>
                </a:solidFill>
                <a:latin typeface="Bookman Old Style" panose="02050604050505020204" pitchFamily="18" charset="0"/>
              </a:rPr>
              <a:t>A) POINTS TO BE FOLLOWED </a:t>
            </a:r>
            <a:r>
              <a:rPr lang="en-US" altLang="en-US" sz="1800" b="1" dirty="0">
                <a:solidFill>
                  <a:srgbClr val="00B0F0"/>
                </a:solidFill>
                <a:latin typeface="Bookman Old Style" panose="02050604050505020204" pitchFamily="18" charset="0"/>
              </a:rPr>
              <a:t>BEFORE</a:t>
            </a:r>
            <a:br>
              <a:rPr lang="en-US" altLang="en-US" sz="1800" b="1" dirty="0">
                <a:solidFill>
                  <a:srgbClr val="EE3237"/>
                </a:solidFill>
                <a:latin typeface="Bookman Old Style" panose="02050604050505020204" pitchFamily="18" charset="0"/>
              </a:rPr>
            </a:br>
            <a:r>
              <a:rPr lang="en-IN" altLang="en-US" sz="1800" b="1" dirty="0">
                <a:solidFill>
                  <a:srgbClr val="EE3237"/>
                </a:solidFill>
                <a:latin typeface="Bookman Old Style" panose="02050604050505020204" pitchFamily="18" charset="0"/>
              </a:rPr>
              <a:t>STARTING THE PLASTERING WORK</a:t>
            </a:r>
            <a:endParaRPr lang="en-IN" altLang="en-US" b="1" dirty="0">
              <a:latin typeface="Bookman Old Style" panose="02050604050505020204" pitchFamily="18" charset="0"/>
            </a:endParaRPr>
          </a:p>
        </p:txBody>
      </p:sp>
      <p:sp>
        <p:nvSpPr>
          <p:cNvPr id="3" name="Text Placeholder 2">
            <a:extLst>
              <a:ext uri="{FF2B5EF4-FFF2-40B4-BE49-F238E27FC236}">
                <a16:creationId xmlns:a16="http://schemas.microsoft.com/office/drawing/2014/main" id="{5BBC4A81-ABFB-6B92-D574-6AD48C9E1FC0}"/>
              </a:ext>
            </a:extLst>
          </p:cNvPr>
          <p:cNvSpPr txBox="1">
            <a:spLocks noChangeArrowheads="1"/>
          </p:cNvSpPr>
          <p:nvPr/>
        </p:nvSpPr>
        <p:spPr>
          <a:xfrm>
            <a:off x="304800" y="796925"/>
            <a:ext cx="4038601" cy="14478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altLang="en-US" sz="1800" dirty="0">
                <a:solidFill>
                  <a:srgbClr val="3E4096"/>
                </a:solidFill>
                <a:latin typeface="Bookman Old Style" panose="02050604050505020204" pitchFamily="18" charset="0"/>
              </a:rPr>
              <a:t>(</a:t>
            </a:r>
            <a:r>
              <a:rPr lang="en-US" altLang="en-US" sz="1600" dirty="0">
                <a:solidFill>
                  <a:srgbClr val="3E4096"/>
                </a:solidFill>
                <a:latin typeface="Bookman Old Style" panose="02050604050505020204" pitchFamily="18" charset="0"/>
              </a:rPr>
              <a:t>1) Make sure that the</a:t>
            </a:r>
          </a:p>
          <a:p>
            <a:pPr marL="0" indent="0">
              <a:buNone/>
            </a:pPr>
            <a:r>
              <a:rPr lang="en-US" altLang="en-US" sz="1600" dirty="0">
                <a:solidFill>
                  <a:srgbClr val="3E4096"/>
                </a:solidFill>
                <a:latin typeface="Bookman Old Style" panose="02050604050505020204" pitchFamily="18" charset="0"/>
              </a:rPr>
              <a:t>constructed brick wall is cured for </a:t>
            </a:r>
            <a:r>
              <a:rPr lang="en-US" altLang="en-US" sz="1600" dirty="0" err="1">
                <a:solidFill>
                  <a:srgbClr val="3E4096"/>
                </a:solidFill>
                <a:latin typeface="Bookman Old Style" panose="02050604050505020204" pitchFamily="18" charset="0"/>
              </a:rPr>
              <a:t>atleast</a:t>
            </a:r>
            <a:r>
              <a:rPr lang="en-US" altLang="en-US" sz="1600" dirty="0">
                <a:solidFill>
                  <a:srgbClr val="3E4096"/>
                </a:solidFill>
                <a:latin typeface="Bookman Old Style" panose="02050604050505020204" pitchFamily="18" charset="0"/>
              </a:rPr>
              <a:t> 7 (OPC cement) to 10 (PPC cement) days before starting the plastering work.</a:t>
            </a:r>
            <a:endParaRPr lang="en-IN" altLang="en-US" sz="1600" dirty="0">
              <a:latin typeface="Bookman Old Style" panose="02050604050505020204" pitchFamily="18" charset="0"/>
            </a:endParaRPr>
          </a:p>
        </p:txBody>
      </p:sp>
      <p:pic>
        <p:nvPicPr>
          <p:cNvPr id="4" name="Content Placeholder 7">
            <a:extLst>
              <a:ext uri="{FF2B5EF4-FFF2-40B4-BE49-F238E27FC236}">
                <a16:creationId xmlns:a16="http://schemas.microsoft.com/office/drawing/2014/main" id="{EE694FB1-3E67-8570-6394-6E886C457E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31056" y="2202208"/>
            <a:ext cx="2852738" cy="1628775"/>
          </a:xfrm>
          <a:prstGeom prst="rect">
            <a:avLst/>
          </a:prstGeom>
        </p:spPr>
      </p:pic>
      <p:sp>
        <p:nvSpPr>
          <p:cNvPr id="5" name="Text Placeholder 4">
            <a:extLst>
              <a:ext uri="{FF2B5EF4-FFF2-40B4-BE49-F238E27FC236}">
                <a16:creationId xmlns:a16="http://schemas.microsoft.com/office/drawing/2014/main" id="{A5A71DF7-3410-C1EB-9E85-E3DE6DF32922}"/>
              </a:ext>
            </a:extLst>
          </p:cNvPr>
          <p:cNvSpPr txBox="1">
            <a:spLocks/>
          </p:cNvSpPr>
          <p:nvPr/>
        </p:nvSpPr>
        <p:spPr>
          <a:xfrm>
            <a:off x="4608513" y="952500"/>
            <a:ext cx="4041775" cy="1031875"/>
          </a:xfrm>
          <a:prstGeom prst="rect">
            <a:avLst/>
          </a:prstGeom>
        </p:spPr>
        <p:txBody>
          <a:bodyPr>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defRPr/>
            </a:pPr>
            <a:r>
              <a:rPr lang="en-US" sz="1800" dirty="0">
                <a:solidFill>
                  <a:srgbClr val="3E4096"/>
                </a:solidFill>
                <a:latin typeface="Bookman Old Style" panose="02050604050505020204" pitchFamily="18" charset="0"/>
              </a:rPr>
              <a:t>(</a:t>
            </a:r>
            <a:r>
              <a:rPr lang="en-US" sz="1700" dirty="0">
                <a:solidFill>
                  <a:srgbClr val="3E4096"/>
                </a:solidFill>
                <a:latin typeface="Bookman Old Style" panose="02050604050505020204" pitchFamily="18" charset="0"/>
              </a:rPr>
              <a:t>2) Make sure that the holes for the props provided during</a:t>
            </a:r>
          </a:p>
          <a:p>
            <a:pPr marL="0" indent="0">
              <a:buNone/>
              <a:defRPr/>
            </a:pPr>
            <a:r>
              <a:rPr lang="en-US" sz="1700" dirty="0">
                <a:solidFill>
                  <a:srgbClr val="3E4096"/>
                </a:solidFill>
                <a:latin typeface="Bookman Old Style" panose="02050604050505020204" pitchFamily="18" charset="0"/>
              </a:rPr>
              <a:t>the construction work are closed properly.</a:t>
            </a:r>
            <a:endParaRPr lang="en-IN" sz="1700" dirty="0">
              <a:solidFill>
                <a:srgbClr val="3E4096"/>
              </a:solidFill>
              <a:latin typeface="Bookman Old Style" panose="02050604050505020204" pitchFamily="18" charset="0"/>
            </a:endParaRPr>
          </a:p>
        </p:txBody>
      </p:sp>
      <p:pic>
        <p:nvPicPr>
          <p:cNvPr id="6" name="Content Placeholder 11">
            <a:extLst>
              <a:ext uri="{FF2B5EF4-FFF2-40B4-BE49-F238E27FC236}">
                <a16:creationId xmlns:a16="http://schemas.microsoft.com/office/drawing/2014/main" id="{E803F59B-F477-E6F2-AAA3-D08B74161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800600" y="2065337"/>
            <a:ext cx="2855912" cy="1630362"/>
          </a:xfrm>
          <a:prstGeom prst="rect">
            <a:avLst/>
          </a:prstGeom>
        </p:spPr>
      </p:pic>
      <p:sp>
        <p:nvSpPr>
          <p:cNvPr id="7" name="Text Placeholder 4">
            <a:extLst>
              <a:ext uri="{FF2B5EF4-FFF2-40B4-BE49-F238E27FC236}">
                <a16:creationId xmlns:a16="http://schemas.microsoft.com/office/drawing/2014/main" id="{D2A3C343-73CA-06A0-4070-09944AF23F32}"/>
              </a:ext>
            </a:extLst>
          </p:cNvPr>
          <p:cNvSpPr txBox="1">
            <a:spLocks/>
          </p:cNvSpPr>
          <p:nvPr/>
        </p:nvSpPr>
        <p:spPr bwMode="auto">
          <a:xfrm>
            <a:off x="2233612" y="5905500"/>
            <a:ext cx="4676775" cy="685800"/>
          </a:xfrm>
          <a:prstGeom prst="rect">
            <a:avLst/>
          </a:prstGeom>
          <a:noFill/>
          <a:ln>
            <a:noFill/>
          </a:ln>
        </p:spPr>
        <p:txBody>
          <a:bodyPr anchor="b">
            <a:normAutofit fontScale="92500"/>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a:defRPr/>
            </a:pPr>
            <a:r>
              <a:rPr lang="en-US" sz="1600" b="0" dirty="0">
                <a:solidFill>
                  <a:srgbClr val="3E4096"/>
                </a:solidFill>
                <a:latin typeface="Bookman Old Style" panose="02050604050505020204" pitchFamily="18" charset="0"/>
              </a:rPr>
              <a:t>(3) The brick wall surface should be thoroughly </a:t>
            </a:r>
            <a:r>
              <a:rPr lang="en-US" sz="1600" b="0" dirty="0" err="1">
                <a:solidFill>
                  <a:srgbClr val="3E4096"/>
                </a:solidFill>
                <a:latin typeface="Bookman Old Style" panose="02050604050505020204" pitchFamily="18" charset="0"/>
              </a:rPr>
              <a:t>cleanedbefore</a:t>
            </a:r>
            <a:r>
              <a:rPr lang="en-US" sz="1600" b="0" dirty="0">
                <a:solidFill>
                  <a:srgbClr val="3E4096"/>
                </a:solidFill>
                <a:latin typeface="Bookman Old Style" panose="02050604050505020204" pitchFamily="18" charset="0"/>
              </a:rPr>
              <a:t> starting the plastering work.</a:t>
            </a:r>
            <a:endParaRPr lang="en-IN" sz="1600" b="0" dirty="0">
              <a:solidFill>
                <a:srgbClr val="3E4096"/>
              </a:solidFill>
              <a:latin typeface="Bookman Old Style" panose="02050604050505020204" pitchFamily="18" charset="0"/>
            </a:endParaRPr>
          </a:p>
        </p:txBody>
      </p:sp>
      <p:pic>
        <p:nvPicPr>
          <p:cNvPr id="8" name="Picture 14">
            <a:extLst>
              <a:ext uri="{FF2B5EF4-FFF2-40B4-BE49-F238E27FC236}">
                <a16:creationId xmlns:a16="http://schemas.microsoft.com/office/drawing/2014/main" id="{D720127B-2557-43C9-7923-2763D76548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4226269"/>
            <a:ext cx="27955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7218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1">
            <a:extLst>
              <a:ext uri="{FF2B5EF4-FFF2-40B4-BE49-F238E27FC236}">
                <a16:creationId xmlns:a16="http://schemas.microsoft.com/office/drawing/2014/main" id="{F8DF01E4-527D-5339-2CC3-77817F1790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BA1672-D500-48C1-BCB7-2611415CECC5}" type="slidenum">
              <a:rPr lang="en-US" altLang="en-US" smtClean="0"/>
              <a:pPr/>
              <a:t>67</a:t>
            </a:fld>
            <a:endParaRPr lang="en-US" altLang="en-US"/>
          </a:p>
        </p:txBody>
      </p:sp>
      <p:sp>
        <p:nvSpPr>
          <p:cNvPr id="2" name="Title 1">
            <a:extLst>
              <a:ext uri="{FF2B5EF4-FFF2-40B4-BE49-F238E27FC236}">
                <a16:creationId xmlns:a16="http://schemas.microsoft.com/office/drawing/2014/main" id="{A1650F0E-68E1-4A00-7C0C-88221DD403CD}"/>
              </a:ext>
            </a:extLst>
          </p:cNvPr>
          <p:cNvSpPr txBox="1">
            <a:spLocks noChangeArrowheads="1"/>
          </p:cNvSpPr>
          <p:nvPr/>
        </p:nvSpPr>
        <p:spPr>
          <a:xfrm>
            <a:off x="2257425" y="185738"/>
            <a:ext cx="4876800" cy="685800"/>
          </a:xfrm>
          <a:prstGeom prst="rect">
            <a:avLst/>
          </a:prstGeom>
        </p:spPr>
        <p:txBody>
          <a:bodyPr/>
          <a:lstStyle>
            <a:lvl1pPr algn="l" rtl="0" eaLnBrk="1" latinLnBrk="0" hangingPunct="1">
              <a:spcBef>
                <a:spcPct val="0"/>
              </a:spcBef>
              <a:buNone/>
              <a:defRPr kumimoji="0" sz="4400" kern="1200">
                <a:solidFill>
                  <a:schemeClr val="tx2"/>
                </a:solidFill>
                <a:latin typeface="+mj-lt"/>
                <a:ea typeface="+mj-ea"/>
                <a:cs typeface="+mj-cs"/>
              </a:defRPr>
            </a:lvl1pPr>
          </a:lstStyle>
          <a:p>
            <a:pPr algn="l"/>
            <a:r>
              <a:rPr lang="en-US" sz="1800" b="1" i="0" u="none" strike="noStrike" baseline="0" dirty="0">
                <a:solidFill>
                  <a:srgbClr val="EE3237"/>
                </a:solidFill>
                <a:latin typeface="CIDFont+F2"/>
              </a:rPr>
              <a:t>(B) POINTS TO BE FOLLOWED </a:t>
            </a:r>
            <a:r>
              <a:rPr lang="en-US" sz="1800" b="1" i="0" u="none" strike="noStrike" baseline="0" dirty="0">
                <a:solidFill>
                  <a:srgbClr val="0070C0"/>
                </a:solidFill>
                <a:latin typeface="CIDFont+F2"/>
              </a:rPr>
              <a:t>DURING</a:t>
            </a:r>
          </a:p>
          <a:p>
            <a:pPr algn="l"/>
            <a:r>
              <a:rPr lang="en-IN" sz="1800" b="1" i="0" u="none" strike="noStrike" baseline="0" dirty="0">
                <a:solidFill>
                  <a:srgbClr val="EE3237"/>
                </a:solidFill>
                <a:latin typeface="CIDFont+F2"/>
              </a:rPr>
              <a:t>THE PLASTERING WORK</a:t>
            </a:r>
            <a:endParaRPr lang="en-IN" altLang="en-US" b="1" dirty="0">
              <a:latin typeface="Bookman Old Style" panose="02050604050505020204" pitchFamily="18" charset="0"/>
            </a:endParaRPr>
          </a:p>
        </p:txBody>
      </p:sp>
      <p:sp>
        <p:nvSpPr>
          <p:cNvPr id="10" name="TextBox 9">
            <a:extLst>
              <a:ext uri="{FF2B5EF4-FFF2-40B4-BE49-F238E27FC236}">
                <a16:creationId xmlns:a16="http://schemas.microsoft.com/office/drawing/2014/main" id="{81F8D8B0-34F5-AEAB-FEDE-93432E9A1741}"/>
              </a:ext>
            </a:extLst>
          </p:cNvPr>
          <p:cNvSpPr txBox="1"/>
          <p:nvPr/>
        </p:nvSpPr>
        <p:spPr>
          <a:xfrm>
            <a:off x="3313" y="762000"/>
            <a:ext cx="4572000" cy="1200329"/>
          </a:xfrm>
          <a:prstGeom prst="rect">
            <a:avLst/>
          </a:prstGeom>
          <a:noFill/>
        </p:spPr>
        <p:txBody>
          <a:bodyPr wrap="square">
            <a:spAutoFit/>
          </a:bodyPr>
          <a:lstStyle/>
          <a:p>
            <a:pPr algn="l"/>
            <a:r>
              <a:rPr lang="en-US" sz="1800" b="0" i="0" u="none" strike="noStrike" baseline="0" dirty="0">
                <a:solidFill>
                  <a:srgbClr val="3E4096"/>
                </a:solidFill>
                <a:latin typeface="CIDFont+F3"/>
              </a:rPr>
              <a:t>(1)The dry mix should be prepared by mixing</a:t>
            </a:r>
          </a:p>
          <a:p>
            <a:pPr algn="l"/>
            <a:r>
              <a:rPr lang="en-US" sz="1800" b="0" i="0" u="none" strike="noStrike" baseline="0" dirty="0">
                <a:solidFill>
                  <a:srgbClr val="3E4096"/>
                </a:solidFill>
                <a:latin typeface="CIDFont+F3"/>
              </a:rPr>
              <a:t>Cement and M-Sand thoroughly in required</a:t>
            </a:r>
          </a:p>
          <a:p>
            <a:pPr algn="l"/>
            <a:r>
              <a:rPr lang="fr-FR" sz="1800" b="0" i="0" u="none" strike="noStrike" baseline="0" dirty="0">
                <a:solidFill>
                  <a:srgbClr val="3E4096"/>
                </a:solidFill>
                <a:latin typeface="CIDFont+F3"/>
              </a:rPr>
              <a:t>proportion (Cement </a:t>
            </a:r>
            <a:r>
              <a:rPr lang="fr-FR" sz="1800" b="0" i="0" u="none" strike="noStrike" baseline="0" dirty="0" err="1">
                <a:solidFill>
                  <a:srgbClr val="3E4096"/>
                </a:solidFill>
                <a:latin typeface="CIDFont+F3"/>
              </a:rPr>
              <a:t>Mortar</a:t>
            </a:r>
            <a:r>
              <a:rPr lang="fr-FR" sz="1800" b="0" i="0" u="none" strike="noStrike" baseline="0" dirty="0">
                <a:solidFill>
                  <a:srgbClr val="3E4096"/>
                </a:solidFill>
                <a:latin typeface="CIDFont+F3"/>
              </a:rPr>
              <a:t> 1:5 etc.,)</a:t>
            </a:r>
          </a:p>
          <a:p>
            <a:pPr algn="l"/>
            <a:r>
              <a:rPr lang="en-IN" sz="1800" b="0" i="0" u="none" strike="noStrike" baseline="0" dirty="0">
                <a:solidFill>
                  <a:srgbClr val="3E4096"/>
                </a:solidFill>
                <a:latin typeface="CIDFont+F3"/>
              </a:rPr>
              <a:t>using measuring box.</a:t>
            </a:r>
          </a:p>
        </p:txBody>
      </p:sp>
      <p:pic>
        <p:nvPicPr>
          <p:cNvPr id="12" name="Picture 11">
            <a:extLst>
              <a:ext uri="{FF2B5EF4-FFF2-40B4-BE49-F238E27FC236}">
                <a16:creationId xmlns:a16="http://schemas.microsoft.com/office/drawing/2014/main" id="{C4BDD592-DF1B-1C33-B263-CE8E32B6479C}"/>
              </a:ext>
            </a:extLst>
          </p:cNvPr>
          <p:cNvPicPr>
            <a:picLocks noChangeAspect="1"/>
          </p:cNvPicPr>
          <p:nvPr/>
        </p:nvPicPr>
        <p:blipFill>
          <a:blip r:embed="rId2" cstate="print"/>
          <a:stretch>
            <a:fillRect/>
          </a:stretch>
        </p:blipFill>
        <p:spPr>
          <a:xfrm>
            <a:off x="152400" y="2819400"/>
            <a:ext cx="3690937" cy="2109106"/>
          </a:xfrm>
          <a:prstGeom prst="rect">
            <a:avLst/>
          </a:prstGeom>
        </p:spPr>
      </p:pic>
      <p:sp>
        <p:nvSpPr>
          <p:cNvPr id="14" name="TextBox 13">
            <a:extLst>
              <a:ext uri="{FF2B5EF4-FFF2-40B4-BE49-F238E27FC236}">
                <a16:creationId xmlns:a16="http://schemas.microsoft.com/office/drawing/2014/main" id="{04FD05EF-838A-6797-496F-4765F8C02537}"/>
              </a:ext>
            </a:extLst>
          </p:cNvPr>
          <p:cNvSpPr txBox="1"/>
          <p:nvPr/>
        </p:nvSpPr>
        <p:spPr>
          <a:xfrm>
            <a:off x="4659382" y="594538"/>
            <a:ext cx="4572000" cy="1200329"/>
          </a:xfrm>
          <a:prstGeom prst="rect">
            <a:avLst/>
          </a:prstGeom>
          <a:noFill/>
        </p:spPr>
        <p:txBody>
          <a:bodyPr wrap="square">
            <a:spAutoFit/>
          </a:bodyPr>
          <a:lstStyle/>
          <a:p>
            <a:pPr algn="l"/>
            <a:r>
              <a:rPr lang="en-US" sz="1800" b="0" i="0" u="none" strike="noStrike" baseline="0" dirty="0">
                <a:solidFill>
                  <a:srgbClr val="3E4096"/>
                </a:solidFill>
                <a:latin typeface="CIDFont+F3"/>
              </a:rPr>
              <a:t>(2) The plasticizer meant specially for the</a:t>
            </a:r>
          </a:p>
          <a:p>
            <a:pPr algn="l"/>
            <a:r>
              <a:rPr lang="en-IN" sz="1800" b="0" i="0" u="none" strike="noStrike" baseline="0" dirty="0">
                <a:solidFill>
                  <a:srgbClr val="3E4096"/>
                </a:solidFill>
                <a:latin typeface="CIDFont+F3"/>
              </a:rPr>
              <a:t>cement mortar (</a:t>
            </a:r>
            <a:r>
              <a:rPr lang="en-IN" sz="1800" b="0" i="0" u="none" strike="noStrike" baseline="0" dirty="0" err="1">
                <a:solidFill>
                  <a:srgbClr val="3E4096"/>
                </a:solidFill>
                <a:latin typeface="CIDFont+F3"/>
              </a:rPr>
              <a:t>eg</a:t>
            </a:r>
            <a:r>
              <a:rPr lang="en-IN" sz="1800" b="0" i="0" u="none" strike="noStrike" baseline="0" dirty="0">
                <a:solidFill>
                  <a:srgbClr val="3E4096"/>
                </a:solidFill>
                <a:latin typeface="CIDFont+F3"/>
              </a:rPr>
              <a:t>: FOSROC-CEBEX112 etc.,)</a:t>
            </a:r>
          </a:p>
          <a:p>
            <a:pPr algn="l"/>
            <a:r>
              <a:rPr lang="en-US" sz="1800" b="0" i="0" u="none" strike="noStrike" baseline="0" dirty="0">
                <a:solidFill>
                  <a:srgbClr val="3E4096"/>
                </a:solidFill>
                <a:latin typeface="CIDFont+F3"/>
              </a:rPr>
              <a:t>should be made available as solution</a:t>
            </a:r>
          </a:p>
          <a:p>
            <a:pPr algn="l"/>
            <a:r>
              <a:rPr lang="en-US" sz="1800" b="0" i="0" u="none" strike="noStrike" baseline="0" dirty="0">
                <a:solidFill>
                  <a:srgbClr val="3E4096"/>
                </a:solidFill>
                <a:latin typeface="CIDFont+F3"/>
              </a:rPr>
              <a:t>by dissolving it into the water</a:t>
            </a:r>
            <a:endParaRPr lang="en-IN" dirty="0"/>
          </a:p>
        </p:txBody>
      </p:sp>
      <p:pic>
        <p:nvPicPr>
          <p:cNvPr id="16" name="Picture 15">
            <a:extLst>
              <a:ext uri="{FF2B5EF4-FFF2-40B4-BE49-F238E27FC236}">
                <a16:creationId xmlns:a16="http://schemas.microsoft.com/office/drawing/2014/main" id="{29193708-070C-3379-3009-3C9044CC3EBA}"/>
              </a:ext>
            </a:extLst>
          </p:cNvPr>
          <p:cNvPicPr>
            <a:picLocks noChangeAspect="1"/>
          </p:cNvPicPr>
          <p:nvPr/>
        </p:nvPicPr>
        <p:blipFill>
          <a:blip r:embed="rId3" cstate="print"/>
          <a:stretch>
            <a:fillRect/>
          </a:stretch>
        </p:blipFill>
        <p:spPr>
          <a:xfrm>
            <a:off x="4267200" y="3352800"/>
            <a:ext cx="3690937" cy="2111117"/>
          </a:xfrm>
          <a:prstGeom prst="rect">
            <a:avLst/>
          </a:prstGeom>
        </p:spPr>
      </p:pic>
      <p:sp>
        <p:nvSpPr>
          <p:cNvPr id="18" name="TextBox 17">
            <a:extLst>
              <a:ext uri="{FF2B5EF4-FFF2-40B4-BE49-F238E27FC236}">
                <a16:creationId xmlns:a16="http://schemas.microsoft.com/office/drawing/2014/main" id="{FB2840CB-0141-04D9-ACE0-684B443B2525}"/>
              </a:ext>
            </a:extLst>
          </p:cNvPr>
          <p:cNvSpPr txBox="1"/>
          <p:nvPr/>
        </p:nvSpPr>
        <p:spPr>
          <a:xfrm>
            <a:off x="4038600" y="2209800"/>
            <a:ext cx="4825448" cy="923330"/>
          </a:xfrm>
          <a:prstGeom prst="rect">
            <a:avLst/>
          </a:prstGeom>
          <a:noFill/>
        </p:spPr>
        <p:txBody>
          <a:bodyPr wrap="square">
            <a:spAutoFit/>
          </a:bodyPr>
          <a:lstStyle/>
          <a:p>
            <a:pPr algn="l"/>
            <a:r>
              <a:rPr lang="en-IN" sz="1800" b="0" i="0" u="none" strike="noStrike" baseline="0" dirty="0">
                <a:solidFill>
                  <a:srgbClr val="FF0000"/>
                </a:solidFill>
                <a:latin typeface="CIDFont+F3"/>
              </a:rPr>
              <a:t>Dosage:</a:t>
            </a:r>
          </a:p>
          <a:p>
            <a:pPr algn="l"/>
            <a:r>
              <a:rPr lang="en-US" sz="1800" b="0" i="0" u="none" strike="noStrike" baseline="0" dirty="0">
                <a:solidFill>
                  <a:srgbClr val="FF0000"/>
                </a:solidFill>
                <a:latin typeface="CIDFont+F3"/>
              </a:rPr>
              <a:t>Plasticizer – (100 to 200) ml &amp; Water -10 </a:t>
            </a:r>
            <a:r>
              <a:rPr lang="en-US" sz="1800" b="0" i="0" u="none" strike="noStrike" baseline="0" dirty="0" err="1">
                <a:solidFill>
                  <a:srgbClr val="FF0000"/>
                </a:solidFill>
                <a:latin typeface="CIDFont+F3"/>
              </a:rPr>
              <a:t>Litre</a:t>
            </a:r>
            <a:r>
              <a:rPr lang="en-US" sz="1800" b="0" i="0" u="none" strike="noStrike" baseline="0" dirty="0">
                <a:solidFill>
                  <a:srgbClr val="3E4096"/>
                </a:solidFill>
                <a:latin typeface="CIDFont+F3"/>
              </a:rPr>
              <a:t>.</a:t>
            </a:r>
            <a:endParaRPr lang="en-IN" dirty="0"/>
          </a:p>
        </p:txBody>
      </p:sp>
    </p:spTree>
    <p:extLst>
      <p:ext uri="{BB962C8B-B14F-4D97-AF65-F5344CB8AC3E}">
        <p14:creationId xmlns:p14="http://schemas.microsoft.com/office/powerpoint/2010/main" val="183537108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4204D-8F4E-39D3-AC99-3C9B295736D5}"/>
              </a:ext>
            </a:extLst>
          </p:cNvPr>
          <p:cNvSpPr txBox="1"/>
          <p:nvPr/>
        </p:nvSpPr>
        <p:spPr>
          <a:xfrm>
            <a:off x="305239" y="838200"/>
            <a:ext cx="4185154" cy="1477328"/>
          </a:xfrm>
          <a:prstGeom prst="rect">
            <a:avLst/>
          </a:prstGeom>
          <a:noFill/>
        </p:spPr>
        <p:txBody>
          <a:bodyPr wrap="square">
            <a:spAutoFit/>
          </a:bodyPr>
          <a:lstStyle/>
          <a:p>
            <a:pPr algn="l"/>
            <a:r>
              <a:rPr lang="en-US" sz="1800" b="0" i="0" u="none" strike="noStrike" baseline="0" dirty="0">
                <a:solidFill>
                  <a:srgbClr val="3E4096"/>
                </a:solidFill>
                <a:latin typeface="CIDFont+F3"/>
              </a:rPr>
              <a:t>(3) The above solution should be mixed well</a:t>
            </a:r>
          </a:p>
          <a:p>
            <a:pPr algn="l"/>
            <a:r>
              <a:rPr lang="en-US" sz="1800" b="0" i="0" u="none" strike="noStrike" baseline="0" dirty="0">
                <a:solidFill>
                  <a:srgbClr val="3E4096"/>
                </a:solidFill>
                <a:latin typeface="CIDFont+F3"/>
              </a:rPr>
              <a:t>with the dry mix already prepared to the </a:t>
            </a:r>
            <a:r>
              <a:rPr lang="en-US" sz="1800" b="0" i="0" u="none" strike="noStrike" baseline="0" dirty="0" err="1">
                <a:solidFill>
                  <a:srgbClr val="3E4096"/>
                </a:solidFill>
                <a:latin typeface="CIDFont+F3"/>
              </a:rPr>
              <a:t>desiredworkability</a:t>
            </a:r>
            <a:r>
              <a:rPr lang="en-US" sz="1800" b="0" i="0" u="none" strike="noStrike" baseline="0" dirty="0">
                <a:solidFill>
                  <a:srgbClr val="3E4096"/>
                </a:solidFill>
                <a:latin typeface="CIDFont+F3"/>
              </a:rPr>
              <a:t>. This mixed mortar should be used</a:t>
            </a:r>
            <a:r>
              <a:rPr lang="en-IN" sz="1800" b="0" i="0" u="none" strike="noStrike" baseline="0" dirty="0">
                <a:solidFill>
                  <a:srgbClr val="3E4096"/>
                </a:solidFill>
                <a:latin typeface="CIDFont+F3"/>
              </a:rPr>
              <a:t>within 30 minutes.</a:t>
            </a:r>
            <a:endParaRPr lang="en-IN" dirty="0"/>
          </a:p>
        </p:txBody>
      </p:sp>
      <p:pic>
        <p:nvPicPr>
          <p:cNvPr id="4" name="Picture 3">
            <a:extLst>
              <a:ext uri="{FF2B5EF4-FFF2-40B4-BE49-F238E27FC236}">
                <a16:creationId xmlns:a16="http://schemas.microsoft.com/office/drawing/2014/main" id="{CA271825-663F-71B3-77D2-37939BA9934D}"/>
              </a:ext>
            </a:extLst>
          </p:cNvPr>
          <p:cNvPicPr>
            <a:picLocks noChangeAspect="1"/>
          </p:cNvPicPr>
          <p:nvPr/>
        </p:nvPicPr>
        <p:blipFill>
          <a:blip r:embed="rId2" cstate="print"/>
          <a:stretch>
            <a:fillRect/>
          </a:stretch>
        </p:blipFill>
        <p:spPr>
          <a:xfrm>
            <a:off x="598445" y="2667000"/>
            <a:ext cx="3654351" cy="2084231"/>
          </a:xfrm>
          <a:prstGeom prst="rect">
            <a:avLst/>
          </a:prstGeom>
        </p:spPr>
      </p:pic>
      <p:sp>
        <p:nvSpPr>
          <p:cNvPr id="6" name="TextBox 5">
            <a:extLst>
              <a:ext uri="{FF2B5EF4-FFF2-40B4-BE49-F238E27FC236}">
                <a16:creationId xmlns:a16="http://schemas.microsoft.com/office/drawing/2014/main" id="{E63E467D-B975-1931-033E-EE555B705671}"/>
              </a:ext>
            </a:extLst>
          </p:cNvPr>
          <p:cNvSpPr txBox="1"/>
          <p:nvPr/>
        </p:nvSpPr>
        <p:spPr>
          <a:xfrm>
            <a:off x="4955533" y="838200"/>
            <a:ext cx="4185154" cy="1477328"/>
          </a:xfrm>
          <a:prstGeom prst="rect">
            <a:avLst/>
          </a:prstGeom>
          <a:noFill/>
        </p:spPr>
        <p:txBody>
          <a:bodyPr wrap="square">
            <a:spAutoFit/>
          </a:bodyPr>
          <a:lstStyle/>
          <a:p>
            <a:pPr algn="l"/>
            <a:r>
              <a:rPr lang="en-US" sz="1800" b="0" i="0" u="none" strike="noStrike" baseline="0" dirty="0">
                <a:solidFill>
                  <a:srgbClr val="3E4096"/>
                </a:solidFill>
                <a:latin typeface="CIDFont+F3"/>
              </a:rPr>
              <a:t>(4) To achieve uniform Plastering thickness</a:t>
            </a:r>
          </a:p>
          <a:p>
            <a:pPr algn="l"/>
            <a:r>
              <a:rPr lang="en-US" sz="1800" b="0" i="0" u="none" strike="noStrike" baseline="0" dirty="0">
                <a:solidFill>
                  <a:srgbClr val="3E4096"/>
                </a:solidFill>
                <a:latin typeface="CIDFont+F3"/>
              </a:rPr>
              <a:t>of the coating place the billets (12 mm thick)</a:t>
            </a:r>
          </a:p>
          <a:p>
            <a:pPr algn="l"/>
            <a:r>
              <a:rPr lang="en-US" sz="1800" b="0" i="0" u="none" strike="noStrike" baseline="0" dirty="0">
                <a:solidFill>
                  <a:srgbClr val="3E4096"/>
                </a:solidFill>
                <a:latin typeface="CIDFont+F3"/>
              </a:rPr>
              <a:t>at 1 m intervals on the surface of wall</a:t>
            </a:r>
          </a:p>
          <a:p>
            <a:pPr algn="l"/>
            <a:r>
              <a:rPr lang="en-IN" sz="1800" b="0" i="0" u="none" strike="noStrike" baseline="0" dirty="0">
                <a:solidFill>
                  <a:srgbClr val="3E4096"/>
                </a:solidFill>
                <a:latin typeface="CIDFont+F3"/>
              </a:rPr>
              <a:t>to be plastered.</a:t>
            </a:r>
            <a:endParaRPr lang="en-IN" dirty="0"/>
          </a:p>
        </p:txBody>
      </p:sp>
      <p:pic>
        <p:nvPicPr>
          <p:cNvPr id="8" name="Picture 7">
            <a:extLst>
              <a:ext uri="{FF2B5EF4-FFF2-40B4-BE49-F238E27FC236}">
                <a16:creationId xmlns:a16="http://schemas.microsoft.com/office/drawing/2014/main" id="{F183F350-EDB2-4F44-9AB0-3AD5D97A6B00}"/>
              </a:ext>
            </a:extLst>
          </p:cNvPr>
          <p:cNvPicPr>
            <a:picLocks noChangeAspect="1"/>
          </p:cNvPicPr>
          <p:nvPr/>
        </p:nvPicPr>
        <p:blipFill>
          <a:blip r:embed="rId3" cstate="print"/>
          <a:stretch>
            <a:fillRect/>
          </a:stretch>
        </p:blipFill>
        <p:spPr>
          <a:xfrm>
            <a:off x="4955533" y="2548786"/>
            <a:ext cx="3850609" cy="2202445"/>
          </a:xfrm>
          <a:prstGeom prst="rect">
            <a:avLst/>
          </a:prstGeom>
        </p:spPr>
      </p:pic>
    </p:spTree>
    <p:extLst>
      <p:ext uri="{BB962C8B-B14F-4D97-AF65-F5344CB8AC3E}">
        <p14:creationId xmlns:p14="http://schemas.microsoft.com/office/powerpoint/2010/main" val="50463700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17671-0DE3-5A4C-35C8-CD5184F4AA32}"/>
              </a:ext>
            </a:extLst>
          </p:cNvPr>
          <p:cNvSpPr txBox="1"/>
          <p:nvPr/>
        </p:nvSpPr>
        <p:spPr>
          <a:xfrm>
            <a:off x="381000" y="762000"/>
            <a:ext cx="3657600" cy="2031325"/>
          </a:xfrm>
          <a:prstGeom prst="rect">
            <a:avLst/>
          </a:prstGeom>
          <a:noFill/>
        </p:spPr>
        <p:txBody>
          <a:bodyPr wrap="square">
            <a:spAutoFit/>
          </a:bodyPr>
          <a:lstStyle/>
          <a:p>
            <a:pPr algn="l"/>
            <a:r>
              <a:rPr lang="en-US" sz="1800" b="0" i="0" u="none" strike="noStrike" baseline="0" dirty="0">
                <a:solidFill>
                  <a:srgbClr val="3E4096"/>
                </a:solidFill>
                <a:latin typeface="CIDFont+F3"/>
              </a:rPr>
              <a:t>(5) The plastering mortar of size 15cmx15cm</a:t>
            </a:r>
          </a:p>
          <a:p>
            <a:pPr algn="l"/>
            <a:r>
              <a:rPr lang="en-US" sz="1800" b="0" i="0" u="none" strike="noStrike" baseline="0" dirty="0">
                <a:solidFill>
                  <a:srgbClr val="3E4096"/>
                </a:solidFill>
                <a:latin typeface="CIDFont+F3"/>
              </a:rPr>
              <a:t>should be made on brick work surface</a:t>
            </a:r>
          </a:p>
          <a:p>
            <a:pPr algn="l"/>
            <a:r>
              <a:rPr lang="en-US" sz="1800" b="0" i="0" u="none" strike="noStrike" baseline="0" dirty="0">
                <a:solidFill>
                  <a:srgbClr val="3E4096"/>
                </a:solidFill>
                <a:latin typeface="CIDFont+F3"/>
              </a:rPr>
              <a:t>at 2m intervals which enables to attain uniform</a:t>
            </a:r>
          </a:p>
          <a:p>
            <a:pPr algn="l"/>
            <a:r>
              <a:rPr lang="en-US" sz="1800" b="0" i="0" u="none" strike="noStrike" baseline="0" dirty="0">
                <a:solidFill>
                  <a:srgbClr val="3E4096"/>
                </a:solidFill>
                <a:latin typeface="CIDFont+F3"/>
              </a:rPr>
              <a:t>plastering all over the wall.</a:t>
            </a:r>
          </a:p>
        </p:txBody>
      </p:sp>
      <p:pic>
        <p:nvPicPr>
          <p:cNvPr id="5" name="Picture 4">
            <a:extLst>
              <a:ext uri="{FF2B5EF4-FFF2-40B4-BE49-F238E27FC236}">
                <a16:creationId xmlns:a16="http://schemas.microsoft.com/office/drawing/2014/main" id="{F16F3440-2DE8-DD1C-263C-E87E16256B57}"/>
              </a:ext>
            </a:extLst>
          </p:cNvPr>
          <p:cNvPicPr>
            <a:picLocks noChangeAspect="1"/>
          </p:cNvPicPr>
          <p:nvPr/>
        </p:nvPicPr>
        <p:blipFill>
          <a:blip r:embed="rId2" cstate="print"/>
          <a:stretch>
            <a:fillRect/>
          </a:stretch>
        </p:blipFill>
        <p:spPr>
          <a:xfrm>
            <a:off x="571500" y="3200400"/>
            <a:ext cx="3333750" cy="1905000"/>
          </a:xfrm>
          <a:prstGeom prst="rect">
            <a:avLst/>
          </a:prstGeom>
        </p:spPr>
      </p:pic>
      <p:sp>
        <p:nvSpPr>
          <p:cNvPr id="7" name="TextBox 6">
            <a:extLst>
              <a:ext uri="{FF2B5EF4-FFF2-40B4-BE49-F238E27FC236}">
                <a16:creationId xmlns:a16="http://schemas.microsoft.com/office/drawing/2014/main" id="{7F467238-9AB6-25E2-1948-D7844CC8CBBF}"/>
              </a:ext>
            </a:extLst>
          </p:cNvPr>
          <p:cNvSpPr txBox="1"/>
          <p:nvPr/>
        </p:nvSpPr>
        <p:spPr>
          <a:xfrm>
            <a:off x="5105402" y="761999"/>
            <a:ext cx="3161472" cy="2031325"/>
          </a:xfrm>
          <a:prstGeom prst="rect">
            <a:avLst/>
          </a:prstGeom>
          <a:noFill/>
        </p:spPr>
        <p:txBody>
          <a:bodyPr wrap="square">
            <a:spAutoFit/>
          </a:bodyPr>
          <a:lstStyle/>
          <a:p>
            <a:pPr algn="l"/>
            <a:r>
              <a:rPr lang="en-US" sz="1800" b="0" i="0" u="none" strike="noStrike" baseline="0" dirty="0">
                <a:solidFill>
                  <a:srgbClr val="3E4096"/>
                </a:solidFill>
                <a:latin typeface="CIDFont+F3"/>
              </a:rPr>
              <a:t>(6) At the point where the new plastering work</a:t>
            </a:r>
          </a:p>
          <a:p>
            <a:pPr algn="l"/>
            <a:r>
              <a:rPr lang="en-US" sz="1800" b="0" i="0" u="none" strike="noStrike" baseline="0" dirty="0">
                <a:solidFill>
                  <a:srgbClr val="3E4096"/>
                </a:solidFill>
                <a:latin typeface="CIDFont+F3"/>
              </a:rPr>
              <a:t>joins the old plastering work, the edge of the</a:t>
            </a:r>
          </a:p>
          <a:p>
            <a:pPr algn="l"/>
            <a:r>
              <a:rPr lang="en-US" sz="1800" b="0" i="0" u="none" strike="noStrike" baseline="0" dirty="0">
                <a:solidFill>
                  <a:srgbClr val="3E4096"/>
                </a:solidFill>
                <a:latin typeface="CIDFont+F3"/>
              </a:rPr>
              <a:t>old plastering should be scraped off and sprayed</a:t>
            </a:r>
          </a:p>
          <a:p>
            <a:pPr algn="l"/>
            <a:r>
              <a:rPr lang="en-IN" sz="1800" b="0" i="0" u="none" strike="noStrike" baseline="0" dirty="0">
                <a:solidFill>
                  <a:srgbClr val="3E4096"/>
                </a:solidFill>
                <a:latin typeface="CIDFont+F3"/>
              </a:rPr>
              <a:t>with the cement slurry.</a:t>
            </a:r>
            <a:endParaRPr lang="en-IN" dirty="0"/>
          </a:p>
        </p:txBody>
      </p:sp>
      <p:pic>
        <p:nvPicPr>
          <p:cNvPr id="9" name="Picture 8">
            <a:extLst>
              <a:ext uri="{FF2B5EF4-FFF2-40B4-BE49-F238E27FC236}">
                <a16:creationId xmlns:a16="http://schemas.microsoft.com/office/drawing/2014/main" id="{4AEC2F95-7640-4DF5-6887-30DF867091A2}"/>
              </a:ext>
            </a:extLst>
          </p:cNvPr>
          <p:cNvPicPr>
            <a:picLocks noChangeAspect="1"/>
          </p:cNvPicPr>
          <p:nvPr/>
        </p:nvPicPr>
        <p:blipFill>
          <a:blip r:embed="rId3" cstate="print"/>
          <a:stretch>
            <a:fillRect/>
          </a:stretch>
        </p:blipFill>
        <p:spPr>
          <a:xfrm>
            <a:off x="4933124" y="3113764"/>
            <a:ext cx="3333750" cy="1901825"/>
          </a:xfrm>
          <a:prstGeom prst="rect">
            <a:avLst/>
          </a:prstGeom>
        </p:spPr>
      </p:pic>
    </p:spTree>
    <p:extLst>
      <p:ext uri="{BB962C8B-B14F-4D97-AF65-F5344CB8AC3E}">
        <p14:creationId xmlns:p14="http://schemas.microsoft.com/office/powerpoint/2010/main" val="13687296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0"/>
            <a:ext cx="8229600" cy="584775"/>
          </a:xfrm>
          <a:prstGeom prst="rect">
            <a:avLst/>
          </a:prstGeom>
          <a:solidFill>
            <a:srgbClr val="002060"/>
          </a:solidFill>
        </p:spPr>
        <p:txBody>
          <a:bodyPr wrap="square">
            <a:spAutoFit/>
          </a:bodyPr>
          <a:lstStyle/>
          <a:p>
            <a:pPr algn="ctr"/>
            <a:r>
              <a:rPr lang="pt-BR" sz="3200" b="1" i="1" dirty="0">
                <a:solidFill>
                  <a:srgbClr val="FFFF00"/>
                </a:solidFill>
                <a:latin typeface="Bookman Old Style" pitchFamily="18" charset="0"/>
                <a:cs typeface="Times New Roman" pitchFamily="18" charset="0"/>
              </a:rPr>
              <a:t>For whom this Presntn. is meant???? </a:t>
            </a:r>
            <a:endParaRPr lang="en-US" sz="3200" b="1" i="1" dirty="0">
              <a:solidFill>
                <a:srgbClr val="33CC33"/>
              </a:solidFill>
              <a:latin typeface="Bookman Old Style" pitchFamily="18" charset="0"/>
              <a:cs typeface="Times New Roman" pitchFamily="18" charset="0"/>
            </a:endParaRPr>
          </a:p>
        </p:txBody>
      </p:sp>
      <p:sp>
        <p:nvSpPr>
          <p:cNvPr id="13" name="TextBox 12"/>
          <p:cNvSpPr txBox="1"/>
          <p:nvPr/>
        </p:nvSpPr>
        <p:spPr>
          <a:xfrm>
            <a:off x="0" y="838200"/>
            <a:ext cx="2895600" cy="1477328"/>
          </a:xfrm>
          <a:prstGeom prst="rect">
            <a:avLst/>
          </a:prstGeom>
          <a:solidFill>
            <a:srgbClr val="FFFF00"/>
          </a:solidFill>
        </p:spPr>
        <p:txBody>
          <a:bodyPr wrap="square" rtlCol="0">
            <a:spAutoFit/>
          </a:bodyPr>
          <a:lstStyle/>
          <a:p>
            <a:r>
              <a:rPr lang="en-US" b="1" dirty="0">
                <a:latin typeface="Bookman Old Style" pitchFamily="18" charset="0"/>
              </a:rPr>
              <a:t>Father asking son (Civil Engineer Fresh from college) to ensure the structural adequacy to buy a Flat </a:t>
            </a:r>
          </a:p>
        </p:txBody>
      </p:sp>
      <p:pic>
        <p:nvPicPr>
          <p:cNvPr id="226306" name="Picture 2" descr="The Perils of Buying Real Estate in India - WSJ"/>
          <p:cNvPicPr>
            <a:picLocks noChangeAspect="1" noChangeArrowheads="1"/>
          </p:cNvPicPr>
          <p:nvPr/>
        </p:nvPicPr>
        <p:blipFill>
          <a:blip r:embed="rId2" cstate="print"/>
          <a:srcRect/>
          <a:stretch>
            <a:fillRect/>
          </a:stretch>
        </p:blipFill>
        <p:spPr bwMode="auto">
          <a:xfrm>
            <a:off x="457200" y="2362200"/>
            <a:ext cx="2133600" cy="2438400"/>
          </a:xfrm>
          <a:prstGeom prst="rect">
            <a:avLst/>
          </a:prstGeom>
          <a:noFill/>
        </p:spPr>
      </p:pic>
      <p:pic>
        <p:nvPicPr>
          <p:cNvPr id="226308" name="Picture 4" descr="8 Most Important Types of Foundation - Civil Engineering"/>
          <p:cNvPicPr>
            <a:picLocks noChangeAspect="1" noChangeArrowheads="1"/>
          </p:cNvPicPr>
          <p:nvPr/>
        </p:nvPicPr>
        <p:blipFill>
          <a:blip r:embed="rId3" cstate="print"/>
          <a:srcRect/>
          <a:stretch>
            <a:fillRect/>
          </a:stretch>
        </p:blipFill>
        <p:spPr bwMode="auto">
          <a:xfrm>
            <a:off x="3124200" y="2743200"/>
            <a:ext cx="2398939" cy="2867026"/>
          </a:xfrm>
          <a:prstGeom prst="rect">
            <a:avLst/>
          </a:prstGeom>
          <a:noFill/>
        </p:spPr>
      </p:pic>
      <p:pic>
        <p:nvPicPr>
          <p:cNvPr id="226310" name="Picture 6" descr="Structural Software for Building Analysis and Design | ETABS"/>
          <p:cNvPicPr>
            <a:picLocks noChangeAspect="1" noChangeArrowheads="1"/>
          </p:cNvPicPr>
          <p:nvPr/>
        </p:nvPicPr>
        <p:blipFill>
          <a:blip r:embed="rId4" cstate="print"/>
          <a:srcRect l="10625" r="11250"/>
          <a:stretch>
            <a:fillRect/>
          </a:stretch>
        </p:blipFill>
        <p:spPr bwMode="auto">
          <a:xfrm>
            <a:off x="6019800" y="3962400"/>
            <a:ext cx="2590800" cy="1865376"/>
          </a:xfrm>
          <a:prstGeom prst="rect">
            <a:avLst/>
          </a:prstGeom>
          <a:noFill/>
        </p:spPr>
      </p:pic>
      <p:sp>
        <p:nvSpPr>
          <p:cNvPr id="14" name="TextBox 13"/>
          <p:cNvSpPr txBox="1"/>
          <p:nvPr/>
        </p:nvSpPr>
        <p:spPr>
          <a:xfrm>
            <a:off x="2971800" y="914400"/>
            <a:ext cx="2895600" cy="2031325"/>
          </a:xfrm>
          <a:prstGeom prst="rect">
            <a:avLst/>
          </a:prstGeom>
          <a:solidFill>
            <a:srgbClr val="00B0F0"/>
          </a:solidFill>
        </p:spPr>
        <p:txBody>
          <a:bodyPr wrap="square" rtlCol="0">
            <a:spAutoFit/>
          </a:bodyPr>
          <a:lstStyle/>
          <a:p>
            <a:r>
              <a:rPr lang="en-US" b="1" dirty="0">
                <a:latin typeface="Bookman Old Style" pitchFamily="18" charset="0"/>
              </a:rPr>
              <a:t>Neighbour  asking a Civil Engineer ( Fresh from college) to ensure the structural adequacy  of the on going Foundation work </a:t>
            </a:r>
          </a:p>
        </p:txBody>
      </p:sp>
      <p:pic>
        <p:nvPicPr>
          <p:cNvPr id="226312" name="Picture 8" descr="What is STAAD Pro and It's Use in Civil Engineering » Civil Engineering  Notes"/>
          <p:cNvPicPr>
            <a:picLocks noChangeAspect="1" noChangeArrowheads="1"/>
          </p:cNvPicPr>
          <p:nvPr/>
        </p:nvPicPr>
        <p:blipFill>
          <a:blip r:embed="rId5" cstate="print"/>
          <a:srcRect/>
          <a:stretch>
            <a:fillRect/>
          </a:stretch>
        </p:blipFill>
        <p:spPr bwMode="auto">
          <a:xfrm>
            <a:off x="6172200" y="2438400"/>
            <a:ext cx="2619375" cy="1743076"/>
          </a:xfrm>
          <a:prstGeom prst="rect">
            <a:avLst/>
          </a:prstGeom>
          <a:noFill/>
        </p:spPr>
      </p:pic>
      <p:sp>
        <p:nvSpPr>
          <p:cNvPr id="15" name="TextBox 14"/>
          <p:cNvSpPr txBox="1"/>
          <p:nvPr/>
        </p:nvSpPr>
        <p:spPr>
          <a:xfrm>
            <a:off x="5943600" y="838200"/>
            <a:ext cx="2895600" cy="1477328"/>
          </a:xfrm>
          <a:prstGeom prst="rect">
            <a:avLst/>
          </a:prstGeom>
          <a:solidFill>
            <a:srgbClr val="33CC33"/>
          </a:solidFill>
        </p:spPr>
        <p:txBody>
          <a:bodyPr wrap="square" rtlCol="0">
            <a:spAutoFit/>
          </a:bodyPr>
          <a:lstStyle/>
          <a:p>
            <a:r>
              <a:rPr lang="en-US" b="1" dirty="0">
                <a:latin typeface="Bookman Old Style" pitchFamily="18" charset="0"/>
              </a:rPr>
              <a:t>Designer has to presume size of beams, Columns etc., at the input stage in Design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DD4C9A-2C7A-29DB-17A2-2B8242652D45}"/>
              </a:ext>
            </a:extLst>
          </p:cNvPr>
          <p:cNvSpPr txBox="1"/>
          <p:nvPr/>
        </p:nvSpPr>
        <p:spPr>
          <a:xfrm>
            <a:off x="228600" y="609600"/>
            <a:ext cx="3200400" cy="2862322"/>
          </a:xfrm>
          <a:prstGeom prst="rect">
            <a:avLst/>
          </a:prstGeom>
          <a:noFill/>
        </p:spPr>
        <p:txBody>
          <a:bodyPr wrap="square">
            <a:spAutoFit/>
          </a:bodyPr>
          <a:lstStyle/>
          <a:p>
            <a:pPr algn="l"/>
            <a:r>
              <a:rPr lang="en-US" sz="1800" b="0" i="0" u="none" strike="noStrike" baseline="0" dirty="0">
                <a:solidFill>
                  <a:srgbClr val="3E4096"/>
                </a:solidFill>
                <a:latin typeface="CIDFont+F3"/>
              </a:rPr>
              <a:t>(7) The first coat of plastering should be</a:t>
            </a:r>
          </a:p>
          <a:p>
            <a:pPr algn="l"/>
            <a:r>
              <a:rPr lang="en-US" sz="1800" b="0" i="0" u="none" strike="noStrike" baseline="0" dirty="0">
                <a:solidFill>
                  <a:srgbClr val="3E4096"/>
                </a:solidFill>
                <a:latin typeface="CIDFont+F3"/>
              </a:rPr>
              <a:t>troweled well with vital Hand Pressure using</a:t>
            </a:r>
          </a:p>
          <a:p>
            <a:pPr algn="l"/>
            <a:r>
              <a:rPr lang="en-IN" sz="1800" b="0" i="0" u="none" strike="noStrike" baseline="0" dirty="0">
                <a:solidFill>
                  <a:srgbClr val="3E4096"/>
                </a:solidFill>
                <a:latin typeface="CIDFont+F3"/>
              </a:rPr>
              <a:t>plastering trowel. Then the overall plastering</a:t>
            </a:r>
          </a:p>
          <a:p>
            <a:pPr algn="l"/>
            <a:r>
              <a:rPr lang="en-US" sz="1800" b="0" i="0" u="none" strike="noStrike" baseline="0" dirty="0">
                <a:solidFill>
                  <a:srgbClr val="3E4096"/>
                </a:solidFill>
                <a:latin typeface="CIDFont+F3"/>
              </a:rPr>
              <a:t>should be levelled by pressing using strong</a:t>
            </a:r>
          </a:p>
          <a:p>
            <a:pPr algn="l"/>
            <a:r>
              <a:rPr lang="en-US" sz="1800" b="0" i="0" u="none" strike="noStrike" baseline="0" dirty="0">
                <a:solidFill>
                  <a:srgbClr val="3E4096"/>
                </a:solidFill>
                <a:latin typeface="CIDFont+F3"/>
              </a:rPr>
              <a:t>wooden bar and wooden plank with good force.</a:t>
            </a:r>
            <a:endParaRPr lang="en-IN" dirty="0"/>
          </a:p>
        </p:txBody>
      </p:sp>
      <p:pic>
        <p:nvPicPr>
          <p:cNvPr id="5" name="Picture 4">
            <a:extLst>
              <a:ext uri="{FF2B5EF4-FFF2-40B4-BE49-F238E27FC236}">
                <a16:creationId xmlns:a16="http://schemas.microsoft.com/office/drawing/2014/main" id="{25D720F9-2BFA-F0F4-66C5-4E5B1FE84FF3}"/>
              </a:ext>
            </a:extLst>
          </p:cNvPr>
          <p:cNvPicPr>
            <a:picLocks noChangeAspect="1"/>
          </p:cNvPicPr>
          <p:nvPr/>
        </p:nvPicPr>
        <p:blipFill>
          <a:blip r:embed="rId2" cstate="print"/>
          <a:stretch>
            <a:fillRect/>
          </a:stretch>
        </p:blipFill>
        <p:spPr>
          <a:xfrm>
            <a:off x="304800" y="3722417"/>
            <a:ext cx="1904411" cy="2040441"/>
          </a:xfrm>
          <a:prstGeom prst="rect">
            <a:avLst/>
          </a:prstGeom>
        </p:spPr>
      </p:pic>
      <p:pic>
        <p:nvPicPr>
          <p:cNvPr id="7" name="Picture 6">
            <a:extLst>
              <a:ext uri="{FF2B5EF4-FFF2-40B4-BE49-F238E27FC236}">
                <a16:creationId xmlns:a16="http://schemas.microsoft.com/office/drawing/2014/main" id="{B7B96939-F2CC-C97B-07B4-C851EFCF714E}"/>
              </a:ext>
            </a:extLst>
          </p:cNvPr>
          <p:cNvPicPr>
            <a:picLocks noChangeAspect="1"/>
          </p:cNvPicPr>
          <p:nvPr/>
        </p:nvPicPr>
        <p:blipFill>
          <a:blip r:embed="rId3" cstate="print"/>
          <a:stretch>
            <a:fillRect/>
          </a:stretch>
        </p:blipFill>
        <p:spPr>
          <a:xfrm>
            <a:off x="2438400" y="3659982"/>
            <a:ext cx="1818860" cy="2165310"/>
          </a:xfrm>
          <a:prstGeom prst="rect">
            <a:avLst/>
          </a:prstGeom>
        </p:spPr>
      </p:pic>
      <p:sp>
        <p:nvSpPr>
          <p:cNvPr id="9" name="TextBox 8">
            <a:extLst>
              <a:ext uri="{FF2B5EF4-FFF2-40B4-BE49-F238E27FC236}">
                <a16:creationId xmlns:a16="http://schemas.microsoft.com/office/drawing/2014/main" id="{F154CA93-B767-EC95-1377-736ABAC6F15F}"/>
              </a:ext>
            </a:extLst>
          </p:cNvPr>
          <p:cNvSpPr txBox="1"/>
          <p:nvPr/>
        </p:nvSpPr>
        <p:spPr>
          <a:xfrm>
            <a:off x="5257800" y="609600"/>
            <a:ext cx="3048000" cy="3139321"/>
          </a:xfrm>
          <a:prstGeom prst="rect">
            <a:avLst/>
          </a:prstGeom>
          <a:noFill/>
        </p:spPr>
        <p:txBody>
          <a:bodyPr wrap="square">
            <a:spAutoFit/>
          </a:bodyPr>
          <a:lstStyle/>
          <a:p>
            <a:pPr algn="l"/>
            <a:r>
              <a:rPr lang="en-US" sz="1800" b="0" i="0" u="none" strike="noStrike" baseline="0" dirty="0">
                <a:solidFill>
                  <a:srgbClr val="3E4096"/>
                </a:solidFill>
                <a:latin typeface="CIDFont+F3"/>
              </a:rPr>
              <a:t>(8) The final coat of plastering should be applied</a:t>
            </a:r>
          </a:p>
          <a:p>
            <a:pPr algn="l"/>
            <a:r>
              <a:rPr lang="en-US" sz="1800" b="0" i="0" u="none" strike="noStrike" baseline="0" dirty="0">
                <a:solidFill>
                  <a:srgbClr val="3E4096"/>
                </a:solidFill>
                <a:latin typeface="CIDFont+F3"/>
              </a:rPr>
              <a:t>on surface from top to bottom, while the first coat</a:t>
            </a:r>
          </a:p>
          <a:p>
            <a:pPr algn="l"/>
            <a:r>
              <a:rPr lang="en-US" sz="1800" b="0" i="0" u="none" strike="noStrike" baseline="0" dirty="0">
                <a:solidFill>
                  <a:srgbClr val="3E4096"/>
                </a:solidFill>
                <a:latin typeface="CIDFont+F3"/>
              </a:rPr>
              <a:t>is wet, and the plastering thickness should</a:t>
            </a:r>
          </a:p>
          <a:p>
            <a:pPr algn="l"/>
            <a:r>
              <a:rPr lang="en-US" sz="1800" b="0" i="0" u="none" strike="noStrike" baseline="0" dirty="0">
                <a:solidFill>
                  <a:srgbClr val="3E4096"/>
                </a:solidFill>
                <a:latin typeface="CIDFont+F3"/>
              </a:rPr>
              <a:t>not exceed 12mm. The plastering surface should</a:t>
            </a:r>
          </a:p>
          <a:p>
            <a:pPr algn="l"/>
            <a:r>
              <a:rPr lang="en-US" sz="1800" b="0" i="0" u="none" strike="noStrike" baseline="0" dirty="0">
                <a:solidFill>
                  <a:srgbClr val="3E4096"/>
                </a:solidFill>
                <a:latin typeface="CIDFont+F3"/>
              </a:rPr>
              <a:t>be finished without undulations by trowelling</a:t>
            </a:r>
          </a:p>
          <a:p>
            <a:pPr algn="l"/>
            <a:r>
              <a:rPr lang="en-IN" sz="1800" b="0" i="0" u="none" strike="noStrike" baseline="0" dirty="0">
                <a:solidFill>
                  <a:srgbClr val="3E4096"/>
                </a:solidFill>
                <a:latin typeface="CIDFont+F3"/>
              </a:rPr>
              <a:t>with required good pressure.</a:t>
            </a:r>
            <a:endParaRPr lang="en-IN" dirty="0"/>
          </a:p>
        </p:txBody>
      </p:sp>
      <p:pic>
        <p:nvPicPr>
          <p:cNvPr id="11" name="Picture 10">
            <a:extLst>
              <a:ext uri="{FF2B5EF4-FFF2-40B4-BE49-F238E27FC236}">
                <a16:creationId xmlns:a16="http://schemas.microsoft.com/office/drawing/2014/main" id="{942755A2-89FD-68C8-41DA-66757980F263}"/>
              </a:ext>
            </a:extLst>
          </p:cNvPr>
          <p:cNvPicPr>
            <a:picLocks noChangeAspect="1"/>
          </p:cNvPicPr>
          <p:nvPr/>
        </p:nvPicPr>
        <p:blipFill>
          <a:blip r:embed="rId4" cstate="print"/>
          <a:stretch>
            <a:fillRect/>
          </a:stretch>
        </p:blipFill>
        <p:spPr>
          <a:xfrm>
            <a:off x="5257800" y="3937450"/>
            <a:ext cx="3370706" cy="1924285"/>
          </a:xfrm>
          <a:prstGeom prst="rect">
            <a:avLst/>
          </a:prstGeom>
        </p:spPr>
      </p:pic>
    </p:spTree>
    <p:extLst>
      <p:ext uri="{BB962C8B-B14F-4D97-AF65-F5344CB8AC3E}">
        <p14:creationId xmlns:p14="http://schemas.microsoft.com/office/powerpoint/2010/main" val="318491493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1DA280-3B6F-A400-EE86-DC2C004D43B9}"/>
              </a:ext>
            </a:extLst>
          </p:cNvPr>
          <p:cNvSpPr txBox="1"/>
          <p:nvPr/>
        </p:nvSpPr>
        <p:spPr>
          <a:xfrm>
            <a:off x="457200" y="609600"/>
            <a:ext cx="3657600" cy="2031325"/>
          </a:xfrm>
          <a:prstGeom prst="rect">
            <a:avLst/>
          </a:prstGeom>
          <a:noFill/>
        </p:spPr>
        <p:txBody>
          <a:bodyPr wrap="square">
            <a:spAutoFit/>
          </a:bodyPr>
          <a:lstStyle/>
          <a:p>
            <a:pPr algn="l"/>
            <a:r>
              <a:rPr lang="en-US" sz="1800" b="0" i="0" u="none" strike="noStrike" baseline="0" dirty="0">
                <a:solidFill>
                  <a:srgbClr val="3E4096"/>
                </a:solidFill>
                <a:latin typeface="CIDFont+F3"/>
              </a:rPr>
              <a:t>(9) If grooves and plaster border are to</a:t>
            </a:r>
          </a:p>
          <a:p>
            <a:pPr algn="l"/>
            <a:r>
              <a:rPr lang="en-US" sz="1800" b="0" i="0" u="none" strike="noStrike" baseline="0" dirty="0">
                <a:solidFill>
                  <a:srgbClr val="3E4096"/>
                </a:solidFill>
                <a:latin typeface="CIDFont+F3"/>
              </a:rPr>
              <a:t>be provided, then it should be made while the</a:t>
            </a:r>
          </a:p>
          <a:p>
            <a:pPr algn="l"/>
            <a:r>
              <a:rPr lang="en-US" sz="1800" b="0" i="0" u="none" strike="noStrike" baseline="0" dirty="0">
                <a:solidFill>
                  <a:srgbClr val="3E4096"/>
                </a:solidFill>
                <a:latin typeface="CIDFont+F3"/>
              </a:rPr>
              <a:t>plastering surface is still under wet condition.</a:t>
            </a:r>
          </a:p>
          <a:p>
            <a:pPr algn="l"/>
            <a:endParaRPr lang="en-IN" dirty="0"/>
          </a:p>
        </p:txBody>
      </p:sp>
      <p:pic>
        <p:nvPicPr>
          <p:cNvPr id="5" name="Picture 4">
            <a:extLst>
              <a:ext uri="{FF2B5EF4-FFF2-40B4-BE49-F238E27FC236}">
                <a16:creationId xmlns:a16="http://schemas.microsoft.com/office/drawing/2014/main" id="{07BA3465-652A-41D0-16E7-51FB8F4AA151}"/>
              </a:ext>
            </a:extLst>
          </p:cNvPr>
          <p:cNvPicPr>
            <a:picLocks noChangeAspect="1"/>
          </p:cNvPicPr>
          <p:nvPr/>
        </p:nvPicPr>
        <p:blipFill>
          <a:blip r:embed="rId2" cstate="print"/>
          <a:stretch>
            <a:fillRect/>
          </a:stretch>
        </p:blipFill>
        <p:spPr>
          <a:xfrm>
            <a:off x="381001" y="3048000"/>
            <a:ext cx="3700224" cy="2112402"/>
          </a:xfrm>
          <a:prstGeom prst="rect">
            <a:avLst/>
          </a:prstGeom>
        </p:spPr>
      </p:pic>
      <p:sp>
        <p:nvSpPr>
          <p:cNvPr id="7" name="TextBox 6">
            <a:extLst>
              <a:ext uri="{FF2B5EF4-FFF2-40B4-BE49-F238E27FC236}">
                <a16:creationId xmlns:a16="http://schemas.microsoft.com/office/drawing/2014/main" id="{89ED5D1A-7AF4-AE33-433E-CF5B82A53FFD}"/>
              </a:ext>
            </a:extLst>
          </p:cNvPr>
          <p:cNvSpPr txBox="1"/>
          <p:nvPr/>
        </p:nvSpPr>
        <p:spPr>
          <a:xfrm>
            <a:off x="4605130" y="762000"/>
            <a:ext cx="4081670" cy="1477328"/>
          </a:xfrm>
          <a:prstGeom prst="rect">
            <a:avLst/>
          </a:prstGeom>
          <a:noFill/>
        </p:spPr>
        <p:txBody>
          <a:bodyPr wrap="square">
            <a:spAutoFit/>
          </a:bodyPr>
          <a:lstStyle/>
          <a:p>
            <a:pPr algn="l"/>
            <a:r>
              <a:rPr lang="en-US" sz="1800" b="0" i="0" u="none" strike="noStrike" baseline="0" dirty="0">
                <a:solidFill>
                  <a:srgbClr val="3E4096"/>
                </a:solidFill>
                <a:latin typeface="CIDFont+F3"/>
              </a:rPr>
              <a:t>(10) When skirting lines are to be cut on surface</a:t>
            </a:r>
          </a:p>
          <a:p>
            <a:pPr algn="l"/>
            <a:r>
              <a:rPr lang="en-US" sz="1800" b="0" i="0" u="none" strike="noStrike" baseline="0" dirty="0">
                <a:solidFill>
                  <a:srgbClr val="3E4096"/>
                </a:solidFill>
                <a:latin typeface="CIDFont+F3"/>
              </a:rPr>
              <a:t>in order to fix Electrical Junction Box,</a:t>
            </a:r>
          </a:p>
          <a:p>
            <a:pPr algn="l"/>
            <a:r>
              <a:rPr lang="en-US" sz="1800" b="0" i="0" u="none" strike="noStrike" baseline="0" dirty="0">
                <a:solidFill>
                  <a:srgbClr val="3E4096"/>
                </a:solidFill>
                <a:latin typeface="CIDFont+F3"/>
              </a:rPr>
              <a:t>Fan box etc., it should be done properly</a:t>
            </a:r>
          </a:p>
          <a:p>
            <a:pPr algn="l"/>
            <a:r>
              <a:rPr lang="en-IN" sz="1800" b="0" i="0" u="none" strike="noStrike" baseline="0" dirty="0">
                <a:solidFill>
                  <a:srgbClr val="3E4096"/>
                </a:solidFill>
                <a:latin typeface="CIDFont+F3"/>
              </a:rPr>
              <a:t>without damaging the plastering.</a:t>
            </a:r>
            <a:endParaRPr lang="en-IN" dirty="0"/>
          </a:p>
        </p:txBody>
      </p:sp>
      <p:pic>
        <p:nvPicPr>
          <p:cNvPr id="9" name="Picture 8">
            <a:extLst>
              <a:ext uri="{FF2B5EF4-FFF2-40B4-BE49-F238E27FC236}">
                <a16:creationId xmlns:a16="http://schemas.microsoft.com/office/drawing/2014/main" id="{0494E7F6-69A6-3034-B2B6-0F9D73FB84A5}"/>
              </a:ext>
            </a:extLst>
          </p:cNvPr>
          <p:cNvPicPr>
            <a:picLocks noChangeAspect="1"/>
          </p:cNvPicPr>
          <p:nvPr/>
        </p:nvPicPr>
        <p:blipFill>
          <a:blip r:embed="rId3" cstate="print"/>
          <a:stretch>
            <a:fillRect/>
          </a:stretch>
        </p:blipFill>
        <p:spPr>
          <a:xfrm>
            <a:off x="4780915" y="2926340"/>
            <a:ext cx="3905885" cy="2234062"/>
          </a:xfrm>
          <a:prstGeom prst="rect">
            <a:avLst/>
          </a:prstGeom>
        </p:spPr>
      </p:pic>
    </p:spTree>
    <p:extLst>
      <p:ext uri="{BB962C8B-B14F-4D97-AF65-F5344CB8AC3E}">
        <p14:creationId xmlns:p14="http://schemas.microsoft.com/office/powerpoint/2010/main" val="139837135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6B91F-A1D1-B3ED-6977-B7B177E8E749}"/>
              </a:ext>
            </a:extLst>
          </p:cNvPr>
          <p:cNvSpPr txBox="1"/>
          <p:nvPr/>
        </p:nvSpPr>
        <p:spPr>
          <a:xfrm>
            <a:off x="483704" y="1066800"/>
            <a:ext cx="2981325" cy="1477328"/>
          </a:xfrm>
          <a:prstGeom prst="rect">
            <a:avLst/>
          </a:prstGeom>
          <a:noFill/>
        </p:spPr>
        <p:txBody>
          <a:bodyPr wrap="square">
            <a:spAutoFit/>
          </a:bodyPr>
          <a:lstStyle/>
          <a:p>
            <a:pPr algn="l"/>
            <a:r>
              <a:rPr lang="en-US" sz="1800" b="0" i="0" u="none" strike="noStrike" baseline="0" dirty="0">
                <a:solidFill>
                  <a:srgbClr val="3E4096"/>
                </a:solidFill>
                <a:latin typeface="CIDFont+F3"/>
              </a:rPr>
              <a:t>(11) Make sure that the billets which were</a:t>
            </a:r>
          </a:p>
          <a:p>
            <a:pPr algn="l"/>
            <a:r>
              <a:rPr lang="en-US" sz="1800" b="0" i="0" u="none" strike="noStrike" baseline="0" dirty="0">
                <a:solidFill>
                  <a:srgbClr val="3E4096"/>
                </a:solidFill>
                <a:latin typeface="CIDFont+F3"/>
              </a:rPr>
              <a:t>used to attain required plastering thickness</a:t>
            </a:r>
          </a:p>
          <a:p>
            <a:pPr algn="l"/>
            <a:r>
              <a:rPr lang="en-IN" sz="1800" b="0" i="0" u="none" strike="noStrike" baseline="0" dirty="0">
                <a:solidFill>
                  <a:srgbClr val="3E4096"/>
                </a:solidFill>
                <a:latin typeface="CIDFont+F3"/>
              </a:rPr>
              <a:t>are removed.</a:t>
            </a:r>
            <a:endParaRPr lang="en-IN" dirty="0"/>
          </a:p>
        </p:txBody>
      </p:sp>
      <p:pic>
        <p:nvPicPr>
          <p:cNvPr id="5" name="Picture 4">
            <a:extLst>
              <a:ext uri="{FF2B5EF4-FFF2-40B4-BE49-F238E27FC236}">
                <a16:creationId xmlns:a16="http://schemas.microsoft.com/office/drawing/2014/main" id="{7A60D8BB-0EDE-9553-F27A-789D6563D5D6}"/>
              </a:ext>
            </a:extLst>
          </p:cNvPr>
          <p:cNvPicPr>
            <a:picLocks noChangeAspect="1"/>
          </p:cNvPicPr>
          <p:nvPr/>
        </p:nvPicPr>
        <p:blipFill>
          <a:blip r:embed="rId2" cstate="print"/>
          <a:stretch>
            <a:fillRect/>
          </a:stretch>
        </p:blipFill>
        <p:spPr>
          <a:xfrm>
            <a:off x="457200" y="3018471"/>
            <a:ext cx="3357563" cy="1918607"/>
          </a:xfrm>
          <a:prstGeom prst="rect">
            <a:avLst/>
          </a:prstGeom>
        </p:spPr>
      </p:pic>
      <p:sp>
        <p:nvSpPr>
          <p:cNvPr id="7" name="TextBox 6">
            <a:extLst>
              <a:ext uri="{FF2B5EF4-FFF2-40B4-BE49-F238E27FC236}">
                <a16:creationId xmlns:a16="http://schemas.microsoft.com/office/drawing/2014/main" id="{C1D2AB9A-837A-5755-ECA8-31FE43C77B52}"/>
              </a:ext>
            </a:extLst>
          </p:cNvPr>
          <p:cNvSpPr txBox="1"/>
          <p:nvPr/>
        </p:nvSpPr>
        <p:spPr>
          <a:xfrm>
            <a:off x="5412063" y="1053548"/>
            <a:ext cx="2981325" cy="2031325"/>
          </a:xfrm>
          <a:prstGeom prst="rect">
            <a:avLst/>
          </a:prstGeom>
          <a:noFill/>
        </p:spPr>
        <p:txBody>
          <a:bodyPr wrap="square">
            <a:spAutoFit/>
          </a:bodyPr>
          <a:lstStyle/>
          <a:p>
            <a:pPr algn="l"/>
            <a:r>
              <a:rPr lang="en-US" sz="1800" b="0" i="0" u="none" strike="noStrike" baseline="0" dirty="0">
                <a:solidFill>
                  <a:srgbClr val="3E4096"/>
                </a:solidFill>
                <a:latin typeface="CIDFont+F3"/>
              </a:rPr>
              <a:t>(12) The Scattered mortars on the wall, floor,</a:t>
            </a:r>
          </a:p>
          <a:p>
            <a:pPr algn="l"/>
            <a:r>
              <a:rPr lang="en-US" sz="1800" b="0" i="0" u="none" strike="noStrike" baseline="0" dirty="0">
                <a:solidFill>
                  <a:srgbClr val="3E4096"/>
                </a:solidFill>
                <a:latin typeface="CIDFont+F3"/>
              </a:rPr>
              <a:t>boxes and iron sheets etc., should be cleaned,</a:t>
            </a:r>
          </a:p>
          <a:p>
            <a:pPr algn="l"/>
            <a:r>
              <a:rPr lang="en-US" sz="1800" b="0" i="0" u="none" strike="noStrike" baseline="0" dirty="0">
                <a:solidFill>
                  <a:srgbClr val="3E4096"/>
                </a:solidFill>
                <a:latin typeface="CIDFont+F3"/>
              </a:rPr>
              <a:t>at the of end of Every day as soon as the</a:t>
            </a:r>
          </a:p>
          <a:p>
            <a:pPr algn="l"/>
            <a:r>
              <a:rPr lang="en-IN" sz="1800" b="0" i="0" u="none" strike="noStrike" baseline="0" dirty="0">
                <a:solidFill>
                  <a:srgbClr val="3E4096"/>
                </a:solidFill>
                <a:latin typeface="CIDFont+F3"/>
              </a:rPr>
              <a:t>plastering work is completed.</a:t>
            </a:r>
            <a:endParaRPr lang="en-IN" dirty="0"/>
          </a:p>
        </p:txBody>
      </p:sp>
      <p:pic>
        <p:nvPicPr>
          <p:cNvPr id="9" name="Picture 8">
            <a:extLst>
              <a:ext uri="{FF2B5EF4-FFF2-40B4-BE49-F238E27FC236}">
                <a16:creationId xmlns:a16="http://schemas.microsoft.com/office/drawing/2014/main" id="{4249FBBF-1D0B-5D2A-8B0C-6BCF1EC063AD}"/>
              </a:ext>
            </a:extLst>
          </p:cNvPr>
          <p:cNvPicPr>
            <a:picLocks noChangeAspect="1"/>
          </p:cNvPicPr>
          <p:nvPr/>
        </p:nvPicPr>
        <p:blipFill>
          <a:blip r:embed="rId3" cstate="print"/>
          <a:stretch>
            <a:fillRect/>
          </a:stretch>
        </p:blipFill>
        <p:spPr>
          <a:xfrm>
            <a:off x="5181600" y="3200400"/>
            <a:ext cx="3363169" cy="1918607"/>
          </a:xfrm>
          <a:prstGeom prst="rect">
            <a:avLst/>
          </a:prstGeom>
        </p:spPr>
      </p:pic>
    </p:spTree>
    <p:extLst>
      <p:ext uri="{BB962C8B-B14F-4D97-AF65-F5344CB8AC3E}">
        <p14:creationId xmlns:p14="http://schemas.microsoft.com/office/powerpoint/2010/main" val="316275070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34A94C-F47B-9BE7-D9DF-66C3E8A9B464}"/>
              </a:ext>
            </a:extLst>
          </p:cNvPr>
          <p:cNvSpPr txBox="1"/>
          <p:nvPr/>
        </p:nvSpPr>
        <p:spPr>
          <a:xfrm>
            <a:off x="1828800" y="533400"/>
            <a:ext cx="5486400" cy="646331"/>
          </a:xfrm>
          <a:prstGeom prst="rect">
            <a:avLst/>
          </a:prstGeom>
          <a:noFill/>
        </p:spPr>
        <p:txBody>
          <a:bodyPr wrap="square">
            <a:spAutoFit/>
          </a:bodyPr>
          <a:lstStyle/>
          <a:p>
            <a:pPr algn="l"/>
            <a:r>
              <a:rPr lang="en-US" sz="1800" b="0" i="0" u="none" strike="noStrike" baseline="0" dirty="0">
                <a:solidFill>
                  <a:srgbClr val="EE3237"/>
                </a:solidFill>
                <a:latin typeface="CIDFont+F2"/>
              </a:rPr>
              <a:t>(</a:t>
            </a:r>
            <a:r>
              <a:rPr lang="en-US" sz="1800" b="1" i="0" u="none" strike="noStrike" baseline="0" dirty="0">
                <a:solidFill>
                  <a:srgbClr val="EE3237"/>
                </a:solidFill>
                <a:latin typeface="CIDFont+F2"/>
              </a:rPr>
              <a:t>C) POINTS TO BE FOLLOWED AFTER</a:t>
            </a:r>
          </a:p>
          <a:p>
            <a:pPr algn="l"/>
            <a:r>
              <a:rPr lang="en-IN" sz="1800" b="1" i="0" u="none" strike="noStrike" baseline="0" dirty="0">
                <a:solidFill>
                  <a:srgbClr val="EE3237"/>
                </a:solidFill>
                <a:latin typeface="CIDFont+F2"/>
              </a:rPr>
              <a:t>FINISHING THE PLASTERING WORK</a:t>
            </a:r>
            <a:endParaRPr lang="en-IN" b="1" dirty="0"/>
          </a:p>
        </p:txBody>
      </p:sp>
      <p:sp>
        <p:nvSpPr>
          <p:cNvPr id="5" name="TextBox 4">
            <a:extLst>
              <a:ext uri="{FF2B5EF4-FFF2-40B4-BE49-F238E27FC236}">
                <a16:creationId xmlns:a16="http://schemas.microsoft.com/office/drawing/2014/main" id="{16707054-8572-83AC-7E14-C53A42D7BBDE}"/>
              </a:ext>
            </a:extLst>
          </p:cNvPr>
          <p:cNvSpPr txBox="1"/>
          <p:nvPr/>
        </p:nvSpPr>
        <p:spPr>
          <a:xfrm>
            <a:off x="304800" y="1524000"/>
            <a:ext cx="2895600" cy="1754326"/>
          </a:xfrm>
          <a:prstGeom prst="rect">
            <a:avLst/>
          </a:prstGeom>
          <a:noFill/>
        </p:spPr>
        <p:txBody>
          <a:bodyPr wrap="square">
            <a:spAutoFit/>
          </a:bodyPr>
          <a:lstStyle/>
          <a:p>
            <a:pPr algn="l"/>
            <a:r>
              <a:rPr lang="en-US" sz="1800" b="0" i="0" u="none" strike="noStrike" baseline="0" dirty="0">
                <a:solidFill>
                  <a:srgbClr val="3E4096"/>
                </a:solidFill>
                <a:latin typeface="CIDFont+F3"/>
              </a:rPr>
              <a:t>(1) Date of Completing the plastering work</a:t>
            </a:r>
          </a:p>
          <a:p>
            <a:pPr algn="l"/>
            <a:r>
              <a:rPr lang="en-US" sz="1800" b="0" i="0" u="none" strike="noStrike" baseline="0" dirty="0">
                <a:solidFill>
                  <a:srgbClr val="3E4096"/>
                </a:solidFill>
                <a:latin typeface="CIDFont+F3"/>
              </a:rPr>
              <a:t>should be marked using paint properly and should</a:t>
            </a:r>
          </a:p>
          <a:p>
            <a:pPr algn="l"/>
            <a:r>
              <a:rPr lang="en-US" sz="1800" b="0" i="0" u="none" strike="noStrike" baseline="0" dirty="0">
                <a:solidFill>
                  <a:srgbClr val="3E4096"/>
                </a:solidFill>
                <a:latin typeface="CIDFont+F3"/>
              </a:rPr>
              <a:t>not get erased when water curing is done.</a:t>
            </a:r>
            <a:endParaRPr lang="en-IN" dirty="0"/>
          </a:p>
        </p:txBody>
      </p:sp>
      <p:pic>
        <p:nvPicPr>
          <p:cNvPr id="7" name="Picture 6">
            <a:extLst>
              <a:ext uri="{FF2B5EF4-FFF2-40B4-BE49-F238E27FC236}">
                <a16:creationId xmlns:a16="http://schemas.microsoft.com/office/drawing/2014/main" id="{9ECFEAC0-6585-4258-A1A2-A0FC614B2B2A}"/>
              </a:ext>
            </a:extLst>
          </p:cNvPr>
          <p:cNvPicPr>
            <a:picLocks noChangeAspect="1"/>
          </p:cNvPicPr>
          <p:nvPr/>
        </p:nvPicPr>
        <p:blipFill>
          <a:blip r:embed="rId2" cstate="print"/>
          <a:stretch>
            <a:fillRect/>
          </a:stretch>
        </p:blipFill>
        <p:spPr>
          <a:xfrm>
            <a:off x="381000" y="3429000"/>
            <a:ext cx="3505200" cy="2002972"/>
          </a:xfrm>
          <a:prstGeom prst="rect">
            <a:avLst/>
          </a:prstGeom>
        </p:spPr>
      </p:pic>
      <p:sp>
        <p:nvSpPr>
          <p:cNvPr id="9" name="TextBox 8">
            <a:extLst>
              <a:ext uri="{FF2B5EF4-FFF2-40B4-BE49-F238E27FC236}">
                <a16:creationId xmlns:a16="http://schemas.microsoft.com/office/drawing/2014/main" id="{F14B240A-F00D-464B-3B15-36C080D5EDDD}"/>
              </a:ext>
            </a:extLst>
          </p:cNvPr>
          <p:cNvSpPr txBox="1"/>
          <p:nvPr/>
        </p:nvSpPr>
        <p:spPr>
          <a:xfrm>
            <a:off x="4953000" y="1514061"/>
            <a:ext cx="3124200" cy="1477328"/>
          </a:xfrm>
          <a:prstGeom prst="rect">
            <a:avLst/>
          </a:prstGeom>
          <a:noFill/>
        </p:spPr>
        <p:txBody>
          <a:bodyPr wrap="square">
            <a:spAutoFit/>
          </a:bodyPr>
          <a:lstStyle/>
          <a:p>
            <a:pPr algn="l"/>
            <a:r>
              <a:rPr lang="en-US" sz="1800" b="0" i="0" u="none" strike="noStrike" baseline="0" dirty="0">
                <a:solidFill>
                  <a:srgbClr val="3E4096"/>
                </a:solidFill>
                <a:latin typeface="CIDFont+F3"/>
              </a:rPr>
              <a:t>(2) The plastered wall surface should be cured</a:t>
            </a:r>
          </a:p>
          <a:p>
            <a:pPr algn="l"/>
            <a:r>
              <a:rPr lang="en-US" sz="1800" b="0" i="0" u="none" strike="noStrike" baseline="0" dirty="0">
                <a:solidFill>
                  <a:srgbClr val="3E4096"/>
                </a:solidFill>
                <a:latin typeface="CIDFont+F3"/>
              </a:rPr>
              <a:t>with water for 7 days (OPC Cement) to</a:t>
            </a:r>
          </a:p>
          <a:p>
            <a:pPr algn="l"/>
            <a:r>
              <a:rPr lang="en-US" sz="1800" b="0" i="0" u="none" strike="noStrike" baseline="0" dirty="0">
                <a:solidFill>
                  <a:srgbClr val="3E4096"/>
                </a:solidFill>
                <a:latin typeface="CIDFont+F3"/>
              </a:rPr>
              <a:t>10 days (PPC Cement) at least.</a:t>
            </a:r>
            <a:endParaRPr lang="en-IN" dirty="0"/>
          </a:p>
        </p:txBody>
      </p:sp>
      <p:pic>
        <p:nvPicPr>
          <p:cNvPr id="11" name="Picture 10">
            <a:extLst>
              <a:ext uri="{FF2B5EF4-FFF2-40B4-BE49-F238E27FC236}">
                <a16:creationId xmlns:a16="http://schemas.microsoft.com/office/drawing/2014/main" id="{E2E3EBD7-1C04-B4A1-7DDD-A3C2C2D9D88B}"/>
              </a:ext>
            </a:extLst>
          </p:cNvPr>
          <p:cNvPicPr>
            <a:picLocks noChangeAspect="1"/>
          </p:cNvPicPr>
          <p:nvPr/>
        </p:nvPicPr>
        <p:blipFill>
          <a:blip r:embed="rId3" cstate="print"/>
          <a:stretch>
            <a:fillRect/>
          </a:stretch>
        </p:blipFill>
        <p:spPr>
          <a:xfrm>
            <a:off x="4800600" y="3394385"/>
            <a:ext cx="3808181" cy="2181808"/>
          </a:xfrm>
          <a:prstGeom prst="rect">
            <a:avLst/>
          </a:prstGeom>
        </p:spPr>
      </p:pic>
    </p:spTree>
    <p:extLst>
      <p:ext uri="{BB962C8B-B14F-4D97-AF65-F5344CB8AC3E}">
        <p14:creationId xmlns:p14="http://schemas.microsoft.com/office/powerpoint/2010/main" val="282520488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DEC4DE9-9C47-E7CB-B5F9-A798435DA610}"/>
              </a:ext>
            </a:extLst>
          </p:cNvPr>
          <p:cNvSpPr>
            <a:spLocks noGrp="1" noChangeArrowheads="1"/>
          </p:cNvSpPr>
          <p:nvPr>
            <p:ph type="title"/>
          </p:nvPr>
        </p:nvSpPr>
        <p:spPr>
          <a:xfrm>
            <a:off x="609600" y="381000"/>
            <a:ext cx="7924800" cy="6019800"/>
          </a:xfrm>
          <a:solidFill>
            <a:schemeClr val="hlink"/>
          </a:solidFill>
        </p:spPr>
        <p:txBody>
          <a:bodyPr/>
          <a:lstStyle/>
          <a:p>
            <a:pPr algn="ctr"/>
            <a:r>
              <a:rPr lang="en-US" altLang="en-US" sz="5400" b="1" dirty="0">
                <a:latin typeface="Bookman Old Style" panose="02050604050505020204" pitchFamily="18" charset="0"/>
              </a:rPr>
              <a:t>III STEEL </a:t>
            </a:r>
            <a:endParaRPr lang="en-US" altLang="en-US" sz="5400" dirty="0"/>
          </a:p>
        </p:txBody>
      </p:sp>
      <p:pic>
        <p:nvPicPr>
          <p:cNvPr id="3" name="Picture 2">
            <a:extLst>
              <a:ext uri="{FF2B5EF4-FFF2-40B4-BE49-F238E27FC236}">
                <a16:creationId xmlns:a16="http://schemas.microsoft.com/office/drawing/2014/main" id="{A636E4E7-DC58-642D-E0A7-657DC54D3934}"/>
              </a:ext>
            </a:extLst>
          </p:cNvPr>
          <p:cNvPicPr>
            <a:picLocks noChangeAspect="1"/>
          </p:cNvPicPr>
          <p:nvPr/>
        </p:nvPicPr>
        <p:blipFill>
          <a:blip r:embed="rId2" cstate="print"/>
          <a:stretch>
            <a:fillRect/>
          </a:stretch>
        </p:blipFill>
        <p:spPr>
          <a:xfrm>
            <a:off x="2209595" y="4191000"/>
            <a:ext cx="4724809" cy="1481456"/>
          </a:xfrm>
          <a:prstGeom prst="rect">
            <a:avLst/>
          </a:prstGeom>
        </p:spPr>
      </p:pic>
    </p:spTree>
    <p:extLst>
      <p:ext uri="{BB962C8B-B14F-4D97-AF65-F5344CB8AC3E}">
        <p14:creationId xmlns:p14="http://schemas.microsoft.com/office/powerpoint/2010/main" val="13647019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4A5F9EA-9A34-BBFE-1185-5BED5B5F3CBB}"/>
              </a:ext>
            </a:extLst>
          </p:cNvPr>
          <p:cNvSpPr>
            <a:spLocks noChangeArrowheads="1"/>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u="sng">
                <a:solidFill>
                  <a:srgbClr val="FF3300"/>
                </a:solidFill>
                <a:latin typeface="Times New Roman" panose="02020603050405020304" pitchFamily="18" charset="0"/>
              </a:rPr>
              <a:t>STEEL</a:t>
            </a:r>
          </a:p>
        </p:txBody>
      </p:sp>
      <p:pic>
        <p:nvPicPr>
          <p:cNvPr id="7171" name="Picture 3" descr="whytmt2">
            <a:extLst>
              <a:ext uri="{FF2B5EF4-FFF2-40B4-BE49-F238E27FC236}">
                <a16:creationId xmlns:a16="http://schemas.microsoft.com/office/drawing/2014/main" id="{135CD345-2DFD-9548-7D29-E87879AF62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3785"/>
          <a:stretch>
            <a:fillRect/>
          </a:stretch>
        </p:blipFill>
        <p:spPr bwMode="auto">
          <a:xfrm>
            <a:off x="1905000" y="2286000"/>
            <a:ext cx="51816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010" name="Group 2">
            <a:extLst>
              <a:ext uri="{FF2B5EF4-FFF2-40B4-BE49-F238E27FC236}">
                <a16:creationId xmlns:a16="http://schemas.microsoft.com/office/drawing/2014/main" id="{42E027EF-0957-B138-D85A-683884440333}"/>
              </a:ext>
            </a:extLst>
          </p:cNvPr>
          <p:cNvGraphicFramePr>
            <a:graphicFrameLocks noGrp="1"/>
          </p:cNvGraphicFramePr>
          <p:nvPr/>
        </p:nvGraphicFramePr>
        <p:xfrm>
          <a:off x="307975" y="801688"/>
          <a:ext cx="6773863" cy="5843585"/>
        </p:xfrm>
        <a:graphic>
          <a:graphicData uri="http://schemas.openxmlformats.org/drawingml/2006/table">
            <a:tbl>
              <a:tblPr/>
              <a:tblGrid>
                <a:gridCol w="2564714">
                  <a:extLst>
                    <a:ext uri="{9D8B030D-6E8A-4147-A177-3AD203B41FA5}">
                      <a16:colId xmlns:a16="http://schemas.microsoft.com/office/drawing/2014/main" val="20000"/>
                    </a:ext>
                  </a:extLst>
                </a:gridCol>
                <a:gridCol w="1981368">
                  <a:extLst>
                    <a:ext uri="{9D8B030D-6E8A-4147-A177-3AD203B41FA5}">
                      <a16:colId xmlns:a16="http://schemas.microsoft.com/office/drawing/2014/main" val="20001"/>
                    </a:ext>
                  </a:extLst>
                </a:gridCol>
                <a:gridCol w="2227781">
                  <a:extLst>
                    <a:ext uri="{9D8B030D-6E8A-4147-A177-3AD203B41FA5}">
                      <a16:colId xmlns:a16="http://schemas.microsoft.com/office/drawing/2014/main" val="20002"/>
                    </a:ext>
                  </a:extLst>
                </a:gridCol>
              </a:tblGrid>
              <a:tr h="124637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95300" algn="l"/>
                          <a:tab pos="793750" algn="ctr"/>
                        </a:tabLst>
                      </a:pPr>
                      <a:r>
                        <a:rPr kumimoji="0" lang="en-US" sz="1800" b="1" i="0" u="none" strike="noStrike" cap="none" normalizeH="0" baseline="0" dirty="0">
                          <a:ln>
                            <a:noFill/>
                          </a:ln>
                          <a:solidFill>
                            <a:schemeClr val="tx1"/>
                          </a:solidFill>
                          <a:effectLst/>
                          <a:latin typeface="Arial" charset="0"/>
                          <a:cs typeface="Times New Roman" pitchFamily="18" charset="0"/>
                        </a:rPr>
                        <a:t>	</a:t>
                      </a:r>
                      <a:endParaRPr kumimoji="0" lang="en-US" sz="1800" b="0" i="0"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 pos="793750" algn="ctr"/>
                        </a:tabLst>
                      </a:pPr>
                      <a:r>
                        <a:rPr kumimoji="0" lang="en-US" sz="1800" b="1" i="0" u="none" strike="noStrike" cap="none" normalizeH="0" baseline="0" dirty="0">
                          <a:ln>
                            <a:noFill/>
                          </a:ln>
                          <a:solidFill>
                            <a:schemeClr val="tx1"/>
                          </a:solidFill>
                          <a:effectLst/>
                          <a:latin typeface="Arial" charset="0"/>
                          <a:cs typeface="Times New Roman" pitchFamily="18" charset="0"/>
                        </a:rPr>
                        <a:t>	TYPE</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91449" marR="91449" marT="45708" marB="4570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1449" marR="91449" marT="45708" marB="4570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YIELD STRESS</a:t>
                      </a:r>
                      <a:endParaRPr kumimoji="0" lang="en-US" sz="1800" b="0"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(N/mm2 )</a:t>
                      </a:r>
                      <a:endParaRPr kumimoji="0" lang="en-US" sz="1800" b="0"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(Min.)</a:t>
                      </a:r>
                      <a:endParaRPr kumimoji="0" lang="en-US" sz="1800" b="0" i="0" u="none" strike="noStrike" cap="none" normalizeH="0" baseline="0">
                        <a:ln>
                          <a:noFill/>
                        </a:ln>
                        <a:solidFill>
                          <a:schemeClr val="tx1"/>
                        </a:solidFill>
                        <a:effectLst/>
                        <a:latin typeface="Arial" charset="0"/>
                      </a:endParaRPr>
                    </a:p>
                  </a:txBody>
                  <a:tcPr marL="91449" marR="91449" marT="45708" marB="4570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Times New Roman" pitchFamily="18" charset="0"/>
                        </a:rPr>
                        <a:t>MILD STEEL</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Times New Roman" pitchFamily="18" charset="0"/>
                        </a:rPr>
                        <a:t>MS (Grade I)</a:t>
                      </a:r>
                      <a:endParaRPr kumimoji="0" lang="en-US" sz="1800" b="0" i="0" u="none" strike="noStrike" cap="none" normalizeH="0" baseline="0" dirty="0">
                        <a:ln>
                          <a:noFill/>
                        </a:ln>
                        <a:solidFill>
                          <a:schemeClr val="tx1"/>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Times New Roman" pitchFamily="18" charset="0"/>
                        </a:rPr>
                        <a:t>250</a:t>
                      </a:r>
                      <a:endParaRPr kumimoji="0" lang="en-US" sz="1800" b="1" i="0" u="none" strike="noStrike" cap="none" normalizeH="0" baseline="0" dirty="0">
                        <a:ln>
                          <a:noFill/>
                        </a:ln>
                        <a:solidFill>
                          <a:schemeClr val="tx1"/>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1188902">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3300"/>
                          </a:solidFill>
                          <a:effectLst/>
                          <a:latin typeface="Arial" charset="0"/>
                          <a:cs typeface="Times New Roman" pitchFamily="18" charset="0"/>
                        </a:rPr>
                        <a:t>HIGH STRENGTH</a:t>
                      </a:r>
                      <a:endParaRPr kumimoji="0" lang="en-US" sz="1800" b="0"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3300"/>
                          </a:solidFill>
                          <a:effectLst/>
                          <a:latin typeface="Arial" charset="0"/>
                          <a:cs typeface="Times New Roman" pitchFamily="18" charset="0"/>
                        </a:rPr>
                        <a:t>DEFORMED</a:t>
                      </a:r>
                      <a:endParaRPr kumimoji="0" lang="en-US" sz="1800" b="0"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3300"/>
                          </a:solidFill>
                          <a:effectLst/>
                          <a:latin typeface="Arial" charset="0"/>
                          <a:cs typeface="Times New Roman" pitchFamily="18" charset="0"/>
                        </a:rPr>
                        <a:t>BARS</a:t>
                      </a:r>
                      <a:endParaRPr kumimoji="0" lang="en-US" sz="1800" b="0" i="0" u="none" strike="noStrike" cap="none" normalizeH="0" baseline="0">
                        <a:ln>
                          <a:noFill/>
                        </a:ln>
                        <a:solidFill>
                          <a:srgbClr val="FF3300"/>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Fe 415</a:t>
                      </a:r>
                      <a:endParaRPr kumimoji="0" lang="en-US" sz="1800" b="0"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FF"/>
                          </a:solidFill>
                          <a:effectLst/>
                          <a:latin typeface="Arial" charset="0"/>
                          <a:cs typeface="Times New Roman" pitchFamily="18" charset="0"/>
                        </a:rPr>
                        <a:t>(Fe 415 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33CC"/>
                          </a:solidFill>
                          <a:effectLst/>
                          <a:latin typeface="Arial" charset="0"/>
                          <a:cs typeface="Times New Roman" pitchFamily="18" charset="0"/>
                        </a:rPr>
                        <a:t>(Fe 415 S)</a:t>
                      </a:r>
                      <a:endParaRPr kumimoji="0" lang="en-US" sz="1800" b="1" i="0" u="none" strike="noStrike" cap="none" normalizeH="0" baseline="0" dirty="0">
                        <a:ln>
                          <a:noFill/>
                        </a:ln>
                        <a:solidFill>
                          <a:srgbClr val="FF33CC"/>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FF"/>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415</a:t>
                      </a: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902">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Fe 500</a:t>
                      </a:r>
                      <a:endParaRPr kumimoji="0" lang="en-US" sz="1800" b="0"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FF"/>
                          </a:solidFill>
                          <a:effectLst/>
                          <a:latin typeface="Arial" charset="0"/>
                          <a:cs typeface="Times New Roman" pitchFamily="18" charset="0"/>
                        </a:rPr>
                        <a:t>(Fe 500D</a:t>
                      </a:r>
                      <a:r>
                        <a:rPr kumimoji="0" lang="en-US" sz="1800" b="1" i="0" u="none" strike="noStrike" cap="none" normalizeH="0" baseline="0" dirty="0">
                          <a:ln>
                            <a:noFill/>
                          </a:ln>
                          <a:solidFill>
                            <a:srgbClr val="FF3300"/>
                          </a:solidFill>
                          <a:effectLst/>
                          <a:latin typeface="Arial"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rgbClr val="FF33CC"/>
                          </a:solidFill>
                          <a:effectLst/>
                          <a:latin typeface="Arial" charset="0"/>
                          <a:ea typeface="+mn-ea"/>
                          <a:cs typeface="Times New Roman" pitchFamily="18" charset="0"/>
                        </a:rPr>
                        <a:t>(Fe 500S)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500</a:t>
                      </a: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188902">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       </a:t>
                      </a:r>
                      <a:r>
                        <a:rPr kumimoji="0" lang="en-US" sz="1800" b="1" i="0" u="none" strike="noStrike" cap="none" normalizeH="0" baseline="0">
                          <a:ln>
                            <a:noFill/>
                          </a:ln>
                          <a:solidFill>
                            <a:srgbClr val="FF3300"/>
                          </a:solidFill>
                          <a:effectLst/>
                          <a:latin typeface="Arial" charset="0"/>
                          <a:cs typeface="Times New Roman" pitchFamily="18" charset="0"/>
                        </a:rPr>
                        <a:t>Fe 550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     </a:t>
                      </a:r>
                      <a:r>
                        <a:rPr kumimoji="0" lang="en-US" sz="1800" b="1" i="0" u="none" strike="noStrike" cap="none" normalizeH="0" baseline="0" dirty="0">
                          <a:ln>
                            <a:noFill/>
                          </a:ln>
                          <a:solidFill>
                            <a:srgbClr val="0000FF"/>
                          </a:solidFill>
                          <a:effectLst/>
                          <a:latin typeface="Arial" charset="0"/>
                          <a:cs typeface="Times New Roman" pitchFamily="18" charset="0"/>
                        </a:rPr>
                        <a:t>(Fe 550D</a:t>
                      </a:r>
                      <a:r>
                        <a:rPr kumimoji="0" lang="en-US" sz="1800" b="1" i="0" u="none" strike="noStrike" cap="none" normalizeH="0" baseline="0" dirty="0">
                          <a:ln>
                            <a:noFill/>
                          </a:ln>
                          <a:solidFill>
                            <a:srgbClr val="FF3300"/>
                          </a:solidFill>
                          <a:effectLst/>
                          <a:latin typeface="Arial"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cs typeface="Times New Roman" pitchFamily="18"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550</a:t>
                      </a: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664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Fe600</a:t>
                      </a:r>
                      <a:endParaRPr kumimoji="0" lang="en-US" sz="1800" b="0" i="0" u="none" strike="noStrike" cap="none" normalizeH="0" baseline="0" dirty="0">
                        <a:ln>
                          <a:noFill/>
                        </a:ln>
                        <a:solidFill>
                          <a:srgbClr val="FF3300"/>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600</a:t>
                      </a:r>
                      <a:endParaRPr kumimoji="0" lang="en-US" sz="1800" b="1" i="0" u="none" strike="noStrike" cap="none" normalizeH="0" baseline="0" dirty="0">
                        <a:ln>
                          <a:noFill/>
                        </a:ln>
                        <a:solidFill>
                          <a:srgbClr val="FF3300"/>
                        </a:solidFill>
                        <a:effectLst/>
                        <a:latin typeface="Arial" charset="0"/>
                      </a:endParaRPr>
                    </a:p>
                  </a:txBody>
                  <a:tcPr marL="91449" marR="91449"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222" name="Text Box 51">
            <a:extLst>
              <a:ext uri="{FF2B5EF4-FFF2-40B4-BE49-F238E27FC236}">
                <a16:creationId xmlns:a16="http://schemas.microsoft.com/office/drawing/2014/main" id="{BE5C9DC3-A68B-5B94-EF37-860CB4825574}"/>
              </a:ext>
            </a:extLst>
          </p:cNvPr>
          <p:cNvSpPr txBox="1">
            <a:spLocks noChangeArrowheads="1"/>
          </p:cNvSpPr>
          <p:nvPr/>
        </p:nvSpPr>
        <p:spPr bwMode="auto">
          <a:xfrm>
            <a:off x="1371600" y="66675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8223" name="Text Box 52">
            <a:extLst>
              <a:ext uri="{FF2B5EF4-FFF2-40B4-BE49-F238E27FC236}">
                <a16:creationId xmlns:a16="http://schemas.microsoft.com/office/drawing/2014/main" id="{47818A14-8489-EAA5-32E1-23F718640F42}"/>
              </a:ext>
            </a:extLst>
          </p:cNvPr>
          <p:cNvSpPr txBox="1">
            <a:spLocks noChangeArrowheads="1"/>
          </p:cNvSpPr>
          <p:nvPr/>
        </p:nvSpPr>
        <p:spPr bwMode="auto">
          <a:xfrm>
            <a:off x="647700" y="0"/>
            <a:ext cx="491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CC00CC"/>
                </a:solidFill>
                <a:latin typeface="Times New Roman" panose="02020603050405020304" pitchFamily="18" charset="0"/>
                <a:cs typeface="Arial" panose="020B0604020202020204" pitchFamily="34" charset="0"/>
              </a:rPr>
              <a:t>Properties of Various Types of Steel</a:t>
            </a:r>
          </a:p>
        </p:txBody>
      </p:sp>
      <p:sp>
        <p:nvSpPr>
          <p:cNvPr id="8224" name="Rectangle 53">
            <a:extLst>
              <a:ext uri="{FF2B5EF4-FFF2-40B4-BE49-F238E27FC236}">
                <a16:creationId xmlns:a16="http://schemas.microsoft.com/office/drawing/2014/main" id="{551AD4BA-FCE3-65AA-4BFA-728935E88B0D}"/>
              </a:ext>
            </a:extLst>
          </p:cNvPr>
          <p:cNvSpPr>
            <a:spLocks noChangeArrowheads="1"/>
          </p:cNvSpPr>
          <p:nvPr/>
        </p:nvSpPr>
        <p:spPr bwMode="auto">
          <a:xfrm>
            <a:off x="5486400" y="-14288"/>
            <a:ext cx="3190875"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u="sng">
                <a:solidFill>
                  <a:srgbClr val="000000"/>
                </a:solidFill>
                <a:latin typeface="Times New Roman" panose="02020603050405020304" pitchFamily="18" charset="0"/>
                <a:cs typeface="Arial" panose="020B0604020202020204" pitchFamily="34" charset="0"/>
              </a:rPr>
              <a:t>(Codal Requirements)</a:t>
            </a:r>
          </a:p>
          <a:p>
            <a:pPr algn="ctr" eaLnBrk="1" hangingPunct="1">
              <a:spcBef>
                <a:spcPct val="0"/>
              </a:spcBef>
              <a:buFontTx/>
              <a:buNone/>
            </a:pPr>
            <a:r>
              <a:rPr lang="en-US" altLang="en-US" sz="2000" b="1" u="sng">
                <a:solidFill>
                  <a:srgbClr val="FF0000"/>
                </a:solidFill>
                <a:latin typeface="Times New Roman" panose="02020603050405020304" pitchFamily="18" charset="0"/>
                <a:cs typeface="Arial" panose="020B0604020202020204" pitchFamily="34" charset="0"/>
              </a:rPr>
              <a:t>IS 1786-2008</a:t>
            </a:r>
          </a:p>
        </p:txBody>
      </p:sp>
      <p:cxnSp>
        <p:nvCxnSpPr>
          <p:cNvPr id="3" name="Straight Connector 2">
            <a:extLst>
              <a:ext uri="{FF2B5EF4-FFF2-40B4-BE49-F238E27FC236}">
                <a16:creationId xmlns:a16="http://schemas.microsoft.com/office/drawing/2014/main" id="{D974E5B5-F471-519B-8B82-8241E102F836}"/>
              </a:ext>
            </a:extLst>
          </p:cNvPr>
          <p:cNvCxnSpPr/>
          <p:nvPr/>
        </p:nvCxnSpPr>
        <p:spPr>
          <a:xfrm flipH="1">
            <a:off x="3124200" y="2438400"/>
            <a:ext cx="3505200" cy="99060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F018EC6D-5F44-6045-DA41-0DDE79521F2D}"/>
              </a:ext>
            </a:extLst>
          </p:cNvPr>
          <p:cNvCxnSpPr/>
          <p:nvPr/>
        </p:nvCxnSpPr>
        <p:spPr>
          <a:xfrm>
            <a:off x="3124200" y="2590800"/>
            <a:ext cx="3276600" cy="838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95FA5E-1226-E436-181F-4849E625CB20}"/>
              </a:ext>
            </a:extLst>
          </p:cNvPr>
          <p:cNvCxnSpPr/>
          <p:nvPr/>
        </p:nvCxnSpPr>
        <p:spPr>
          <a:xfrm>
            <a:off x="3581400" y="6056313"/>
            <a:ext cx="2438400" cy="496887"/>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80361D1-EED4-35FF-5B41-38FB9094908A}"/>
              </a:ext>
            </a:extLst>
          </p:cNvPr>
          <p:cNvCxnSpPr/>
          <p:nvPr/>
        </p:nvCxnSpPr>
        <p:spPr>
          <a:xfrm flipH="1">
            <a:off x="3695700" y="6056313"/>
            <a:ext cx="2628900" cy="496887"/>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EAB0C72-A29A-B012-91DD-5FBBAF2CB4CB}"/>
              </a:ext>
            </a:extLst>
          </p:cNvPr>
          <p:cNvSpPr>
            <a:spLocks noGrp="1" noChangeArrowheads="1"/>
          </p:cNvSpPr>
          <p:nvPr>
            <p:ph type="title"/>
          </p:nvPr>
        </p:nvSpPr>
        <p:spPr/>
        <p:txBody>
          <a:bodyPr/>
          <a:lstStyle/>
          <a:p>
            <a:r>
              <a:rPr lang="en-US" altLang="en-US" sz="2800" b="1">
                <a:solidFill>
                  <a:srgbClr val="993366"/>
                </a:solidFill>
                <a:latin typeface="Bookman Old Style" panose="02050604050505020204" pitchFamily="18" charset="0"/>
              </a:rPr>
              <a:t>STEEL(History)</a:t>
            </a:r>
          </a:p>
        </p:txBody>
      </p:sp>
      <p:sp>
        <p:nvSpPr>
          <p:cNvPr id="9219" name="Rectangle 3">
            <a:extLst>
              <a:ext uri="{FF2B5EF4-FFF2-40B4-BE49-F238E27FC236}">
                <a16:creationId xmlns:a16="http://schemas.microsoft.com/office/drawing/2014/main" id="{5413ECCE-6A53-118E-DFDC-43D867459326}"/>
              </a:ext>
            </a:extLst>
          </p:cNvPr>
          <p:cNvSpPr>
            <a:spLocks noGrp="1" noChangeArrowheads="1"/>
          </p:cNvSpPr>
          <p:nvPr>
            <p:ph type="body" idx="1"/>
          </p:nvPr>
        </p:nvSpPr>
        <p:spPr>
          <a:xfrm>
            <a:off x="0" y="1676400"/>
            <a:ext cx="8229600" cy="4525963"/>
          </a:xfrm>
        </p:spPr>
        <p:txBody>
          <a:bodyPr/>
          <a:lstStyle/>
          <a:p>
            <a:r>
              <a:rPr lang="en-US" altLang="en-US" sz="2400" b="1" dirty="0">
                <a:solidFill>
                  <a:srgbClr val="CC00FF"/>
                </a:solidFill>
                <a:latin typeface="Bookman Old Style" panose="02050604050505020204" pitchFamily="18" charset="0"/>
              </a:rPr>
              <a:t>60</a:t>
            </a:r>
            <a:r>
              <a:rPr lang="en-US" altLang="en-US" sz="2400" b="1" dirty="0">
                <a:solidFill>
                  <a:srgbClr val="CC00FF"/>
                </a:solidFill>
              </a:rPr>
              <a:t>’</a:t>
            </a:r>
            <a:r>
              <a:rPr lang="en-US" altLang="en-US" sz="2400" b="1" baseline="30000" dirty="0">
                <a:solidFill>
                  <a:srgbClr val="CC00FF"/>
                </a:solidFill>
                <a:latin typeface="Bookman Old Style" panose="02050604050505020204" pitchFamily="18" charset="0"/>
              </a:rPr>
              <a:t>s</a:t>
            </a:r>
            <a:r>
              <a:rPr lang="en-US" altLang="en-US" sz="2400" b="1" dirty="0">
                <a:solidFill>
                  <a:srgbClr val="CC00FF"/>
                </a:solidFill>
                <a:latin typeface="Bookman Old Style" panose="02050604050505020204" pitchFamily="18" charset="0"/>
              </a:rPr>
              <a:t> - ROUND PLAIN STEEL BARS </a:t>
            </a:r>
          </a:p>
          <a:p>
            <a:pPr>
              <a:buFontTx/>
              <a:buNone/>
            </a:pPr>
            <a:r>
              <a:rPr lang="en-US" altLang="en-US" sz="2400" b="1" dirty="0">
                <a:solidFill>
                  <a:srgbClr val="CC00FF"/>
                </a:solidFill>
                <a:latin typeface="Bookman Old Style" panose="02050604050505020204" pitchFamily="18" charset="0"/>
              </a:rPr>
              <a:t>              (Mild Steel)</a:t>
            </a:r>
          </a:p>
          <a:p>
            <a:endParaRPr lang="en-US" altLang="en-US" sz="2400" b="1" dirty="0">
              <a:solidFill>
                <a:srgbClr val="CC00FF"/>
              </a:solidFill>
              <a:latin typeface="Bookman Old Style" panose="02050604050505020204" pitchFamily="18" charset="0"/>
            </a:endParaRPr>
          </a:p>
          <a:p>
            <a:r>
              <a:rPr lang="en-US" altLang="en-US" sz="2400" b="1" dirty="0">
                <a:solidFill>
                  <a:srgbClr val="0000FF"/>
                </a:solidFill>
                <a:latin typeface="Bookman Old Style" panose="02050604050505020204" pitchFamily="18" charset="0"/>
              </a:rPr>
              <a:t>70</a:t>
            </a:r>
            <a:r>
              <a:rPr lang="en-US" altLang="en-US" sz="2400" b="1" dirty="0">
                <a:solidFill>
                  <a:srgbClr val="0000FF"/>
                </a:solidFill>
              </a:rPr>
              <a:t>’</a:t>
            </a:r>
            <a:r>
              <a:rPr lang="en-US" altLang="en-US" sz="2400" b="1" baseline="30000" dirty="0">
                <a:solidFill>
                  <a:srgbClr val="0000FF"/>
                </a:solidFill>
                <a:latin typeface="Bookman Old Style" panose="02050604050505020204" pitchFamily="18" charset="0"/>
              </a:rPr>
              <a:t>s </a:t>
            </a:r>
            <a:r>
              <a:rPr lang="en-US" altLang="en-US" sz="2400" b="1" dirty="0">
                <a:solidFill>
                  <a:srgbClr val="0000FF"/>
                </a:solidFill>
                <a:latin typeface="Bookman Old Style" panose="02050604050505020204" pitchFamily="18" charset="0"/>
              </a:rPr>
              <a:t>TO</a:t>
            </a:r>
            <a:r>
              <a:rPr lang="en-US" altLang="en-US" sz="2400" b="1" baseline="30000" dirty="0">
                <a:solidFill>
                  <a:srgbClr val="0000FF"/>
                </a:solidFill>
                <a:latin typeface="Bookman Old Style" panose="02050604050505020204" pitchFamily="18" charset="0"/>
              </a:rPr>
              <a:t> </a:t>
            </a:r>
            <a:r>
              <a:rPr lang="en-US" altLang="en-US" sz="2400" b="1" dirty="0">
                <a:solidFill>
                  <a:srgbClr val="0000FF"/>
                </a:solidFill>
                <a:latin typeface="Bookman Old Style" panose="02050604050505020204" pitchFamily="18" charset="0"/>
              </a:rPr>
              <a:t>90</a:t>
            </a:r>
            <a:r>
              <a:rPr lang="en-US" altLang="en-US" sz="2400" b="1" dirty="0">
                <a:solidFill>
                  <a:srgbClr val="0000FF"/>
                </a:solidFill>
              </a:rPr>
              <a:t>’</a:t>
            </a:r>
            <a:r>
              <a:rPr lang="en-US" altLang="en-US" sz="2400" b="1" baseline="30000" dirty="0">
                <a:solidFill>
                  <a:srgbClr val="0000FF"/>
                </a:solidFill>
                <a:latin typeface="Bookman Old Style" panose="02050604050505020204" pitchFamily="18" charset="0"/>
              </a:rPr>
              <a:t>s</a:t>
            </a:r>
            <a:r>
              <a:rPr lang="en-US" altLang="en-US" sz="2400" b="1" dirty="0">
                <a:solidFill>
                  <a:srgbClr val="0000FF"/>
                </a:solidFill>
                <a:latin typeface="Bookman Old Style" panose="02050604050505020204" pitchFamily="18" charset="0"/>
              </a:rPr>
              <a:t> - TOR STEEL BARS</a:t>
            </a:r>
          </a:p>
          <a:p>
            <a:endParaRPr lang="en-US" altLang="en-US" sz="2400" b="1" dirty="0">
              <a:solidFill>
                <a:srgbClr val="0000FF"/>
              </a:solidFill>
              <a:latin typeface="Bookman Old Style" panose="02050604050505020204" pitchFamily="18" charset="0"/>
            </a:endParaRPr>
          </a:p>
          <a:p>
            <a:endParaRPr lang="en-US" altLang="en-US" sz="2400" b="1" dirty="0">
              <a:solidFill>
                <a:srgbClr val="0000FF"/>
              </a:solidFill>
              <a:latin typeface="Bookman Old Style" panose="02050604050505020204" pitchFamily="18" charset="0"/>
            </a:endParaRPr>
          </a:p>
          <a:p>
            <a:r>
              <a:rPr lang="en-US" altLang="en-US" sz="2400" b="1" dirty="0">
                <a:solidFill>
                  <a:srgbClr val="FF3300"/>
                </a:solidFill>
                <a:latin typeface="Bookman Old Style" panose="02050604050505020204" pitchFamily="18" charset="0"/>
              </a:rPr>
              <a:t>THIS DECADE- TMT STEEL BARS</a:t>
            </a:r>
          </a:p>
          <a:p>
            <a:endParaRPr lang="en-US" altLang="en-US" sz="2400" b="1" dirty="0">
              <a:latin typeface="Bookman Old Style" panose="02050604050505020204" pitchFamily="18" charset="0"/>
            </a:endParaRPr>
          </a:p>
          <a:p>
            <a:endParaRPr lang="en-US" altLang="en-US" sz="2400" b="1" dirty="0">
              <a:latin typeface="Bookman Old Style" panose="02050604050505020204" pitchFamily="18" charset="0"/>
            </a:endParaRPr>
          </a:p>
        </p:txBody>
      </p:sp>
      <p:pic>
        <p:nvPicPr>
          <p:cNvPr id="9220" name="Picture 4" descr="ANd9GcS8EiU-lOsWYtTGOIFJNO0vCgGBIwGjL_50HNuCezi1teLS-U17lw">
            <a:extLst>
              <a:ext uri="{FF2B5EF4-FFF2-40B4-BE49-F238E27FC236}">
                <a16:creationId xmlns:a16="http://schemas.microsoft.com/office/drawing/2014/main" id="{BB0027CA-3129-83FB-F27B-60DDBE33E0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46219"/>
          <a:stretch>
            <a:fillRect/>
          </a:stretch>
        </p:blipFill>
        <p:spPr bwMode="auto">
          <a:xfrm>
            <a:off x="6019800" y="2514600"/>
            <a:ext cx="25908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ANd9GcRHmy3WKX1DtZD5oFayxW3K3MJ0OGhA9oLuEM5pOLqNmGPL8fJR">
            <a:extLst>
              <a:ext uri="{FF2B5EF4-FFF2-40B4-BE49-F238E27FC236}">
                <a16:creationId xmlns:a16="http://schemas.microsoft.com/office/drawing/2014/main" id="{7035492E-CACB-017C-82FA-64A01506D5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143000"/>
            <a:ext cx="2514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a:extLst>
              <a:ext uri="{FF2B5EF4-FFF2-40B4-BE49-F238E27FC236}">
                <a16:creationId xmlns:a16="http://schemas.microsoft.com/office/drawing/2014/main" id="{5767C77B-E944-8D69-B469-D42FBA2F7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82" t="56165" b="8218"/>
          <a:stretch>
            <a:fillRect/>
          </a:stretch>
        </p:blipFill>
        <p:spPr bwMode="auto">
          <a:xfrm>
            <a:off x="5943600" y="3962400"/>
            <a:ext cx="259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B73EEBC-D8C3-6203-EA0D-5F4A4FF9BF83}"/>
              </a:ext>
            </a:extLst>
          </p:cNvPr>
          <p:cNvSpPr>
            <a:spLocks noGrp="1" noChangeArrowheads="1"/>
          </p:cNvSpPr>
          <p:nvPr>
            <p:ph type="title"/>
          </p:nvPr>
        </p:nvSpPr>
        <p:spPr/>
        <p:txBody>
          <a:bodyPr/>
          <a:lstStyle/>
          <a:p>
            <a:r>
              <a:rPr lang="en-US" altLang="en-US" sz="2800" b="1">
                <a:solidFill>
                  <a:srgbClr val="0000CC"/>
                </a:solidFill>
                <a:latin typeface="Bookman Old Style" panose="02050604050505020204" pitchFamily="18" charset="0"/>
              </a:rPr>
              <a:t>Thermo Mechanically Treated bars</a:t>
            </a:r>
            <a:br>
              <a:rPr lang="en-US" altLang="en-US" sz="2800" b="1">
                <a:solidFill>
                  <a:srgbClr val="0000CC"/>
                </a:solidFill>
                <a:latin typeface="Bookman Old Style" panose="02050604050505020204" pitchFamily="18" charset="0"/>
              </a:rPr>
            </a:br>
            <a:r>
              <a:rPr lang="en-US" altLang="en-US" sz="2800" b="1">
                <a:solidFill>
                  <a:srgbClr val="0000CC"/>
                </a:solidFill>
                <a:latin typeface="Bookman Old Style" panose="02050604050505020204" pitchFamily="18" charset="0"/>
              </a:rPr>
              <a:t>(TMT bars)</a:t>
            </a:r>
          </a:p>
        </p:txBody>
      </p:sp>
      <p:sp>
        <p:nvSpPr>
          <p:cNvPr id="10243" name="Rectangle 3">
            <a:extLst>
              <a:ext uri="{FF2B5EF4-FFF2-40B4-BE49-F238E27FC236}">
                <a16:creationId xmlns:a16="http://schemas.microsoft.com/office/drawing/2014/main" id="{8BF70228-9398-1239-462D-146569D8D2AA}"/>
              </a:ext>
            </a:extLst>
          </p:cNvPr>
          <p:cNvSpPr>
            <a:spLocks noGrp="1" noChangeArrowheads="1"/>
          </p:cNvSpPr>
          <p:nvPr>
            <p:ph type="body" idx="1"/>
          </p:nvPr>
        </p:nvSpPr>
        <p:spPr/>
        <p:txBody>
          <a:bodyPr/>
          <a:lstStyle/>
          <a:p>
            <a:r>
              <a:rPr lang="en-US" altLang="en-US" sz="2400" b="1">
                <a:solidFill>
                  <a:srgbClr val="FF3399"/>
                </a:solidFill>
                <a:latin typeface="Bookman Old Style" panose="02050604050505020204" pitchFamily="18" charset="0"/>
              </a:rPr>
              <a:t>QST bars</a:t>
            </a:r>
            <a:r>
              <a:rPr lang="en-US" altLang="en-US" sz="2400" b="1">
                <a:latin typeface="Bookman Old Style" panose="02050604050505020204" pitchFamily="18" charset="0"/>
              </a:rPr>
              <a:t> in many other countries </a:t>
            </a:r>
          </a:p>
          <a:p>
            <a:pPr>
              <a:buFontTx/>
              <a:buNone/>
            </a:pPr>
            <a:r>
              <a:rPr lang="en-US" altLang="en-US" sz="2400" b="1">
                <a:latin typeface="Bookman Old Style" panose="02050604050505020204" pitchFamily="18" charset="0"/>
              </a:rPr>
              <a:t>          is known as </a:t>
            </a:r>
            <a:r>
              <a:rPr lang="en-US" altLang="en-US" sz="2400" b="1">
                <a:solidFill>
                  <a:srgbClr val="000099"/>
                </a:solidFill>
                <a:latin typeface="Bookman Old Style" panose="02050604050505020204" pitchFamily="18" charset="0"/>
              </a:rPr>
              <a:t>TMT bars</a:t>
            </a:r>
            <a:r>
              <a:rPr lang="en-US" altLang="en-US" sz="2400" b="1">
                <a:latin typeface="Bookman Old Style" panose="02050604050505020204" pitchFamily="18" charset="0"/>
              </a:rPr>
              <a:t>  in </a:t>
            </a:r>
            <a:r>
              <a:rPr lang="en-US" altLang="en-US" sz="2400" b="1">
                <a:solidFill>
                  <a:srgbClr val="000099"/>
                </a:solidFill>
                <a:latin typeface="Bookman Old Style" panose="02050604050505020204" pitchFamily="18" charset="0"/>
              </a:rPr>
              <a:t>India</a:t>
            </a:r>
          </a:p>
          <a:p>
            <a:pPr>
              <a:buFontTx/>
              <a:buNone/>
            </a:pPr>
            <a:endParaRPr lang="en-US" altLang="en-US" sz="2400" b="1">
              <a:solidFill>
                <a:srgbClr val="000099"/>
              </a:solidFill>
              <a:latin typeface="Bookman Old Style" panose="02050604050505020204" pitchFamily="18" charset="0"/>
            </a:endParaRPr>
          </a:p>
          <a:p>
            <a:r>
              <a:rPr lang="en-US" altLang="en-US" sz="2400" b="1">
                <a:solidFill>
                  <a:srgbClr val="FF3399"/>
                </a:solidFill>
                <a:latin typeface="Bookman Old Style" panose="02050604050505020204" pitchFamily="18" charset="0"/>
              </a:rPr>
              <a:t>QST  : Quenching &amp; Self Tempering</a:t>
            </a:r>
          </a:p>
          <a:p>
            <a:r>
              <a:rPr lang="en-US" altLang="en-US" sz="2400" b="1" u="sng">
                <a:latin typeface="Bookman Old Style" panose="02050604050505020204" pitchFamily="18" charset="0"/>
              </a:rPr>
              <a:t>Advantages</a:t>
            </a:r>
            <a:r>
              <a:rPr lang="en-US" altLang="en-US" sz="2400" b="1">
                <a:latin typeface="Bookman Old Style" panose="02050604050505020204" pitchFamily="18" charset="0"/>
              </a:rPr>
              <a:t>:</a:t>
            </a:r>
          </a:p>
          <a:p>
            <a:pPr lvl="1">
              <a:buFontTx/>
              <a:buNone/>
            </a:pPr>
            <a:r>
              <a:rPr lang="en-US" altLang="en-US" sz="2000" b="1">
                <a:latin typeface="Bookman Old Style" panose="02050604050505020204" pitchFamily="18" charset="0"/>
              </a:rPr>
              <a:t>    </a:t>
            </a:r>
            <a:r>
              <a:rPr lang="en-US" altLang="en-US" sz="2000" b="1">
                <a:solidFill>
                  <a:srgbClr val="FF3399"/>
                </a:solidFill>
                <a:latin typeface="Bookman Old Style" panose="02050604050505020204" pitchFamily="18" charset="0"/>
              </a:rPr>
              <a:t>*Strength</a:t>
            </a:r>
            <a:r>
              <a:rPr lang="en-US" altLang="en-US" sz="2000" b="1">
                <a:latin typeface="Bookman Old Style" panose="02050604050505020204" pitchFamily="18" charset="0"/>
              </a:rPr>
              <a:t>  √</a:t>
            </a:r>
          </a:p>
          <a:p>
            <a:pPr lvl="1">
              <a:buFontTx/>
              <a:buNone/>
            </a:pPr>
            <a:r>
              <a:rPr lang="en-US" altLang="en-US" sz="2000" b="1">
                <a:latin typeface="Bookman Old Style" panose="02050604050505020204" pitchFamily="18" charset="0"/>
              </a:rPr>
              <a:t>    *Ductility √</a:t>
            </a:r>
          </a:p>
          <a:p>
            <a:pPr lvl="1">
              <a:buFontTx/>
              <a:buNone/>
            </a:pPr>
            <a:r>
              <a:rPr lang="en-US" altLang="en-US" sz="2000" b="1">
                <a:latin typeface="Bookman Old Style" panose="02050604050505020204" pitchFamily="18" charset="0"/>
              </a:rPr>
              <a:t>    *</a:t>
            </a:r>
            <a:r>
              <a:rPr lang="en-US" altLang="en-US" sz="2000" b="1">
                <a:solidFill>
                  <a:srgbClr val="0000CC"/>
                </a:solidFill>
                <a:latin typeface="Bookman Old Style" panose="02050604050505020204" pitchFamily="18" charset="0"/>
              </a:rPr>
              <a:t>Bendability </a:t>
            </a:r>
            <a:r>
              <a:rPr lang="en-US" altLang="en-US" sz="2000" b="1">
                <a:latin typeface="Bookman Old Style" panose="02050604050505020204" pitchFamily="18" charset="0"/>
              </a:rPr>
              <a:t>√</a:t>
            </a:r>
          </a:p>
          <a:p>
            <a:pPr lvl="1">
              <a:buFontTx/>
              <a:buNone/>
            </a:pPr>
            <a:r>
              <a:rPr lang="en-US" altLang="en-US" sz="2000" b="1">
                <a:latin typeface="Bookman Old Style" panose="02050604050505020204" pitchFamily="18" charset="0"/>
              </a:rPr>
              <a:t>    *Weldability √</a:t>
            </a:r>
          </a:p>
          <a:p>
            <a:pPr>
              <a:buFontTx/>
              <a:buNone/>
            </a:pPr>
            <a:endParaRPr lang="en-US" altLang="en-US" sz="2400" b="1">
              <a:latin typeface="Bookman Old Style" panose="02050604050505020204" pitchFamily="18" charset="0"/>
            </a:endParaRPr>
          </a:p>
          <a:p>
            <a:pPr>
              <a:buFontTx/>
              <a:buNone/>
            </a:pPr>
            <a:endParaRPr lang="en-US" altLang="en-US" sz="2400" b="1">
              <a:latin typeface="Bookman Old Style" panose="02050604050505020204" pitchFamily="18" charset="0"/>
            </a:endParaRPr>
          </a:p>
          <a:p>
            <a:endParaRPr lang="en-US" altLang="en-US" sz="2400" b="1">
              <a:latin typeface="Bookman Old Style" panose="02050604050505020204" pitchFamily="18" charset="0"/>
            </a:endParaRPr>
          </a:p>
        </p:txBody>
      </p:sp>
      <p:pic>
        <p:nvPicPr>
          <p:cNvPr id="10244" name="Picture 4">
            <a:extLst>
              <a:ext uri="{FF2B5EF4-FFF2-40B4-BE49-F238E27FC236}">
                <a16:creationId xmlns:a16="http://schemas.microsoft.com/office/drawing/2014/main" id="{1A970692-0D19-7612-CDCF-811D8B868B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282" t="56165" b="8218"/>
          <a:stretch>
            <a:fillRect/>
          </a:stretch>
        </p:blipFill>
        <p:spPr bwMode="auto">
          <a:xfrm>
            <a:off x="6248400" y="4343400"/>
            <a:ext cx="259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a:extLst>
              <a:ext uri="{FF2B5EF4-FFF2-40B4-BE49-F238E27FC236}">
                <a16:creationId xmlns:a16="http://schemas.microsoft.com/office/drawing/2014/main" id="{D47410AD-01F9-4CFF-0932-93B7E804F642}"/>
              </a:ext>
            </a:extLst>
          </p:cNvPr>
          <p:cNvSpPr txBox="1">
            <a:spLocks noChangeArrowheads="1"/>
          </p:cNvSpPr>
          <p:nvPr/>
        </p:nvSpPr>
        <p:spPr bwMode="auto">
          <a:xfrm>
            <a:off x="1143000" y="304800"/>
            <a:ext cx="60198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solidFill>
                  <a:srgbClr val="FF00FF"/>
                </a:solidFill>
                <a:latin typeface="Bookman Old Style" panose="02050604050505020204" pitchFamily="18" charset="0"/>
                <a:cs typeface="Arial" panose="020B0604020202020204" pitchFamily="34" charset="0"/>
              </a:rPr>
              <a:t>TMT STEEL BARS MANUFACURING</a:t>
            </a:r>
          </a:p>
          <a:p>
            <a:pPr eaLnBrk="1" hangingPunct="1">
              <a:spcBef>
                <a:spcPct val="50000"/>
              </a:spcBef>
              <a:buFontTx/>
              <a:buNone/>
            </a:pPr>
            <a:endParaRPr lang="en-US" altLang="en-US" sz="1800">
              <a:cs typeface="Arial" panose="020B0604020202020204" pitchFamily="34" charset="0"/>
            </a:endParaRPr>
          </a:p>
        </p:txBody>
      </p:sp>
      <p:sp>
        <p:nvSpPr>
          <p:cNvPr id="15363" name="Rectangle 4">
            <a:extLst>
              <a:ext uri="{FF2B5EF4-FFF2-40B4-BE49-F238E27FC236}">
                <a16:creationId xmlns:a16="http://schemas.microsoft.com/office/drawing/2014/main" id="{FE0385A7-CC2F-AF55-C452-F478EB2E673A}"/>
              </a:ext>
            </a:extLst>
          </p:cNvPr>
          <p:cNvSpPr>
            <a:spLocks noChangeArrowheads="1"/>
          </p:cNvSpPr>
          <p:nvPr/>
        </p:nvSpPr>
        <p:spPr bwMode="auto">
          <a:xfrm>
            <a:off x="3886200" y="4114800"/>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en-US" altLang="en-US" sz="1800" b="1">
                <a:solidFill>
                  <a:schemeClr val="tx2"/>
                </a:solidFill>
                <a:cs typeface="Arial" panose="020B0604020202020204" pitchFamily="34" charset="0"/>
              </a:rPr>
            </a:br>
            <a:r>
              <a:rPr lang="en-US" altLang="en-US" sz="1800" b="1">
                <a:solidFill>
                  <a:schemeClr val="tx2"/>
                </a:solidFill>
                <a:cs typeface="Arial" panose="020B0604020202020204" pitchFamily="34" charset="0"/>
              </a:rPr>
              <a:t> </a:t>
            </a:r>
            <a:r>
              <a:rPr lang="en-US" altLang="en-US" sz="1800">
                <a:cs typeface="Arial" panose="020B0604020202020204" pitchFamily="34" charset="0"/>
              </a:rPr>
              <a:t> </a:t>
            </a:r>
          </a:p>
        </p:txBody>
      </p:sp>
      <p:pic>
        <p:nvPicPr>
          <p:cNvPr id="15364" name="Picture 5" descr="im_rolling">
            <a:extLst>
              <a:ext uri="{FF2B5EF4-FFF2-40B4-BE49-F238E27FC236}">
                <a16:creationId xmlns:a16="http://schemas.microsoft.com/office/drawing/2014/main" id="{449C0AFA-4A57-430E-3A20-5E4BBDAE9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733800"/>
            <a:ext cx="81915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6">
            <a:extLst>
              <a:ext uri="{FF2B5EF4-FFF2-40B4-BE49-F238E27FC236}">
                <a16:creationId xmlns:a16="http://schemas.microsoft.com/office/drawing/2014/main" id="{389EE883-523A-5AAB-8CCA-D49663DE37AB}"/>
              </a:ext>
            </a:extLst>
          </p:cNvPr>
          <p:cNvSpPr>
            <a:spLocks noChangeArrowheads="1"/>
          </p:cNvSpPr>
          <p:nvPr/>
        </p:nvSpPr>
        <p:spPr bwMode="auto">
          <a:xfrm>
            <a:off x="3830715" y="1142168"/>
            <a:ext cx="4572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008000"/>
                </a:solidFill>
                <a:cs typeface="Arial" panose="020B0604020202020204" pitchFamily="34" charset="0"/>
              </a:rPr>
              <a:t>‘Quenching &amp; Tempering’ (Q &amp; T) technology</a:t>
            </a:r>
            <a:r>
              <a:rPr lang="en-US" altLang="en-US" sz="1800" b="1" dirty="0">
                <a:solidFill>
                  <a:schemeClr val="tx2"/>
                </a:solidFill>
                <a:cs typeface="Arial" panose="020B0604020202020204" pitchFamily="34" charset="0"/>
              </a:rPr>
              <a:t> </a:t>
            </a:r>
          </a:p>
          <a:p>
            <a:pPr eaLnBrk="1" hangingPunct="1">
              <a:spcBef>
                <a:spcPct val="0"/>
              </a:spcBef>
              <a:buFontTx/>
              <a:buNone/>
            </a:pPr>
            <a:endParaRPr lang="en-US" altLang="en-US" sz="1800" b="1" dirty="0">
              <a:solidFill>
                <a:schemeClr val="tx2"/>
              </a:solidFill>
              <a:cs typeface="Arial" panose="020B0604020202020204" pitchFamily="34" charset="0"/>
            </a:endParaRPr>
          </a:p>
          <a:p>
            <a:pPr eaLnBrk="1" hangingPunct="1">
              <a:spcBef>
                <a:spcPct val="0"/>
              </a:spcBef>
              <a:buFontTx/>
              <a:buNone/>
            </a:pPr>
            <a:r>
              <a:rPr lang="en-US" altLang="en-US" sz="1800" b="1" dirty="0">
                <a:solidFill>
                  <a:srgbClr val="FF3300"/>
                </a:solidFill>
                <a:cs typeface="Arial" panose="020B0604020202020204" pitchFamily="34" charset="0"/>
              </a:rPr>
              <a:t>1.Quenching </a:t>
            </a:r>
            <a:br>
              <a:rPr lang="en-US" altLang="en-US" sz="1800" b="1" dirty="0">
                <a:solidFill>
                  <a:srgbClr val="FF3300"/>
                </a:solidFill>
                <a:cs typeface="Arial" panose="020B0604020202020204" pitchFamily="34" charset="0"/>
              </a:rPr>
            </a:br>
            <a:endParaRPr lang="en-US" altLang="en-US" sz="1800" b="1" dirty="0">
              <a:solidFill>
                <a:srgbClr val="FF3300"/>
              </a:solidFill>
              <a:cs typeface="Arial" panose="020B0604020202020204" pitchFamily="34" charset="0"/>
            </a:endParaRPr>
          </a:p>
          <a:p>
            <a:pPr eaLnBrk="1" hangingPunct="1">
              <a:spcBef>
                <a:spcPct val="0"/>
              </a:spcBef>
              <a:buFontTx/>
              <a:buNone/>
            </a:pPr>
            <a:r>
              <a:rPr lang="en-US" altLang="en-US" sz="1800" b="1" dirty="0">
                <a:solidFill>
                  <a:srgbClr val="0000FF"/>
                </a:solidFill>
                <a:cs typeface="Arial" panose="020B0604020202020204" pitchFamily="34" charset="0"/>
              </a:rPr>
              <a:t>2.Self Tempering</a:t>
            </a:r>
          </a:p>
          <a:p>
            <a:pPr eaLnBrk="1" hangingPunct="1">
              <a:spcBef>
                <a:spcPct val="0"/>
              </a:spcBef>
              <a:buFontTx/>
              <a:buNone/>
            </a:pPr>
            <a:endParaRPr lang="en-US" altLang="en-US" sz="1800" b="1" dirty="0">
              <a:solidFill>
                <a:srgbClr val="0000FF"/>
              </a:solidFill>
              <a:cs typeface="Arial" panose="020B0604020202020204" pitchFamily="34" charset="0"/>
            </a:endParaRPr>
          </a:p>
          <a:p>
            <a:pPr eaLnBrk="1" hangingPunct="1">
              <a:spcBef>
                <a:spcPct val="0"/>
              </a:spcBef>
              <a:buFontTx/>
              <a:buNone/>
            </a:pPr>
            <a:r>
              <a:rPr lang="en-US" altLang="en-US" sz="1800" b="1" dirty="0">
                <a:solidFill>
                  <a:srgbClr val="993366"/>
                </a:solidFill>
                <a:cs typeface="Arial" panose="020B0604020202020204" pitchFamily="34" charset="0"/>
              </a:rPr>
              <a:t>3.</a:t>
            </a:r>
            <a:r>
              <a:rPr lang="en-US" altLang="en-US" sz="1800" dirty="0">
                <a:solidFill>
                  <a:srgbClr val="993366"/>
                </a:solidFill>
                <a:cs typeface="Arial" panose="020B0604020202020204" pitchFamily="34" charset="0"/>
              </a:rPr>
              <a:t> </a:t>
            </a:r>
            <a:r>
              <a:rPr lang="en-US" altLang="en-US" sz="1800" b="1" dirty="0">
                <a:solidFill>
                  <a:srgbClr val="993366"/>
                </a:solidFill>
                <a:cs typeface="Arial" panose="020B0604020202020204" pitchFamily="34" charset="0"/>
              </a:rPr>
              <a:t>Atmospheric Cooling</a:t>
            </a:r>
          </a:p>
        </p:txBody>
      </p:sp>
      <p:pic>
        <p:nvPicPr>
          <p:cNvPr id="3" name="Picture 4" descr="im_ingots1">
            <a:extLst>
              <a:ext uri="{FF2B5EF4-FFF2-40B4-BE49-F238E27FC236}">
                <a16:creationId xmlns:a16="http://schemas.microsoft.com/office/drawing/2014/main" id="{29DC1DA6-3169-2CB2-998A-12AA9EB36D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911502"/>
            <a:ext cx="22288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885BC6B5-33CF-756F-6774-94720E1F8095}"/>
              </a:ext>
            </a:extLst>
          </p:cNvPr>
          <p:cNvSpPr>
            <a:spLocks noChangeArrowheads="1"/>
          </p:cNvSpPr>
          <p:nvPr/>
        </p:nvSpPr>
        <p:spPr bwMode="auto">
          <a:xfrm>
            <a:off x="1066800" y="3029881"/>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336699"/>
                </a:solidFill>
                <a:cs typeface="Arial" panose="020B0604020202020204" pitchFamily="34" charset="0"/>
              </a:rPr>
              <a:t>BILLETS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The Perils of Buying Real Estate in India - WSJ"/>
          <p:cNvPicPr>
            <a:picLocks noChangeAspect="1" noChangeArrowheads="1"/>
          </p:cNvPicPr>
          <p:nvPr/>
        </p:nvPicPr>
        <p:blipFill>
          <a:blip r:embed="rId2" cstate="print"/>
          <a:srcRect/>
          <a:stretch>
            <a:fillRect/>
          </a:stretch>
        </p:blipFill>
        <p:spPr bwMode="auto">
          <a:xfrm>
            <a:off x="1083620" y="3810000"/>
            <a:ext cx="2133600" cy="2438400"/>
          </a:xfrm>
          <a:prstGeom prst="rect">
            <a:avLst/>
          </a:prstGeom>
          <a:noFill/>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98" t="21184" r="12316" b="26611"/>
          <a:stretch/>
        </p:blipFill>
        <p:spPr bwMode="auto">
          <a:xfrm>
            <a:off x="3881105" y="2590800"/>
            <a:ext cx="4091354" cy="40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Punched Tape 2">
            <a:extLst>
              <a:ext uri="{FF2B5EF4-FFF2-40B4-BE49-F238E27FC236}">
                <a16:creationId xmlns:a16="http://schemas.microsoft.com/office/drawing/2014/main" id="{49A03DC5-4C80-2E08-ECBE-C21C847667A9}"/>
              </a:ext>
            </a:extLst>
          </p:cNvPr>
          <p:cNvSpPr/>
          <p:nvPr/>
        </p:nvSpPr>
        <p:spPr>
          <a:xfrm>
            <a:off x="523461" y="119968"/>
            <a:ext cx="8077200" cy="765274"/>
          </a:xfrm>
          <a:prstGeom prst="flowChartPunchedTape">
            <a:avLst/>
          </a:prstGeom>
          <a:solidFill>
            <a:srgbClr val="002060"/>
          </a:solidFill>
        </p:spPr>
        <p:txBody>
          <a:bodyPr wrap="square">
            <a:spAutoFit/>
          </a:bodyPr>
          <a:lstStyle/>
          <a:p>
            <a:pPr>
              <a:defRPr/>
            </a:pPr>
            <a:r>
              <a:rPr lang="en-US" sz="2400" b="1" dirty="0">
                <a:solidFill>
                  <a:srgbClr val="FFC000"/>
                </a:solidFill>
                <a:latin typeface="Bookman Old Style" pitchFamily="18" charset="0"/>
                <a:cs typeface="Times New Roman" pitchFamily="18" charset="0"/>
              </a:rPr>
              <a:t>MYTH</a:t>
            </a:r>
            <a:r>
              <a:rPr lang="en-US" sz="2400" b="1" dirty="0">
                <a:solidFill>
                  <a:srgbClr val="FF0000"/>
                </a:solidFill>
                <a:latin typeface="Bookman Old Style" pitchFamily="18" charset="0"/>
                <a:cs typeface="Times New Roman" pitchFamily="18" charset="0"/>
              </a:rPr>
              <a:t> : Always Detail structural Design is needed </a:t>
            </a:r>
            <a:endParaRPr lang="en-US" sz="2000" b="1" dirty="0">
              <a:solidFill>
                <a:srgbClr val="FFFF00"/>
              </a:solidFill>
              <a:latin typeface="Bookman Old Style" pitchFamily="18" charset="0"/>
              <a:cs typeface="Times New Roman" pitchFamily="18" charset="0"/>
            </a:endParaRPr>
          </a:p>
        </p:txBody>
      </p:sp>
      <p:sp>
        <p:nvSpPr>
          <p:cNvPr id="4" name="Flowchart: Punched Tape 3">
            <a:extLst>
              <a:ext uri="{FF2B5EF4-FFF2-40B4-BE49-F238E27FC236}">
                <a16:creationId xmlns:a16="http://schemas.microsoft.com/office/drawing/2014/main" id="{355F45D4-7959-404F-D13D-B2E30ECFAFDB}"/>
              </a:ext>
            </a:extLst>
          </p:cNvPr>
          <p:cNvSpPr/>
          <p:nvPr/>
        </p:nvSpPr>
        <p:spPr>
          <a:xfrm>
            <a:off x="228600" y="972747"/>
            <a:ext cx="8458200" cy="1377494"/>
          </a:xfrm>
          <a:prstGeom prst="flowChartPunchedTape">
            <a:avLst/>
          </a:prstGeom>
          <a:solidFill>
            <a:srgbClr val="002060"/>
          </a:solidFill>
        </p:spPr>
        <p:txBody>
          <a:bodyPr wrap="square">
            <a:spAutoFit/>
          </a:bodyPr>
          <a:lstStyle/>
          <a:p>
            <a:pPr>
              <a:defRPr/>
            </a:pPr>
            <a:r>
              <a:rPr lang="en-US" sz="2400" b="1" dirty="0">
                <a:solidFill>
                  <a:srgbClr val="FF0000"/>
                </a:solidFill>
                <a:latin typeface="Bookman Old Style" pitchFamily="18" charset="0"/>
                <a:cs typeface="Times New Roman" pitchFamily="18" charset="0"/>
              </a:rPr>
              <a:t>REALITY  : </a:t>
            </a:r>
            <a:r>
              <a:rPr lang="en-US" sz="2400" b="1" dirty="0">
                <a:solidFill>
                  <a:srgbClr val="FFC000"/>
                </a:solidFill>
                <a:latin typeface="Bookman Old Style" pitchFamily="18" charset="0"/>
                <a:cs typeface="Times New Roman" pitchFamily="18" charset="0"/>
              </a:rPr>
              <a:t>Simplified  Structural Design is </a:t>
            </a:r>
          </a:p>
          <a:p>
            <a:pPr>
              <a:defRPr/>
            </a:pPr>
            <a:r>
              <a:rPr lang="en-US" sz="2400" b="1" dirty="0">
                <a:solidFill>
                  <a:srgbClr val="FFC000"/>
                </a:solidFill>
                <a:latin typeface="Bookman Old Style" pitchFamily="18" charset="0"/>
                <a:cs typeface="Times New Roman" pitchFamily="18" charset="0"/>
              </a:rPr>
              <a:t>                   sufficient in many situations   </a:t>
            </a:r>
            <a:endParaRPr lang="en-US" sz="2000" b="1" dirty="0">
              <a:solidFill>
                <a:srgbClr val="FFC000"/>
              </a:solidFill>
              <a:latin typeface="Bookman Old Style" pitchFamily="18" charset="0"/>
              <a:cs typeface="Times New Roman" pitchFamily="18"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643C629-2535-3F7C-44A1-C3EA453F58B5}"/>
              </a:ext>
            </a:extLst>
          </p:cNvPr>
          <p:cNvSpPr>
            <a:spLocks noChangeArrowheads="1"/>
          </p:cNvSpPr>
          <p:nvPr/>
        </p:nvSpPr>
        <p:spPr bwMode="auto">
          <a:xfrm>
            <a:off x="914400" y="838200"/>
            <a:ext cx="7086600" cy="21859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000" b="1" dirty="0">
                <a:solidFill>
                  <a:srgbClr val="008000"/>
                </a:solidFill>
                <a:latin typeface="Bookman Old Style" panose="02050604050505020204" pitchFamily="18" charset="0"/>
                <a:cs typeface="Arial" panose="020B0604020202020204" pitchFamily="34" charset="0"/>
              </a:rPr>
              <a:t>‘Quenching &amp; Tempering’ (Q &amp; T) technology</a:t>
            </a:r>
            <a:r>
              <a:rPr lang="en-US" altLang="en-US" sz="2000" b="1" dirty="0">
                <a:solidFill>
                  <a:schemeClr val="tx2"/>
                </a:solidFill>
                <a:latin typeface="Bookman Old Style" panose="02050604050505020204" pitchFamily="18" charset="0"/>
                <a:cs typeface="Arial" panose="020B0604020202020204" pitchFamily="34" charset="0"/>
              </a:rPr>
              <a:t> </a:t>
            </a:r>
          </a:p>
          <a:p>
            <a:pPr eaLnBrk="1" hangingPunct="1">
              <a:spcBef>
                <a:spcPct val="0"/>
              </a:spcBef>
              <a:buFontTx/>
              <a:buNone/>
              <a:defRPr/>
            </a:pPr>
            <a:endParaRPr lang="en-US" altLang="en-US" sz="2000" b="1" dirty="0">
              <a:solidFill>
                <a:schemeClr val="tx2"/>
              </a:solidFill>
              <a:latin typeface="Bookman Old Style" panose="02050604050505020204" pitchFamily="18" charset="0"/>
              <a:cs typeface="Arial" panose="020B0604020202020204" pitchFamily="34" charset="0"/>
            </a:endParaRPr>
          </a:p>
          <a:p>
            <a:pPr marL="342900" indent="-342900" eaLnBrk="1" hangingPunct="1">
              <a:spcBef>
                <a:spcPct val="0"/>
              </a:spcBef>
              <a:defRPr/>
            </a:pPr>
            <a:r>
              <a:rPr lang="en-US" altLang="en-US" sz="2000" b="1" dirty="0">
                <a:solidFill>
                  <a:srgbClr val="002060"/>
                </a:solidFill>
                <a:latin typeface="Bookman Old Style" panose="02050604050505020204" pitchFamily="18" charset="0"/>
                <a:cs typeface="Arial" panose="020B0604020202020204" pitchFamily="34" charset="0"/>
              </a:rPr>
              <a:t>The rolled hot bar of given size at the right speed and temperature enters Quenching Box</a:t>
            </a:r>
          </a:p>
          <a:p>
            <a:pPr eaLnBrk="1" hangingPunct="1">
              <a:spcBef>
                <a:spcPct val="0"/>
              </a:spcBef>
              <a:buFontTx/>
              <a:buNone/>
              <a:defRPr/>
            </a:pPr>
            <a:r>
              <a:rPr lang="en-US" altLang="en-US" sz="2000" b="1" u="sng" dirty="0">
                <a:solidFill>
                  <a:srgbClr val="FF3300"/>
                </a:solidFill>
                <a:latin typeface="Bookman Old Style" panose="02050604050505020204" pitchFamily="18" charset="0"/>
                <a:cs typeface="Arial" panose="020B0604020202020204" pitchFamily="34" charset="0"/>
              </a:rPr>
              <a:t>1.Quenching</a:t>
            </a:r>
            <a:r>
              <a:rPr lang="en-US" altLang="en-US" sz="2000" b="1" dirty="0">
                <a:solidFill>
                  <a:srgbClr val="FF3300"/>
                </a:solidFill>
                <a:latin typeface="Bookman Old Style" panose="02050604050505020204" pitchFamily="18" charset="0"/>
                <a:cs typeface="Arial" panose="020B0604020202020204" pitchFamily="34" charset="0"/>
              </a:rPr>
              <a:t> </a:t>
            </a:r>
            <a:br>
              <a:rPr lang="en-US" altLang="en-US" sz="2000" b="1" dirty="0">
                <a:solidFill>
                  <a:srgbClr val="FF3300"/>
                </a:solidFill>
                <a:latin typeface="Bookman Old Style" panose="02050604050505020204" pitchFamily="18" charset="0"/>
                <a:cs typeface="Arial" panose="020B0604020202020204" pitchFamily="34" charset="0"/>
              </a:rPr>
            </a:br>
            <a:r>
              <a:rPr lang="en-US" altLang="en-US" sz="1800" b="1" dirty="0">
                <a:solidFill>
                  <a:srgbClr val="008000"/>
                </a:solidFill>
                <a:latin typeface="Bookman Old Style" panose="02050604050505020204" pitchFamily="18" charset="0"/>
                <a:cs typeface="Arial" panose="020B0604020202020204" pitchFamily="34" charset="0"/>
              </a:rPr>
              <a:t>Right quantity of water at right temp. and pressure is sprayed to quench the Red-Hot Steel</a:t>
            </a:r>
          </a:p>
        </p:txBody>
      </p:sp>
      <p:sp>
        <p:nvSpPr>
          <p:cNvPr id="17411" name="Text Box 3">
            <a:extLst>
              <a:ext uri="{FF2B5EF4-FFF2-40B4-BE49-F238E27FC236}">
                <a16:creationId xmlns:a16="http://schemas.microsoft.com/office/drawing/2014/main" id="{9ED2B096-60C4-7372-38A2-AC311D4D60E7}"/>
              </a:ext>
            </a:extLst>
          </p:cNvPr>
          <p:cNvSpPr txBox="1">
            <a:spLocks noChangeArrowheads="1"/>
          </p:cNvSpPr>
          <p:nvPr/>
        </p:nvSpPr>
        <p:spPr bwMode="auto">
          <a:xfrm>
            <a:off x="1143000" y="304800"/>
            <a:ext cx="60198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solidFill>
                  <a:srgbClr val="FF00FF"/>
                </a:solidFill>
                <a:latin typeface="Bookman Old Style" panose="02050604050505020204" pitchFamily="18" charset="0"/>
                <a:cs typeface="Arial" panose="020B0604020202020204" pitchFamily="34" charset="0"/>
              </a:rPr>
              <a:t>TMT STEEL BARS MANUFACURING</a:t>
            </a:r>
          </a:p>
          <a:p>
            <a:pPr eaLnBrk="1" hangingPunct="1">
              <a:spcBef>
                <a:spcPct val="50000"/>
              </a:spcBef>
              <a:buFontTx/>
              <a:buNone/>
            </a:pPr>
            <a:endParaRPr lang="en-US" altLang="en-US" sz="1800">
              <a:cs typeface="Arial" panose="020B0604020202020204" pitchFamily="34" charset="0"/>
            </a:endParaRPr>
          </a:p>
        </p:txBody>
      </p:sp>
      <p:sp>
        <p:nvSpPr>
          <p:cNvPr id="17412" name="Rectangle 4">
            <a:extLst>
              <a:ext uri="{FF2B5EF4-FFF2-40B4-BE49-F238E27FC236}">
                <a16:creationId xmlns:a16="http://schemas.microsoft.com/office/drawing/2014/main" id="{6950ED55-8389-9BED-AA4E-F4D0B1F03542}"/>
              </a:ext>
            </a:extLst>
          </p:cNvPr>
          <p:cNvSpPr>
            <a:spLocks noChangeArrowheads="1"/>
          </p:cNvSpPr>
          <p:nvPr/>
        </p:nvSpPr>
        <p:spPr bwMode="auto">
          <a:xfrm>
            <a:off x="3886200" y="4114800"/>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en-US" altLang="en-US" sz="1800" b="1">
                <a:solidFill>
                  <a:schemeClr val="tx2"/>
                </a:solidFill>
                <a:cs typeface="Arial" panose="020B0604020202020204" pitchFamily="34" charset="0"/>
              </a:rPr>
            </a:br>
            <a:r>
              <a:rPr lang="en-US" altLang="en-US" sz="1800" b="1">
                <a:solidFill>
                  <a:schemeClr val="tx2"/>
                </a:solidFill>
                <a:cs typeface="Arial" panose="020B0604020202020204" pitchFamily="34" charset="0"/>
              </a:rPr>
              <a:t> </a:t>
            </a:r>
            <a:r>
              <a:rPr lang="en-US" altLang="en-US" sz="1800">
                <a:cs typeface="Arial" panose="020B0604020202020204" pitchFamily="34" charset="0"/>
              </a:rPr>
              <a:t> </a:t>
            </a:r>
          </a:p>
        </p:txBody>
      </p:sp>
      <p:pic>
        <p:nvPicPr>
          <p:cNvPr id="17413" name="Picture 5" descr="im_tmt">
            <a:extLst>
              <a:ext uri="{FF2B5EF4-FFF2-40B4-BE49-F238E27FC236}">
                <a16:creationId xmlns:a16="http://schemas.microsoft.com/office/drawing/2014/main" id="{B4DBD72E-8574-F74F-C645-6C281DB509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562350"/>
            <a:ext cx="81915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96487CF-83BC-77E0-D97D-599E92B51F7C}"/>
              </a:ext>
            </a:extLst>
          </p:cNvPr>
          <p:cNvSpPr/>
          <p:nvPr/>
        </p:nvSpPr>
        <p:spPr>
          <a:xfrm>
            <a:off x="381000" y="5257800"/>
            <a:ext cx="40386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6FD415B-A0D5-B03E-9DA1-BE2A8EC14249}"/>
              </a:ext>
            </a:extLst>
          </p:cNvPr>
          <p:cNvSpPr>
            <a:spLocks noChangeArrowheads="1"/>
          </p:cNvSpPr>
          <p:nvPr/>
        </p:nvSpPr>
        <p:spPr bwMode="auto">
          <a:xfrm>
            <a:off x="457200" y="506413"/>
            <a:ext cx="4267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b="1">
              <a:solidFill>
                <a:schemeClr val="tx2"/>
              </a:solidFill>
              <a:latin typeface="Bookman Old Style" panose="02050604050505020204" pitchFamily="18" charset="0"/>
              <a:cs typeface="Arial" panose="020B0604020202020204" pitchFamily="34" charset="0"/>
            </a:endParaRPr>
          </a:p>
          <a:p>
            <a:pPr eaLnBrk="1" hangingPunct="1">
              <a:spcBef>
                <a:spcPct val="0"/>
              </a:spcBef>
              <a:buFontTx/>
              <a:buNone/>
            </a:pPr>
            <a:r>
              <a:rPr lang="en-US" altLang="en-US" sz="2000" b="1" u="sng">
                <a:solidFill>
                  <a:srgbClr val="FF3300"/>
                </a:solidFill>
                <a:latin typeface="Bookman Old Style" panose="02050604050505020204" pitchFamily="18" charset="0"/>
                <a:cs typeface="Arial" panose="020B0604020202020204" pitchFamily="34" charset="0"/>
              </a:rPr>
              <a:t>2.Self Tempering</a:t>
            </a:r>
          </a:p>
          <a:p>
            <a:pPr eaLnBrk="1" hangingPunct="1">
              <a:spcBef>
                <a:spcPct val="0"/>
              </a:spcBef>
              <a:buFontTx/>
              <a:buNone/>
            </a:pPr>
            <a:endParaRPr lang="en-US" altLang="en-US" sz="2000" b="1" u="sng">
              <a:solidFill>
                <a:srgbClr val="FF3300"/>
              </a:solidFill>
              <a:latin typeface="Bookman Old Style" panose="02050604050505020204" pitchFamily="18" charset="0"/>
              <a:cs typeface="Arial" panose="020B0604020202020204" pitchFamily="34" charset="0"/>
            </a:endParaRPr>
          </a:p>
          <a:p>
            <a:pPr eaLnBrk="1" hangingPunct="1">
              <a:spcBef>
                <a:spcPct val="0"/>
              </a:spcBef>
              <a:buFontTx/>
              <a:buNone/>
            </a:pPr>
            <a:r>
              <a:rPr lang="en-US" altLang="en-US" sz="2000" b="1">
                <a:solidFill>
                  <a:srgbClr val="FF3300"/>
                </a:solidFill>
                <a:latin typeface="Bookman Old Style" panose="02050604050505020204" pitchFamily="18" charset="0"/>
                <a:cs typeface="Arial" panose="020B0604020202020204" pitchFamily="34" charset="0"/>
              </a:rPr>
              <a:t>On leaving Quenching Box ,the outer shell is cool as compared to the still hot core,which continues to radiate heat.This heat migrate towards the surface self -tempering the outer layer into martensitic there by giving the bar the improved deformity. </a:t>
            </a:r>
          </a:p>
          <a:p>
            <a:pPr eaLnBrk="1" hangingPunct="1">
              <a:spcBef>
                <a:spcPct val="0"/>
              </a:spcBef>
              <a:buFontTx/>
              <a:buNone/>
            </a:pPr>
            <a:endParaRPr lang="en-US" altLang="en-US" sz="2000" b="1">
              <a:solidFill>
                <a:srgbClr val="FF3300"/>
              </a:solidFill>
              <a:latin typeface="Bookman Old Style" panose="02050604050505020204" pitchFamily="18" charset="0"/>
              <a:cs typeface="Arial" panose="020B0604020202020204" pitchFamily="34" charset="0"/>
            </a:endParaRPr>
          </a:p>
          <a:p>
            <a:pPr eaLnBrk="1" hangingPunct="1">
              <a:spcBef>
                <a:spcPct val="0"/>
              </a:spcBef>
              <a:buFontTx/>
              <a:buNone/>
            </a:pPr>
            <a:endParaRPr lang="en-US" altLang="en-US" sz="1800" b="1">
              <a:solidFill>
                <a:srgbClr val="FF3300"/>
              </a:solidFill>
              <a:cs typeface="Arial" panose="020B0604020202020204" pitchFamily="34" charset="0"/>
            </a:endParaRPr>
          </a:p>
        </p:txBody>
      </p:sp>
      <p:sp>
        <p:nvSpPr>
          <p:cNvPr id="19459" name="Text Box 3">
            <a:extLst>
              <a:ext uri="{FF2B5EF4-FFF2-40B4-BE49-F238E27FC236}">
                <a16:creationId xmlns:a16="http://schemas.microsoft.com/office/drawing/2014/main" id="{A351AA8B-BAE0-5897-05DF-81557AF5D8F4}"/>
              </a:ext>
            </a:extLst>
          </p:cNvPr>
          <p:cNvSpPr txBox="1">
            <a:spLocks noChangeArrowheads="1"/>
          </p:cNvSpPr>
          <p:nvPr/>
        </p:nvSpPr>
        <p:spPr bwMode="auto">
          <a:xfrm>
            <a:off x="1031875" y="119063"/>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solidFill>
                  <a:srgbClr val="FF00FF"/>
                </a:solidFill>
                <a:latin typeface="Bookman Old Style" panose="02050604050505020204" pitchFamily="18" charset="0"/>
                <a:cs typeface="Arial" panose="020B0604020202020204" pitchFamily="34" charset="0"/>
              </a:rPr>
              <a:t>TMT STEEL BARS MANUFACURING</a:t>
            </a:r>
            <a:endParaRPr lang="en-US" altLang="en-US" sz="1800">
              <a:cs typeface="Arial" panose="020B0604020202020204" pitchFamily="34" charset="0"/>
            </a:endParaRPr>
          </a:p>
        </p:txBody>
      </p:sp>
      <p:sp>
        <p:nvSpPr>
          <p:cNvPr id="19460" name="Rectangle 4">
            <a:extLst>
              <a:ext uri="{FF2B5EF4-FFF2-40B4-BE49-F238E27FC236}">
                <a16:creationId xmlns:a16="http://schemas.microsoft.com/office/drawing/2014/main" id="{0B59A92C-E272-B5AA-5C0D-2E41D8B375FF}"/>
              </a:ext>
            </a:extLst>
          </p:cNvPr>
          <p:cNvSpPr>
            <a:spLocks noChangeArrowheads="1"/>
          </p:cNvSpPr>
          <p:nvPr/>
        </p:nvSpPr>
        <p:spPr bwMode="auto">
          <a:xfrm>
            <a:off x="3886200" y="4114800"/>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en-US" altLang="en-US" sz="1800" b="1">
                <a:solidFill>
                  <a:schemeClr val="tx2"/>
                </a:solidFill>
                <a:cs typeface="Arial" panose="020B0604020202020204" pitchFamily="34" charset="0"/>
              </a:rPr>
            </a:br>
            <a:r>
              <a:rPr lang="en-US" altLang="en-US" sz="1800" b="1">
                <a:solidFill>
                  <a:schemeClr val="tx2"/>
                </a:solidFill>
                <a:cs typeface="Arial" panose="020B0604020202020204" pitchFamily="34" charset="0"/>
              </a:rPr>
              <a:t> </a:t>
            </a:r>
            <a:r>
              <a:rPr lang="en-US" altLang="en-US" sz="1800">
                <a:cs typeface="Arial" panose="020B0604020202020204" pitchFamily="34" charset="0"/>
              </a:rPr>
              <a:t> </a:t>
            </a:r>
          </a:p>
        </p:txBody>
      </p:sp>
      <p:pic>
        <p:nvPicPr>
          <p:cNvPr id="19461" name="Picture 4">
            <a:extLst>
              <a:ext uri="{FF2B5EF4-FFF2-40B4-BE49-F238E27FC236}">
                <a16:creationId xmlns:a16="http://schemas.microsoft.com/office/drawing/2014/main" id="{3496B1B7-D86F-DB58-16DF-7A44521E53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087" t="29817" r="45457" b="28326"/>
          <a:stretch>
            <a:fillRect/>
          </a:stretch>
        </p:blipFill>
        <p:spPr bwMode="auto">
          <a:xfrm>
            <a:off x="6307138" y="984250"/>
            <a:ext cx="23764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im_tmt1">
            <a:extLst>
              <a:ext uri="{FF2B5EF4-FFF2-40B4-BE49-F238E27FC236}">
                <a16:creationId xmlns:a16="http://schemas.microsoft.com/office/drawing/2014/main" id="{29F9A228-657C-D18E-0828-C0DC562648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8425" y="4038600"/>
            <a:ext cx="23558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im_tmt3">
            <a:extLst>
              <a:ext uri="{FF2B5EF4-FFF2-40B4-BE49-F238E27FC236}">
                <a16:creationId xmlns:a16="http://schemas.microsoft.com/office/drawing/2014/main" id="{79FA3C8B-1D5E-188E-4950-53F409A5D5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6236" r="20171"/>
          <a:stretch>
            <a:fillRect/>
          </a:stretch>
        </p:blipFill>
        <p:spPr bwMode="auto">
          <a:xfrm>
            <a:off x="4062413" y="4219575"/>
            <a:ext cx="21288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053919D-70B7-BDCD-49E5-09B3DC3AE393}"/>
              </a:ext>
            </a:extLst>
          </p:cNvPr>
          <p:cNvSpPr/>
          <p:nvPr/>
        </p:nvSpPr>
        <p:spPr>
          <a:xfrm>
            <a:off x="5791200" y="5929313"/>
            <a:ext cx="457200"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9" name="Oval 8">
            <a:extLst>
              <a:ext uri="{FF2B5EF4-FFF2-40B4-BE49-F238E27FC236}">
                <a16:creationId xmlns:a16="http://schemas.microsoft.com/office/drawing/2014/main" id="{8E3A12D3-B75D-7B4F-08BD-4600887983DA}"/>
              </a:ext>
            </a:extLst>
          </p:cNvPr>
          <p:cNvSpPr/>
          <p:nvPr/>
        </p:nvSpPr>
        <p:spPr>
          <a:xfrm>
            <a:off x="5334000" y="4953000"/>
            <a:ext cx="457200" cy="533400"/>
          </a:xfrm>
          <a:prstGeom prst="ellipse">
            <a:avLst/>
          </a:prstGeom>
          <a:solidFill>
            <a:schemeClr val="tx1">
              <a:lumMod val="50000"/>
              <a:lumOff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0" name="Rectangle 9">
            <a:extLst>
              <a:ext uri="{FF2B5EF4-FFF2-40B4-BE49-F238E27FC236}">
                <a16:creationId xmlns:a16="http://schemas.microsoft.com/office/drawing/2014/main" id="{7B449AC3-1748-674D-04B6-406A2F686880}"/>
              </a:ext>
            </a:extLst>
          </p:cNvPr>
          <p:cNvSpPr/>
          <p:nvPr/>
        </p:nvSpPr>
        <p:spPr>
          <a:xfrm>
            <a:off x="5791200" y="5562600"/>
            <a:ext cx="457200" cy="366713"/>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a:extLst>
              <a:ext uri="{FF2B5EF4-FFF2-40B4-BE49-F238E27FC236}">
                <a16:creationId xmlns:a16="http://schemas.microsoft.com/office/drawing/2014/main" id="{0A98A1B8-CFF6-8DA6-0039-5E91FB44B29F}"/>
              </a:ext>
            </a:extLst>
          </p:cNvPr>
          <p:cNvSpPr txBox="1">
            <a:spLocks noChangeArrowheads="1"/>
          </p:cNvSpPr>
          <p:nvPr/>
        </p:nvSpPr>
        <p:spPr bwMode="auto">
          <a:xfrm>
            <a:off x="1143000" y="304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solidFill>
                  <a:srgbClr val="FF00FF"/>
                </a:solidFill>
                <a:latin typeface="Bookman Old Style" panose="02050604050505020204" pitchFamily="18" charset="0"/>
                <a:cs typeface="Arial" panose="020B0604020202020204" pitchFamily="34" charset="0"/>
              </a:rPr>
              <a:t>TMT STEEL BARS MANUFACURING</a:t>
            </a:r>
            <a:endParaRPr lang="en-US" altLang="en-US" sz="1800">
              <a:cs typeface="Arial" panose="020B0604020202020204" pitchFamily="34" charset="0"/>
            </a:endParaRPr>
          </a:p>
        </p:txBody>
      </p:sp>
      <p:sp>
        <p:nvSpPr>
          <p:cNvPr id="21507" name="Rectangle 4">
            <a:extLst>
              <a:ext uri="{FF2B5EF4-FFF2-40B4-BE49-F238E27FC236}">
                <a16:creationId xmlns:a16="http://schemas.microsoft.com/office/drawing/2014/main" id="{7AA11629-F133-2B98-3275-A501321CD5EE}"/>
              </a:ext>
            </a:extLst>
          </p:cNvPr>
          <p:cNvSpPr>
            <a:spLocks noChangeArrowheads="1"/>
          </p:cNvSpPr>
          <p:nvPr/>
        </p:nvSpPr>
        <p:spPr bwMode="auto">
          <a:xfrm>
            <a:off x="3886200" y="4114800"/>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en-US" altLang="en-US" sz="1800" b="1">
                <a:solidFill>
                  <a:schemeClr val="tx2"/>
                </a:solidFill>
                <a:cs typeface="Arial" panose="020B0604020202020204" pitchFamily="34" charset="0"/>
              </a:rPr>
            </a:br>
            <a:r>
              <a:rPr lang="en-US" altLang="en-US" sz="1800" b="1">
                <a:solidFill>
                  <a:schemeClr val="tx2"/>
                </a:solidFill>
                <a:cs typeface="Arial" panose="020B0604020202020204" pitchFamily="34" charset="0"/>
              </a:rPr>
              <a:t> </a:t>
            </a:r>
            <a:r>
              <a:rPr lang="en-US" altLang="en-US" sz="1800">
                <a:cs typeface="Arial" panose="020B0604020202020204" pitchFamily="34" charset="0"/>
              </a:rPr>
              <a:t> </a:t>
            </a:r>
          </a:p>
        </p:txBody>
      </p:sp>
      <p:pic>
        <p:nvPicPr>
          <p:cNvPr id="21508" name="Picture 6" descr="im_tmt2">
            <a:extLst>
              <a:ext uri="{FF2B5EF4-FFF2-40B4-BE49-F238E27FC236}">
                <a16:creationId xmlns:a16="http://schemas.microsoft.com/office/drawing/2014/main" id="{C587FD4B-10E8-B459-B182-8C3F573173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525" y="3810000"/>
            <a:ext cx="21367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8">
            <a:extLst>
              <a:ext uri="{FF2B5EF4-FFF2-40B4-BE49-F238E27FC236}">
                <a16:creationId xmlns:a16="http://schemas.microsoft.com/office/drawing/2014/main" id="{7B4E2CEE-5A32-2BBF-532A-B29CAE164B0C}"/>
              </a:ext>
            </a:extLst>
          </p:cNvPr>
          <p:cNvSpPr>
            <a:spLocks noChangeArrowheads="1"/>
          </p:cNvSpPr>
          <p:nvPr/>
        </p:nvSpPr>
        <p:spPr bwMode="auto">
          <a:xfrm>
            <a:off x="898525" y="1066800"/>
            <a:ext cx="500697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solidFill>
                  <a:srgbClr val="993366"/>
                </a:solidFill>
                <a:latin typeface="Bookman Old Style" panose="02050604050505020204" pitchFamily="18" charset="0"/>
                <a:cs typeface="Arial" panose="020B0604020202020204" pitchFamily="34" charset="0"/>
              </a:rPr>
              <a:t>3. Atmospheric Cooling</a:t>
            </a:r>
            <a:endParaRPr lang="en-US" altLang="en-US" sz="2000" b="1" u="sng">
              <a:solidFill>
                <a:srgbClr val="FF3300"/>
              </a:solidFill>
              <a:latin typeface="Bookman Old Style" panose="02050604050505020204" pitchFamily="18" charset="0"/>
              <a:cs typeface="Arial" panose="020B0604020202020204" pitchFamily="34" charset="0"/>
            </a:endParaRPr>
          </a:p>
          <a:p>
            <a:pPr eaLnBrk="1" hangingPunct="1">
              <a:spcBef>
                <a:spcPct val="0"/>
              </a:spcBef>
              <a:buFontTx/>
              <a:buNone/>
            </a:pPr>
            <a:endParaRPr lang="en-US" altLang="en-US" sz="1800" b="1">
              <a:solidFill>
                <a:srgbClr val="FF3300"/>
              </a:solidFill>
              <a:latin typeface="Bookman Old Style" panose="02050604050505020204" pitchFamily="18" charset="0"/>
              <a:cs typeface="Arial" panose="020B0604020202020204" pitchFamily="34" charset="0"/>
            </a:endParaRPr>
          </a:p>
          <a:p>
            <a:pPr eaLnBrk="1" hangingPunct="1">
              <a:spcBef>
                <a:spcPct val="0"/>
              </a:spcBef>
              <a:buFontTx/>
              <a:buNone/>
            </a:pPr>
            <a:r>
              <a:rPr lang="en-US" altLang="en-US" sz="1800" b="1">
                <a:cs typeface="Arial" panose="020B0604020202020204" pitchFamily="34" charset="0"/>
              </a:rPr>
              <a:t>Th bars are allowed to cool on the Cooling Bed naturally.The Continued radiation and migration of heat from the core to the surface turns </a:t>
            </a:r>
            <a:r>
              <a:rPr lang="en-US" altLang="en-US" sz="1800" b="1">
                <a:solidFill>
                  <a:srgbClr val="FF3300"/>
                </a:solidFill>
                <a:cs typeface="Arial" panose="020B0604020202020204" pitchFamily="34" charset="0"/>
              </a:rPr>
              <a:t>the austenitic core </a:t>
            </a:r>
            <a:r>
              <a:rPr lang="en-US" altLang="en-US" sz="1800" b="1">
                <a:cs typeface="Arial" panose="020B0604020202020204" pitchFamily="34" charset="0"/>
              </a:rPr>
              <a:t>into </a:t>
            </a:r>
            <a:r>
              <a:rPr lang="en-US" altLang="en-US" sz="1800" b="1">
                <a:solidFill>
                  <a:srgbClr val="FF3300"/>
                </a:solidFill>
                <a:cs typeface="Arial" panose="020B0604020202020204" pitchFamily="34" charset="0"/>
              </a:rPr>
              <a:t>ductile ferrite- pearlite</a:t>
            </a:r>
            <a:r>
              <a:rPr lang="en-US" altLang="en-US" sz="1800" b="1">
                <a:cs typeface="Arial" panose="020B0604020202020204" pitchFamily="34" charset="0"/>
              </a:rPr>
              <a:t> structure,</a:t>
            </a:r>
          </a:p>
          <a:p>
            <a:pPr eaLnBrk="1" hangingPunct="1">
              <a:spcBef>
                <a:spcPct val="0"/>
              </a:spcBef>
              <a:buFontTx/>
              <a:buNone/>
            </a:pPr>
            <a:endParaRPr lang="en-US" altLang="en-US" sz="1800" b="1">
              <a:cs typeface="Arial" panose="020B0604020202020204" pitchFamily="34" charset="0"/>
            </a:endParaRPr>
          </a:p>
        </p:txBody>
      </p:sp>
      <p:pic>
        <p:nvPicPr>
          <p:cNvPr id="21510" name="Picture 7" descr="im_tmt3">
            <a:extLst>
              <a:ext uri="{FF2B5EF4-FFF2-40B4-BE49-F238E27FC236}">
                <a16:creationId xmlns:a16="http://schemas.microsoft.com/office/drawing/2014/main" id="{4148D567-2AB3-057B-08BE-95932EED23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3452813"/>
            <a:ext cx="266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A85BB61-8B59-DC2F-8C10-0CBBDE6ECF16}"/>
              </a:ext>
            </a:extLst>
          </p:cNvPr>
          <p:cNvSpPr/>
          <p:nvPr/>
        </p:nvSpPr>
        <p:spPr>
          <a:xfrm>
            <a:off x="3490913" y="5238750"/>
            <a:ext cx="1323975" cy="641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5" name="Oval 4">
            <a:extLst>
              <a:ext uri="{FF2B5EF4-FFF2-40B4-BE49-F238E27FC236}">
                <a16:creationId xmlns:a16="http://schemas.microsoft.com/office/drawing/2014/main" id="{DA620DA2-B902-81C5-5950-9B21273B32E5}"/>
              </a:ext>
            </a:extLst>
          </p:cNvPr>
          <p:cNvSpPr/>
          <p:nvPr/>
        </p:nvSpPr>
        <p:spPr>
          <a:xfrm>
            <a:off x="3886200" y="4953000"/>
            <a:ext cx="533400" cy="285750"/>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5BBFEF1-B9B8-F949-624A-17C19A1C4B14}"/>
              </a:ext>
            </a:extLst>
          </p:cNvPr>
          <p:cNvSpPr>
            <a:spLocks noChangeArrowheads="1"/>
          </p:cNvSpPr>
          <p:nvPr/>
        </p:nvSpPr>
        <p:spPr bwMode="auto">
          <a:xfrm>
            <a:off x="381000" y="935038"/>
            <a:ext cx="8001000" cy="42164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000" b="1" dirty="0">
                <a:cs typeface="Arial" panose="020B0604020202020204" pitchFamily="34" charset="0"/>
              </a:rPr>
              <a:t>Thus a Hard Outer Layer with a ductile soft core </a:t>
            </a:r>
          </a:p>
          <a:p>
            <a:pPr marL="342900" indent="-342900" eaLnBrk="1" hangingPunct="1">
              <a:spcBef>
                <a:spcPct val="0"/>
              </a:spcBef>
              <a:defRPr/>
            </a:pPr>
            <a:r>
              <a:rPr lang="en-US" altLang="en-US" sz="2000" b="1" dirty="0">
                <a:cs typeface="Arial" panose="020B0604020202020204" pitchFamily="34" charset="0"/>
              </a:rPr>
              <a:t>is produced</a:t>
            </a:r>
          </a:p>
          <a:p>
            <a:pPr marL="342900" indent="-342900" eaLnBrk="1" hangingPunct="1">
              <a:spcBef>
                <a:spcPct val="0"/>
              </a:spcBef>
              <a:defRPr/>
            </a:pPr>
            <a:endParaRPr lang="en-US" altLang="en-US" sz="2000" b="1" dirty="0">
              <a:solidFill>
                <a:schemeClr val="tx2"/>
              </a:solidFill>
              <a:latin typeface="Bookman Old Style" panose="02050604050505020204" pitchFamily="18" charset="0"/>
              <a:cs typeface="Arial" panose="020B0604020202020204" pitchFamily="34" charset="0"/>
            </a:endParaRPr>
          </a:p>
          <a:p>
            <a:pPr marL="342900" indent="-342900" algn="ctr" eaLnBrk="1" hangingPunct="1">
              <a:spcBef>
                <a:spcPct val="0"/>
              </a:spcBef>
              <a:defRPr/>
            </a:pPr>
            <a:endParaRPr lang="en-US" altLang="en-US" sz="2000" b="1" dirty="0">
              <a:solidFill>
                <a:srgbClr val="008000"/>
              </a:solidFill>
              <a:cs typeface="Arial" panose="020B0604020202020204" pitchFamily="34" charset="0"/>
            </a:endParaRPr>
          </a:p>
          <a:p>
            <a:pPr marL="342900" indent="-342900" eaLnBrk="1" hangingPunct="1">
              <a:spcBef>
                <a:spcPct val="0"/>
              </a:spcBef>
              <a:defRPr/>
            </a:pPr>
            <a:r>
              <a:rPr lang="en-US" altLang="en-US" sz="2000" b="1" dirty="0">
                <a:solidFill>
                  <a:srgbClr val="008000"/>
                </a:solidFill>
                <a:cs typeface="Arial" panose="020B0604020202020204" pitchFamily="34" charset="0"/>
              </a:rPr>
              <a:t>Fine combination of a strong outer rim </a:t>
            </a:r>
            <a:r>
              <a:rPr lang="en-US" altLang="en-US" sz="2000" b="1" dirty="0">
                <a:solidFill>
                  <a:srgbClr val="0000FF"/>
                </a:solidFill>
                <a:cs typeface="Arial" panose="020B0604020202020204" pitchFamily="34" charset="0"/>
              </a:rPr>
              <a:t>(tempered martensite</a:t>
            </a:r>
            <a:r>
              <a:rPr lang="en-US" altLang="en-US" sz="2000" b="1" dirty="0">
                <a:cs typeface="Arial" panose="020B0604020202020204" pitchFamily="34" charset="0"/>
              </a:rPr>
              <a:t>)</a:t>
            </a:r>
          </a:p>
          <a:p>
            <a:pPr marL="342900" indent="-342900" eaLnBrk="1" hangingPunct="1">
              <a:spcBef>
                <a:spcPct val="0"/>
              </a:spcBef>
              <a:defRPr/>
            </a:pPr>
            <a:r>
              <a:rPr lang="en-US" altLang="en-US" sz="2000" b="1" dirty="0">
                <a:cs typeface="Arial" panose="020B0604020202020204" pitchFamily="34" charset="0"/>
              </a:rPr>
              <a:t>      and </a:t>
            </a:r>
          </a:p>
          <a:p>
            <a:pPr eaLnBrk="1" hangingPunct="1">
              <a:spcBef>
                <a:spcPct val="0"/>
              </a:spcBef>
              <a:buFontTx/>
              <a:buNone/>
              <a:defRPr/>
            </a:pPr>
            <a:r>
              <a:rPr lang="en-US" altLang="en-US" sz="2000" b="1" dirty="0">
                <a:solidFill>
                  <a:srgbClr val="FF3300"/>
                </a:solidFill>
                <a:cs typeface="Arial" panose="020B0604020202020204" pitchFamily="34" charset="0"/>
              </a:rPr>
              <a:t>      A ductile core</a:t>
            </a:r>
            <a:r>
              <a:rPr lang="en-US" altLang="en-US" sz="2000" b="1" dirty="0">
                <a:cs typeface="Arial" panose="020B0604020202020204" pitchFamily="34" charset="0"/>
              </a:rPr>
              <a:t> </a:t>
            </a:r>
            <a:r>
              <a:rPr lang="en-US" altLang="en-US" sz="2000" b="1" dirty="0">
                <a:solidFill>
                  <a:srgbClr val="FF00FF"/>
                </a:solidFill>
                <a:cs typeface="Arial" panose="020B0604020202020204" pitchFamily="34" charset="0"/>
              </a:rPr>
              <a:t>(ferrite-pearlite)</a:t>
            </a:r>
          </a:p>
          <a:p>
            <a:pPr marL="342900" indent="-342900" eaLnBrk="1" hangingPunct="1">
              <a:spcBef>
                <a:spcPct val="0"/>
              </a:spcBef>
              <a:defRPr/>
            </a:pPr>
            <a:endParaRPr lang="en-US" altLang="en-US" sz="2000" b="1" dirty="0">
              <a:solidFill>
                <a:schemeClr val="tx2"/>
              </a:solidFill>
              <a:latin typeface="Bookman Old Style" panose="02050604050505020204" pitchFamily="18" charset="0"/>
              <a:cs typeface="Arial" panose="020B0604020202020204" pitchFamily="34" charset="0"/>
            </a:endParaRPr>
          </a:p>
          <a:p>
            <a:pPr marL="285750" indent="-285750" eaLnBrk="1" hangingPunct="1">
              <a:spcBef>
                <a:spcPct val="0"/>
              </a:spcBef>
              <a:defRPr/>
            </a:pPr>
            <a:endParaRPr lang="en-US" altLang="en-US" sz="1800" b="1" dirty="0">
              <a:solidFill>
                <a:srgbClr val="0000FF"/>
              </a:solidFill>
              <a:latin typeface="Bookman Old Style" panose="02050604050505020204" pitchFamily="18" charset="0"/>
              <a:cs typeface="Arial" panose="020B0604020202020204" pitchFamily="34" charset="0"/>
            </a:endParaRPr>
          </a:p>
          <a:p>
            <a:pPr marL="285750" indent="-285750" eaLnBrk="1" hangingPunct="1">
              <a:spcBef>
                <a:spcPct val="0"/>
              </a:spcBef>
              <a:defRPr/>
            </a:pPr>
            <a:endParaRPr lang="en-US" altLang="en-US" sz="1800" b="1" dirty="0">
              <a:solidFill>
                <a:srgbClr val="0000FF"/>
              </a:solidFill>
              <a:latin typeface="Bookman Old Style" panose="02050604050505020204" pitchFamily="18" charset="0"/>
              <a:cs typeface="Arial" panose="020B0604020202020204" pitchFamily="34" charset="0"/>
            </a:endParaRPr>
          </a:p>
          <a:p>
            <a:pPr marL="285750" indent="-285750" eaLnBrk="1" hangingPunct="1">
              <a:spcBef>
                <a:spcPct val="0"/>
              </a:spcBef>
              <a:defRPr/>
            </a:pPr>
            <a:endParaRPr lang="en-US" altLang="en-US" sz="1800" b="1" dirty="0">
              <a:solidFill>
                <a:srgbClr val="0000FF"/>
              </a:solidFill>
              <a:latin typeface="Bookman Old Style" panose="02050604050505020204" pitchFamily="18" charset="0"/>
              <a:cs typeface="Arial" panose="020B0604020202020204" pitchFamily="34" charset="0"/>
            </a:endParaRPr>
          </a:p>
          <a:p>
            <a:pPr marL="285750" indent="-285750" eaLnBrk="1" hangingPunct="1">
              <a:spcBef>
                <a:spcPct val="0"/>
              </a:spcBef>
              <a:defRPr/>
            </a:pPr>
            <a:r>
              <a:rPr lang="en-US" altLang="en-US" sz="1800" b="1" dirty="0">
                <a:solidFill>
                  <a:srgbClr val="0000FF"/>
                </a:solidFill>
                <a:latin typeface="Bookman Old Style" panose="02050604050505020204" pitchFamily="18" charset="0"/>
                <a:cs typeface="Arial" panose="020B0604020202020204" pitchFamily="34" charset="0"/>
              </a:rPr>
              <a:t>The end result - </a:t>
            </a:r>
            <a:r>
              <a:rPr lang="en-US" altLang="en-US" sz="1800" b="1" dirty="0">
                <a:solidFill>
                  <a:srgbClr val="993366"/>
                </a:solidFill>
                <a:latin typeface="Bookman Old Style" panose="02050604050505020204" pitchFamily="18" charset="0"/>
                <a:cs typeface="Arial" panose="020B0604020202020204" pitchFamily="34" charset="0"/>
              </a:rPr>
              <a:t>strength as well as ductility</a:t>
            </a:r>
            <a:r>
              <a:rPr lang="en-US" altLang="en-US" sz="1800" b="1" dirty="0">
                <a:solidFill>
                  <a:srgbClr val="993366"/>
                </a:solidFill>
                <a:cs typeface="Arial" panose="020B0604020202020204" pitchFamily="34" charset="0"/>
              </a:rPr>
              <a:t>.</a:t>
            </a:r>
            <a:r>
              <a:rPr lang="en-US" altLang="en-US" sz="1800" dirty="0">
                <a:solidFill>
                  <a:srgbClr val="993366"/>
                </a:solidFill>
                <a:cs typeface="Arial" panose="020B0604020202020204" pitchFamily="34" charset="0"/>
              </a:rPr>
              <a:t> </a:t>
            </a:r>
          </a:p>
          <a:p>
            <a:pPr marL="285750" indent="-285750" eaLnBrk="1" hangingPunct="1">
              <a:spcBef>
                <a:spcPct val="0"/>
              </a:spcBef>
              <a:defRPr/>
            </a:pPr>
            <a:endParaRPr lang="en-US" altLang="en-US" sz="1800" b="1" dirty="0">
              <a:solidFill>
                <a:srgbClr val="993366"/>
              </a:solidFill>
              <a:cs typeface="Arial" panose="020B0604020202020204" pitchFamily="34" charset="0"/>
            </a:endParaRPr>
          </a:p>
          <a:p>
            <a:pPr algn="ctr" eaLnBrk="1" hangingPunct="1">
              <a:spcBef>
                <a:spcPct val="0"/>
              </a:spcBef>
              <a:buFontTx/>
              <a:buNone/>
              <a:defRPr/>
            </a:pPr>
            <a:endParaRPr lang="en-US" altLang="en-US" sz="1800" b="1" dirty="0">
              <a:solidFill>
                <a:srgbClr val="FF00FF"/>
              </a:solidFill>
              <a:cs typeface="Arial" panose="020B0604020202020204" pitchFamily="34" charset="0"/>
            </a:endParaRPr>
          </a:p>
        </p:txBody>
      </p:sp>
      <p:sp>
        <p:nvSpPr>
          <p:cNvPr id="23555" name="Text Box 3">
            <a:extLst>
              <a:ext uri="{FF2B5EF4-FFF2-40B4-BE49-F238E27FC236}">
                <a16:creationId xmlns:a16="http://schemas.microsoft.com/office/drawing/2014/main" id="{5E7A4927-1D4A-FDFF-6C44-365EFAB89714}"/>
              </a:ext>
            </a:extLst>
          </p:cNvPr>
          <p:cNvSpPr txBox="1">
            <a:spLocks noChangeArrowheads="1"/>
          </p:cNvSpPr>
          <p:nvPr/>
        </p:nvSpPr>
        <p:spPr bwMode="auto">
          <a:xfrm>
            <a:off x="1143000" y="304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solidFill>
                  <a:srgbClr val="FF00FF"/>
                </a:solidFill>
                <a:latin typeface="Bookman Old Style" panose="02050604050505020204" pitchFamily="18" charset="0"/>
                <a:cs typeface="Arial" panose="020B0604020202020204" pitchFamily="34" charset="0"/>
              </a:rPr>
              <a:t>TMT STEEL BARS MANUFACURING</a:t>
            </a:r>
            <a:endParaRPr lang="en-US" altLang="en-US" sz="1800">
              <a:cs typeface="Arial" panose="020B0604020202020204" pitchFamily="34" charset="0"/>
            </a:endParaRPr>
          </a:p>
        </p:txBody>
      </p:sp>
      <p:sp>
        <p:nvSpPr>
          <p:cNvPr id="23556" name="Rectangle 4">
            <a:extLst>
              <a:ext uri="{FF2B5EF4-FFF2-40B4-BE49-F238E27FC236}">
                <a16:creationId xmlns:a16="http://schemas.microsoft.com/office/drawing/2014/main" id="{960B0F0F-2933-078E-25B3-38EB226B8D9B}"/>
              </a:ext>
            </a:extLst>
          </p:cNvPr>
          <p:cNvSpPr>
            <a:spLocks noChangeArrowheads="1"/>
          </p:cNvSpPr>
          <p:nvPr/>
        </p:nvSpPr>
        <p:spPr bwMode="auto">
          <a:xfrm>
            <a:off x="3886200" y="4114800"/>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en-US" altLang="en-US" sz="1800" b="1">
                <a:solidFill>
                  <a:schemeClr val="tx2"/>
                </a:solidFill>
                <a:cs typeface="Arial" panose="020B0604020202020204" pitchFamily="34" charset="0"/>
              </a:rPr>
            </a:br>
            <a:r>
              <a:rPr lang="en-US" altLang="en-US" sz="1800" b="1">
                <a:solidFill>
                  <a:schemeClr val="tx2"/>
                </a:solidFill>
                <a:cs typeface="Arial" panose="020B0604020202020204" pitchFamily="34" charset="0"/>
              </a:rPr>
              <a:t> </a:t>
            </a:r>
            <a:r>
              <a:rPr lang="en-US" altLang="en-US" sz="1800">
                <a:cs typeface="Arial" panose="020B0604020202020204" pitchFamily="34" charset="0"/>
              </a:rPr>
              <a:t> </a:t>
            </a:r>
          </a:p>
        </p:txBody>
      </p:sp>
      <p:pic>
        <p:nvPicPr>
          <p:cNvPr id="23557" name="Picture 5" descr="im_tmt3">
            <a:extLst>
              <a:ext uri="{FF2B5EF4-FFF2-40B4-BE49-F238E27FC236}">
                <a16:creationId xmlns:a16="http://schemas.microsoft.com/office/drawing/2014/main" id="{CAC77ED8-72CB-F33E-546B-F02D396AEA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613025"/>
            <a:ext cx="1828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id="{FD487283-9426-5EC6-A671-C3D19B90BAA7}"/>
              </a:ext>
            </a:extLst>
          </p:cNvPr>
          <p:cNvSpPr>
            <a:spLocks noChangeArrowheads="1"/>
          </p:cNvSpPr>
          <p:nvPr/>
        </p:nvSpPr>
        <p:spPr bwMode="auto">
          <a:xfrm flipH="1">
            <a:off x="-381000" y="49530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2808E3-FA54-4FCF-68E9-4E723A3FA2FA}"/>
              </a:ext>
            </a:extLst>
          </p:cNvPr>
          <p:cNvSpPr>
            <a:spLocks noGrp="1" noChangeArrowheads="1"/>
          </p:cNvSpPr>
          <p:nvPr>
            <p:ph type="title"/>
          </p:nvPr>
        </p:nvSpPr>
        <p:spPr>
          <a:xfrm>
            <a:off x="762000" y="152400"/>
            <a:ext cx="8229600" cy="1143000"/>
          </a:xfrm>
        </p:spPr>
        <p:txBody>
          <a:bodyPr/>
          <a:lstStyle/>
          <a:p>
            <a:r>
              <a:rPr lang="en-US" altLang="en-US" sz="2400" b="1">
                <a:solidFill>
                  <a:srgbClr val="FF3300"/>
                </a:solidFill>
                <a:latin typeface="Bookman Old Style" panose="02050604050505020204" pitchFamily="18" charset="0"/>
              </a:rPr>
              <a:t>SIMPLE TEST-TO IDENTIFY GENUINE TMT BARS</a:t>
            </a:r>
          </a:p>
        </p:txBody>
      </p:sp>
      <p:sp>
        <p:nvSpPr>
          <p:cNvPr id="25603" name="Rectangle 3">
            <a:extLst>
              <a:ext uri="{FF2B5EF4-FFF2-40B4-BE49-F238E27FC236}">
                <a16:creationId xmlns:a16="http://schemas.microsoft.com/office/drawing/2014/main" id="{A8929078-28B2-D455-E5CF-ED03DB55E7CE}"/>
              </a:ext>
            </a:extLst>
          </p:cNvPr>
          <p:cNvSpPr>
            <a:spLocks noGrp="1" noChangeArrowheads="1"/>
          </p:cNvSpPr>
          <p:nvPr>
            <p:ph type="body" idx="1"/>
          </p:nvPr>
        </p:nvSpPr>
        <p:spPr>
          <a:xfrm>
            <a:off x="762000" y="1600200"/>
            <a:ext cx="8229600" cy="4525963"/>
          </a:xfrm>
        </p:spPr>
        <p:txBody>
          <a:bodyPr/>
          <a:lstStyle/>
          <a:p>
            <a:r>
              <a:rPr lang="en-US" altLang="en-US" sz="1800" b="1">
                <a:solidFill>
                  <a:srgbClr val="0000FF"/>
                </a:solidFill>
                <a:latin typeface="Bookman Old Style" panose="02050604050505020204" pitchFamily="18" charset="0"/>
              </a:rPr>
              <a:t>CUT THE TMT BAR</a:t>
            </a:r>
          </a:p>
          <a:p>
            <a:endParaRPr lang="en-US" altLang="en-US" sz="1800" b="1">
              <a:solidFill>
                <a:srgbClr val="0000FF"/>
              </a:solidFill>
              <a:latin typeface="Bookman Old Style" panose="02050604050505020204" pitchFamily="18" charset="0"/>
            </a:endParaRPr>
          </a:p>
          <a:p>
            <a:r>
              <a:rPr lang="en-US" altLang="en-US" sz="1800" b="1">
                <a:latin typeface="Bookman Old Style" panose="02050604050505020204" pitchFamily="18" charset="0"/>
              </a:rPr>
              <a:t>POLISH THE CROSS SECTION WITH EMERY PAPER</a:t>
            </a:r>
          </a:p>
          <a:p>
            <a:pPr>
              <a:buFontTx/>
              <a:buNone/>
            </a:pPr>
            <a:r>
              <a:rPr lang="en-US" altLang="en-US" sz="1800" b="1">
                <a:solidFill>
                  <a:srgbClr val="FF66FF"/>
                </a:solidFill>
                <a:latin typeface="Bookman Old Style" panose="02050604050505020204" pitchFamily="18" charset="0"/>
              </a:rPr>
              <a:t>		(IF POSSIBLE GRIND IT)</a:t>
            </a:r>
          </a:p>
          <a:p>
            <a:pPr>
              <a:buFontTx/>
              <a:buNone/>
            </a:pPr>
            <a:endParaRPr lang="en-US" altLang="en-US" sz="1800" b="1">
              <a:solidFill>
                <a:srgbClr val="FF66FF"/>
              </a:solidFill>
              <a:latin typeface="Bookman Old Style" panose="02050604050505020204" pitchFamily="18" charset="0"/>
            </a:endParaRPr>
          </a:p>
          <a:p>
            <a:r>
              <a:rPr lang="en-US" altLang="en-US" sz="1800" b="1">
                <a:solidFill>
                  <a:srgbClr val="008000"/>
                </a:solidFill>
                <a:latin typeface="Bookman Old Style" panose="02050604050505020204" pitchFamily="18" charset="0"/>
              </a:rPr>
              <a:t>SOAK IT IN </a:t>
            </a:r>
            <a:r>
              <a:rPr lang="en-US" altLang="en-US" sz="1800" b="1">
                <a:solidFill>
                  <a:srgbClr val="0000FF"/>
                </a:solidFill>
                <a:latin typeface="Bookman Old Style" panose="02050604050505020204" pitchFamily="18" charset="0"/>
              </a:rPr>
              <a:t>NITROL</a:t>
            </a:r>
            <a:r>
              <a:rPr lang="en-US" altLang="en-US" sz="1800" b="1">
                <a:solidFill>
                  <a:srgbClr val="008000"/>
                </a:solidFill>
                <a:latin typeface="Bookman Old Style" panose="02050604050505020204" pitchFamily="18" charset="0"/>
              </a:rPr>
              <a:t> SOLUTION </a:t>
            </a:r>
          </a:p>
          <a:p>
            <a:pPr>
              <a:buFontTx/>
              <a:buNone/>
            </a:pPr>
            <a:r>
              <a:rPr lang="en-US" altLang="en-US" sz="1800" b="1">
                <a:solidFill>
                  <a:srgbClr val="008000"/>
                </a:solidFill>
                <a:latin typeface="Bookman Old Style" panose="02050604050505020204" pitchFamily="18" charset="0"/>
              </a:rPr>
              <a:t>    (5% NITRIC ACID, 95% ETHYL ALCOHOL)</a:t>
            </a:r>
          </a:p>
          <a:p>
            <a:pPr>
              <a:buFontTx/>
              <a:buNone/>
            </a:pPr>
            <a:endParaRPr lang="en-US" altLang="en-US" sz="1800" b="1">
              <a:solidFill>
                <a:srgbClr val="008000"/>
              </a:solidFill>
              <a:latin typeface="Bookman Old Style" panose="02050604050505020204" pitchFamily="18" charset="0"/>
            </a:endParaRPr>
          </a:p>
          <a:p>
            <a:pPr>
              <a:buFontTx/>
              <a:buNone/>
            </a:pPr>
            <a:r>
              <a:rPr lang="en-US" altLang="en-US" sz="1800" b="1">
                <a:latin typeface="Bookman Old Style" panose="02050604050505020204" pitchFamily="18" charset="0"/>
              </a:rPr>
              <a:t>  </a:t>
            </a:r>
            <a:r>
              <a:rPr lang="en-US" altLang="en-US" sz="2400" b="1">
                <a:solidFill>
                  <a:srgbClr val="FF33CC"/>
                </a:solidFill>
                <a:latin typeface="Bookman Old Style" panose="02050604050505020204" pitchFamily="18" charset="0"/>
              </a:rPr>
              <a:t>UNIFORM TEMPERED MORTENSITE PERIPHERY </a:t>
            </a:r>
          </a:p>
          <a:p>
            <a:pPr>
              <a:buFontTx/>
              <a:buNone/>
            </a:pPr>
            <a:r>
              <a:rPr lang="en-US" altLang="en-US" sz="2400" b="1">
                <a:solidFill>
                  <a:srgbClr val="FF33CC"/>
                </a:solidFill>
                <a:latin typeface="Bookman Old Style" panose="02050604050505020204" pitchFamily="18" charset="0"/>
              </a:rPr>
              <a:t>   &amp; INNER SOFTER CORE   - </a:t>
            </a:r>
            <a:r>
              <a:rPr lang="en-US" altLang="en-US" sz="2400" b="1">
                <a:solidFill>
                  <a:srgbClr val="0000FF"/>
                </a:solidFill>
                <a:latin typeface="Bookman Old Style" panose="02050604050505020204" pitchFamily="18" charset="0"/>
              </a:rPr>
              <a:t>GOOD TMT</a:t>
            </a:r>
          </a:p>
          <a:p>
            <a:pPr>
              <a:buFontTx/>
              <a:buNone/>
            </a:pPr>
            <a:endParaRPr lang="en-US" altLang="en-US" sz="2400" b="1">
              <a:solidFill>
                <a:srgbClr val="0000FF"/>
              </a:solidFill>
              <a:latin typeface="Bookman Old Style" panose="02050604050505020204" pitchFamily="18" charset="0"/>
            </a:endParaRPr>
          </a:p>
          <a:p>
            <a:pPr>
              <a:buFontTx/>
              <a:buNone/>
            </a:pPr>
            <a:endParaRPr lang="en-US" altLang="en-US" sz="2400" b="1">
              <a:solidFill>
                <a:srgbClr val="FF33CC"/>
              </a:solidFill>
              <a:latin typeface="Bookman Old Style" panose="02050604050505020204" pitchFamily="18" charset="0"/>
            </a:endParaRPr>
          </a:p>
          <a:p>
            <a:pPr>
              <a:buFontTx/>
              <a:buNone/>
            </a:pPr>
            <a:endParaRPr lang="en-US" altLang="en-US" sz="1800" b="1">
              <a:latin typeface="Bookman Old Style" panose="02050604050505020204" pitchFamily="18" charset="0"/>
            </a:endParaRPr>
          </a:p>
          <a:p>
            <a:pPr>
              <a:buFontTx/>
              <a:buNone/>
            </a:pPr>
            <a:endParaRPr lang="en-US" altLang="en-US" sz="1800" b="1">
              <a:latin typeface="Bookman Old Style" panose="02050604050505020204" pitchFamily="18" charset="0"/>
            </a:endParaRPr>
          </a:p>
        </p:txBody>
      </p:sp>
      <p:pic>
        <p:nvPicPr>
          <p:cNvPr id="25604" name="Picture 4">
            <a:extLst>
              <a:ext uri="{FF2B5EF4-FFF2-40B4-BE49-F238E27FC236}">
                <a16:creationId xmlns:a16="http://schemas.microsoft.com/office/drawing/2014/main" id="{EDCE223C-C72C-7923-5036-CF86A31F83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530" t="25581" b="62791"/>
          <a:stretch>
            <a:fillRect/>
          </a:stretch>
        </p:blipFill>
        <p:spPr bwMode="auto">
          <a:xfrm>
            <a:off x="3124200" y="5105400"/>
            <a:ext cx="1828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7F2854E2-4FB7-D0D0-24A5-0A39939243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265" t="16280" r="77142" b="72093"/>
          <a:stretch>
            <a:fillRect/>
          </a:stretch>
        </p:blipFill>
        <p:spPr bwMode="auto">
          <a:xfrm>
            <a:off x="1219200" y="838200"/>
            <a:ext cx="16002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79EE2012-1029-613C-C124-152745C409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530" t="25581" b="62791"/>
          <a:stretch>
            <a:fillRect/>
          </a:stretch>
        </p:blipFill>
        <p:spPr bwMode="auto">
          <a:xfrm>
            <a:off x="3048000" y="685800"/>
            <a:ext cx="1828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a:extLst>
              <a:ext uri="{FF2B5EF4-FFF2-40B4-BE49-F238E27FC236}">
                <a16:creationId xmlns:a16="http://schemas.microsoft.com/office/drawing/2014/main" id="{A16244E6-561A-DC00-CAC8-293A3AF33B91}"/>
              </a:ext>
            </a:extLst>
          </p:cNvPr>
          <p:cNvSpPr>
            <a:spLocks noChangeArrowheads="1"/>
          </p:cNvSpPr>
          <p:nvPr/>
        </p:nvSpPr>
        <p:spPr bwMode="auto">
          <a:xfrm>
            <a:off x="990600" y="152400"/>
            <a:ext cx="510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ookman Old Style" panose="02050604050505020204" pitchFamily="18" charset="0"/>
                <a:cs typeface="Arial" panose="020B0604020202020204" pitchFamily="34" charset="0"/>
              </a:rPr>
              <a:t>*</a:t>
            </a:r>
            <a:r>
              <a:rPr lang="en-US" altLang="en-US" sz="1400" b="1">
                <a:solidFill>
                  <a:srgbClr val="FF3300"/>
                </a:solidFill>
                <a:latin typeface="Bookman Old Style" panose="02050604050505020204" pitchFamily="18" charset="0"/>
                <a:cs typeface="Arial" panose="020B0604020202020204" pitchFamily="34" charset="0"/>
              </a:rPr>
              <a:t>UNIFORM TEMPERED MORTENSITE PERIPHERY  &amp; INNER SOFTER CORECOCOPY</a:t>
            </a:r>
          </a:p>
          <a:p>
            <a:pPr eaLnBrk="1" hangingPunct="1">
              <a:spcBef>
                <a:spcPct val="0"/>
              </a:spcBef>
              <a:buFontTx/>
              <a:buNone/>
            </a:pPr>
            <a:endParaRPr lang="en-US" altLang="en-US" sz="1400" b="1">
              <a:latin typeface="Bookman Old Style" panose="02050604050505020204" pitchFamily="18" charset="0"/>
              <a:cs typeface="Arial" panose="020B0604020202020204" pitchFamily="34" charset="0"/>
            </a:endParaRPr>
          </a:p>
        </p:txBody>
      </p:sp>
      <p:sp>
        <p:nvSpPr>
          <p:cNvPr id="26629" name="Line 5">
            <a:extLst>
              <a:ext uri="{FF2B5EF4-FFF2-40B4-BE49-F238E27FC236}">
                <a16:creationId xmlns:a16="http://schemas.microsoft.com/office/drawing/2014/main" id="{4DB0AE3A-4D04-109A-99D2-D8D1DF64B6C4}"/>
              </a:ext>
            </a:extLst>
          </p:cNvPr>
          <p:cNvSpPr>
            <a:spLocks noChangeShapeType="1"/>
          </p:cNvSpPr>
          <p:nvPr/>
        </p:nvSpPr>
        <p:spPr bwMode="auto">
          <a:xfrm>
            <a:off x="685800" y="2209800"/>
            <a:ext cx="152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6630" name="Line 6">
            <a:extLst>
              <a:ext uri="{FF2B5EF4-FFF2-40B4-BE49-F238E27FC236}">
                <a16:creationId xmlns:a16="http://schemas.microsoft.com/office/drawing/2014/main" id="{862F05A2-19AF-AED8-F558-67AB10F7D9D7}"/>
              </a:ext>
            </a:extLst>
          </p:cNvPr>
          <p:cNvSpPr>
            <a:spLocks noChangeShapeType="1"/>
          </p:cNvSpPr>
          <p:nvPr/>
        </p:nvSpPr>
        <p:spPr bwMode="auto">
          <a:xfrm flipV="1">
            <a:off x="838200" y="1828800"/>
            <a:ext cx="304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6631" name="Rectangle 7">
            <a:extLst>
              <a:ext uri="{FF2B5EF4-FFF2-40B4-BE49-F238E27FC236}">
                <a16:creationId xmlns:a16="http://schemas.microsoft.com/office/drawing/2014/main" id="{7179D2AD-058E-E13D-67E5-FE2C5238C847}"/>
              </a:ext>
            </a:extLst>
          </p:cNvPr>
          <p:cNvSpPr>
            <a:spLocks noChangeArrowheads="1"/>
          </p:cNvSpPr>
          <p:nvPr/>
        </p:nvSpPr>
        <p:spPr bwMode="auto">
          <a:xfrm>
            <a:off x="1066800" y="1981200"/>
            <a:ext cx="5410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ookman Old Style" panose="02050604050505020204" pitchFamily="18" charset="0"/>
                <a:cs typeface="Arial" panose="020B0604020202020204" pitchFamily="34" charset="0"/>
              </a:rPr>
              <a:t>  </a:t>
            </a:r>
            <a:r>
              <a:rPr lang="en-US" altLang="en-US" sz="1400" b="1">
                <a:solidFill>
                  <a:srgbClr val="FF3300"/>
                </a:solidFill>
                <a:latin typeface="Bookman Old Style" panose="02050604050505020204" pitchFamily="18" charset="0"/>
                <a:cs typeface="Arial" panose="020B0604020202020204" pitchFamily="34" charset="0"/>
              </a:rPr>
              <a:t>* FOR GOOD TMT, HARDENED  PERIPHERY  WILL  BE </a:t>
            </a:r>
          </a:p>
          <a:p>
            <a:pPr eaLnBrk="1" hangingPunct="1">
              <a:spcBef>
                <a:spcPct val="0"/>
              </a:spcBef>
              <a:buFontTx/>
              <a:buNone/>
            </a:pPr>
            <a:r>
              <a:rPr lang="en-US" altLang="en-US" sz="1400" b="1">
                <a:solidFill>
                  <a:srgbClr val="FF3300"/>
                </a:solidFill>
                <a:latin typeface="Bookman Old Style" panose="02050604050505020204" pitchFamily="18" charset="0"/>
                <a:cs typeface="Arial" panose="020B0604020202020204" pitchFamily="34" charset="0"/>
              </a:rPr>
              <a:t>   15 % TO 30% (max) of cross section area.</a:t>
            </a:r>
          </a:p>
        </p:txBody>
      </p:sp>
      <p:pic>
        <p:nvPicPr>
          <p:cNvPr id="26632" name="Picture 8">
            <a:extLst>
              <a:ext uri="{FF2B5EF4-FFF2-40B4-BE49-F238E27FC236}">
                <a16:creationId xmlns:a16="http://schemas.microsoft.com/office/drawing/2014/main" id="{8E5BD4A8-6F35-2F4E-589A-40048C2B05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265" t="88373" r="80408"/>
          <a:stretch>
            <a:fillRect/>
          </a:stretch>
        </p:blipFill>
        <p:spPr bwMode="auto">
          <a:xfrm>
            <a:off x="5181600" y="762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Line 9">
            <a:extLst>
              <a:ext uri="{FF2B5EF4-FFF2-40B4-BE49-F238E27FC236}">
                <a16:creationId xmlns:a16="http://schemas.microsoft.com/office/drawing/2014/main" id="{383F5036-8CAB-FF48-1A19-29E29973EAEC}"/>
              </a:ext>
            </a:extLst>
          </p:cNvPr>
          <p:cNvSpPr>
            <a:spLocks noChangeShapeType="1"/>
          </p:cNvSpPr>
          <p:nvPr/>
        </p:nvSpPr>
        <p:spPr bwMode="auto">
          <a:xfrm>
            <a:off x="5334000" y="20574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6634" name="Line 10">
            <a:extLst>
              <a:ext uri="{FF2B5EF4-FFF2-40B4-BE49-F238E27FC236}">
                <a16:creationId xmlns:a16="http://schemas.microsoft.com/office/drawing/2014/main" id="{81C92CF8-619D-953C-CE0F-AA95A7A17DDF}"/>
              </a:ext>
            </a:extLst>
          </p:cNvPr>
          <p:cNvSpPr>
            <a:spLocks noChangeShapeType="1"/>
          </p:cNvSpPr>
          <p:nvPr/>
        </p:nvSpPr>
        <p:spPr bwMode="auto">
          <a:xfrm flipV="1">
            <a:off x="5410200" y="17526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6635" name="Line 11">
            <a:extLst>
              <a:ext uri="{FF2B5EF4-FFF2-40B4-BE49-F238E27FC236}">
                <a16:creationId xmlns:a16="http://schemas.microsoft.com/office/drawing/2014/main" id="{40FF4696-BB81-CBB5-2856-4F032DF85073}"/>
              </a:ext>
            </a:extLst>
          </p:cNvPr>
          <p:cNvSpPr>
            <a:spLocks noChangeShapeType="1"/>
          </p:cNvSpPr>
          <p:nvPr/>
        </p:nvSpPr>
        <p:spPr bwMode="auto">
          <a:xfrm>
            <a:off x="3429000" y="2438400"/>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6636" name="Line 12">
            <a:extLst>
              <a:ext uri="{FF2B5EF4-FFF2-40B4-BE49-F238E27FC236}">
                <a16:creationId xmlns:a16="http://schemas.microsoft.com/office/drawing/2014/main" id="{B52F0DD8-44C1-F86E-4610-6C41634A81BD}"/>
              </a:ext>
            </a:extLst>
          </p:cNvPr>
          <p:cNvSpPr>
            <a:spLocks noChangeShapeType="1"/>
          </p:cNvSpPr>
          <p:nvPr/>
        </p:nvSpPr>
        <p:spPr bwMode="auto">
          <a:xfrm flipV="1">
            <a:off x="3581400" y="2286000"/>
            <a:ext cx="304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pic>
        <p:nvPicPr>
          <p:cNvPr id="26637" name="Picture 13">
            <a:extLst>
              <a:ext uri="{FF2B5EF4-FFF2-40B4-BE49-F238E27FC236}">
                <a16:creationId xmlns:a16="http://schemas.microsoft.com/office/drawing/2014/main" id="{428F4D73-69FD-3F96-D12A-C10A885AAD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80000" t="48837" b="38373"/>
          <a:stretch>
            <a:fillRect/>
          </a:stretch>
        </p:blipFill>
        <p:spPr bwMode="auto">
          <a:xfrm>
            <a:off x="1219200" y="2667000"/>
            <a:ext cx="1066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angle 14">
            <a:extLst>
              <a:ext uri="{FF2B5EF4-FFF2-40B4-BE49-F238E27FC236}">
                <a16:creationId xmlns:a16="http://schemas.microsoft.com/office/drawing/2014/main" id="{657D8D60-38DB-E43B-445F-1CC3F16699C8}"/>
              </a:ext>
            </a:extLst>
          </p:cNvPr>
          <p:cNvSpPr>
            <a:spLocks noChangeArrowheads="1"/>
          </p:cNvSpPr>
          <p:nvPr/>
        </p:nvSpPr>
        <p:spPr bwMode="auto">
          <a:xfrm>
            <a:off x="2590800" y="2743200"/>
            <a:ext cx="7486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cs typeface="Arial" panose="020B0604020202020204" pitchFamily="34" charset="0"/>
              </a:rPr>
              <a:t>*</a:t>
            </a:r>
            <a:r>
              <a:rPr lang="en-US" altLang="en-US" sz="1800" b="1">
                <a:solidFill>
                  <a:srgbClr val="0000FF"/>
                </a:solidFill>
                <a:latin typeface="Bookman Old Style" panose="02050604050505020204" pitchFamily="18" charset="0"/>
                <a:cs typeface="Arial" panose="020B0604020202020204" pitchFamily="34" charset="0"/>
              </a:rPr>
              <a:t>HIGHLY OVER QUENCHED  BAR</a:t>
            </a:r>
          </a:p>
          <a:p>
            <a:pPr eaLnBrk="1" hangingPunct="1">
              <a:spcBef>
                <a:spcPct val="0"/>
              </a:spcBef>
              <a:buFontTx/>
              <a:buNone/>
            </a:pPr>
            <a:r>
              <a:rPr lang="en-US" altLang="en-US" sz="1400" b="1">
                <a:solidFill>
                  <a:srgbClr val="0000FF"/>
                </a:solidFill>
                <a:latin typeface="Bookman Old Style" panose="02050604050505020204" pitchFamily="18" charset="0"/>
                <a:cs typeface="Arial" panose="020B0604020202020204" pitchFamily="34" charset="0"/>
              </a:rPr>
              <a:t>HARDENED  PERIPHERY  IS 60% OF CROSS SECTION</a:t>
            </a:r>
          </a:p>
        </p:txBody>
      </p:sp>
      <p:pic>
        <p:nvPicPr>
          <p:cNvPr id="26639" name="Picture 15">
            <a:extLst>
              <a:ext uri="{FF2B5EF4-FFF2-40B4-BE49-F238E27FC236}">
                <a16:creationId xmlns:a16="http://schemas.microsoft.com/office/drawing/2014/main" id="{AC7B9841-9392-7F2C-E173-51DD6725F4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62791" r="78775" b="25581"/>
          <a:stretch>
            <a:fillRect/>
          </a:stretch>
        </p:blipFill>
        <p:spPr bwMode="auto">
          <a:xfrm>
            <a:off x="533400" y="5334000"/>
            <a:ext cx="10668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6">
            <a:extLst>
              <a:ext uri="{FF2B5EF4-FFF2-40B4-BE49-F238E27FC236}">
                <a16:creationId xmlns:a16="http://schemas.microsoft.com/office/drawing/2014/main" id="{5A1520AF-F14A-6685-E82E-1227AC5E43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80000" t="74419" b="13954"/>
          <a:stretch>
            <a:fillRect/>
          </a:stretch>
        </p:blipFill>
        <p:spPr bwMode="auto">
          <a:xfrm>
            <a:off x="1752600" y="5181600"/>
            <a:ext cx="12192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Rectangle 17">
            <a:extLst>
              <a:ext uri="{FF2B5EF4-FFF2-40B4-BE49-F238E27FC236}">
                <a16:creationId xmlns:a16="http://schemas.microsoft.com/office/drawing/2014/main" id="{780C954B-2494-C928-8E46-27B742A6E719}"/>
              </a:ext>
            </a:extLst>
          </p:cNvPr>
          <p:cNvSpPr>
            <a:spLocks noChangeArrowheads="1"/>
          </p:cNvSpPr>
          <p:nvPr/>
        </p:nvSpPr>
        <p:spPr bwMode="auto">
          <a:xfrm>
            <a:off x="2895600" y="53340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cs typeface="Arial" panose="020B0604020202020204" pitchFamily="34" charset="0"/>
              </a:rPr>
              <a:t>*</a:t>
            </a:r>
            <a:r>
              <a:rPr lang="en-US" altLang="en-US" sz="1400" b="1">
                <a:solidFill>
                  <a:srgbClr val="008000"/>
                </a:solidFill>
                <a:latin typeface="Bookman Old Style" panose="02050604050505020204" pitchFamily="18" charset="0"/>
                <a:cs typeface="Arial" panose="020B0604020202020204" pitchFamily="34" charset="0"/>
              </a:rPr>
              <a:t>NON UNIFORM QUENCHED  BAR</a:t>
            </a:r>
          </a:p>
        </p:txBody>
      </p:sp>
      <p:pic>
        <p:nvPicPr>
          <p:cNvPr id="26642" name="Picture 18">
            <a:extLst>
              <a:ext uri="{FF2B5EF4-FFF2-40B4-BE49-F238E27FC236}">
                <a16:creationId xmlns:a16="http://schemas.microsoft.com/office/drawing/2014/main" id="{8FA177E8-803A-11D2-6147-70D6DA48A3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667" r="26666" b="52000"/>
          <a:stretch>
            <a:fillRect/>
          </a:stretch>
        </p:blipFill>
        <p:spPr bwMode="auto">
          <a:xfrm>
            <a:off x="1143000" y="41148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Rectangle 19">
            <a:extLst>
              <a:ext uri="{FF2B5EF4-FFF2-40B4-BE49-F238E27FC236}">
                <a16:creationId xmlns:a16="http://schemas.microsoft.com/office/drawing/2014/main" id="{DB4DCFD8-73FC-0869-94AD-C8F45B02AF76}"/>
              </a:ext>
            </a:extLst>
          </p:cNvPr>
          <p:cNvSpPr>
            <a:spLocks noChangeArrowheads="1"/>
          </p:cNvSpPr>
          <p:nvPr/>
        </p:nvSpPr>
        <p:spPr bwMode="auto">
          <a:xfrm>
            <a:off x="2362200" y="4114800"/>
            <a:ext cx="7486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CC00CC"/>
                </a:solidFill>
                <a:cs typeface="Arial" panose="020B0604020202020204" pitchFamily="34" charset="0"/>
              </a:rPr>
              <a:t>*</a:t>
            </a:r>
            <a:r>
              <a:rPr lang="en-US" altLang="en-US" sz="1800" b="1">
                <a:solidFill>
                  <a:srgbClr val="CC00CC"/>
                </a:solidFill>
                <a:latin typeface="Bookman Old Style" panose="02050604050505020204" pitchFamily="18" charset="0"/>
                <a:cs typeface="Arial" panose="020B0604020202020204" pitchFamily="34" charset="0"/>
              </a:rPr>
              <a:t>UNDER  QUENCHED  BAR</a:t>
            </a:r>
          </a:p>
          <a:p>
            <a:pPr eaLnBrk="1" hangingPunct="1">
              <a:spcBef>
                <a:spcPct val="0"/>
              </a:spcBef>
              <a:buFontTx/>
              <a:buNone/>
            </a:pPr>
            <a:r>
              <a:rPr lang="en-US" altLang="en-US" sz="1400" b="1">
                <a:solidFill>
                  <a:srgbClr val="CC00CC"/>
                </a:solidFill>
                <a:latin typeface="Bookman Old Style" panose="02050604050505020204" pitchFamily="18" charset="0"/>
                <a:cs typeface="Arial" panose="020B0604020202020204" pitchFamily="34" charset="0"/>
              </a:rPr>
              <a:t>HARDENED  PERIPHERY  IS ONLY 10%  OF CROSS SECTION</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9AD3757B-3E01-DC57-D53F-938D0789E4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990600"/>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D5ED04E4-116A-D2A5-BE7D-75EABF50F8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426720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a:extLst>
              <a:ext uri="{FF2B5EF4-FFF2-40B4-BE49-F238E27FC236}">
                <a16:creationId xmlns:a16="http://schemas.microsoft.com/office/drawing/2014/main" id="{F1365035-47FD-F07E-8468-03316B999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667" r="26666" b="52000"/>
          <a:stretch>
            <a:fillRect/>
          </a:stretch>
        </p:blipFill>
        <p:spPr bwMode="auto">
          <a:xfrm>
            <a:off x="6096000" y="1371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7DA72EAE-1F35-E55B-B692-AA9D8CE867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434340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a:extLst>
              <a:ext uri="{FF2B5EF4-FFF2-40B4-BE49-F238E27FC236}">
                <a16:creationId xmlns:a16="http://schemas.microsoft.com/office/drawing/2014/main" id="{9B5907D5-C2E7-11DB-0EE7-35BF2C0D35EF}"/>
              </a:ext>
            </a:extLst>
          </p:cNvPr>
          <p:cNvSpPr txBox="1">
            <a:spLocks noChangeArrowheads="1"/>
          </p:cNvSpPr>
          <p:nvPr/>
        </p:nvSpPr>
        <p:spPr bwMode="auto">
          <a:xfrm>
            <a:off x="3657600" y="5029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Arial" panose="020B0604020202020204" pitchFamily="34" charset="0"/>
              </a:rPr>
              <a:t>=&gt;</a:t>
            </a:r>
          </a:p>
        </p:txBody>
      </p:sp>
      <p:sp>
        <p:nvSpPr>
          <p:cNvPr id="27655" name="Rectangle 7">
            <a:extLst>
              <a:ext uri="{FF2B5EF4-FFF2-40B4-BE49-F238E27FC236}">
                <a16:creationId xmlns:a16="http://schemas.microsoft.com/office/drawing/2014/main" id="{F1BC48AD-45AB-D338-84C7-6B1BC04DB81F}"/>
              </a:ext>
            </a:extLst>
          </p:cNvPr>
          <p:cNvSpPr>
            <a:spLocks noChangeArrowheads="1"/>
          </p:cNvSpPr>
          <p:nvPr/>
        </p:nvSpPr>
        <p:spPr bwMode="auto">
          <a:xfrm>
            <a:off x="914400" y="533400"/>
            <a:ext cx="592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8000"/>
                </a:solidFill>
                <a:latin typeface="Times New Roman" panose="02020603050405020304" pitchFamily="18" charset="0"/>
                <a:cs typeface="Arial" panose="020B0604020202020204" pitchFamily="34" charset="0"/>
              </a:rPr>
              <a:t>POLISH THE CROSS SECTION WITH EMERY PAPER</a:t>
            </a:r>
          </a:p>
        </p:txBody>
      </p:sp>
      <p:sp>
        <p:nvSpPr>
          <p:cNvPr id="27656" name="Rectangle 8">
            <a:extLst>
              <a:ext uri="{FF2B5EF4-FFF2-40B4-BE49-F238E27FC236}">
                <a16:creationId xmlns:a16="http://schemas.microsoft.com/office/drawing/2014/main" id="{6FF24F36-725F-0864-37FA-1994E4D52E4C}"/>
              </a:ext>
            </a:extLst>
          </p:cNvPr>
          <p:cNvSpPr>
            <a:spLocks noChangeArrowheads="1"/>
          </p:cNvSpPr>
          <p:nvPr/>
        </p:nvSpPr>
        <p:spPr bwMode="auto">
          <a:xfrm>
            <a:off x="1219200" y="3505200"/>
            <a:ext cx="746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8000"/>
                </a:solidFill>
                <a:latin typeface="Times New Roman" panose="02020603050405020304" pitchFamily="18" charset="0"/>
                <a:cs typeface="Arial" panose="020B0604020202020204" pitchFamily="34" charset="0"/>
              </a:rPr>
              <a:t>               SOAKING   IN </a:t>
            </a:r>
            <a:r>
              <a:rPr lang="en-US" altLang="en-US" sz="1800" b="1">
                <a:solidFill>
                  <a:srgbClr val="0000FF"/>
                </a:solidFill>
                <a:latin typeface="Times New Roman" panose="02020603050405020304" pitchFamily="18" charset="0"/>
                <a:cs typeface="Arial" panose="020B0604020202020204" pitchFamily="34" charset="0"/>
              </a:rPr>
              <a:t>NITROL</a:t>
            </a:r>
            <a:r>
              <a:rPr lang="en-US" altLang="en-US" sz="1800" b="1">
                <a:solidFill>
                  <a:srgbClr val="008000"/>
                </a:solidFill>
                <a:latin typeface="Times New Roman" panose="02020603050405020304" pitchFamily="18" charset="0"/>
                <a:cs typeface="Arial" panose="020B0604020202020204" pitchFamily="34" charset="0"/>
              </a:rPr>
              <a:t> SOLUTION </a:t>
            </a:r>
          </a:p>
          <a:p>
            <a:pPr eaLnBrk="1" hangingPunct="1">
              <a:spcBef>
                <a:spcPct val="0"/>
              </a:spcBef>
              <a:buFontTx/>
              <a:buNone/>
            </a:pPr>
            <a:r>
              <a:rPr lang="en-US" altLang="en-US" sz="1800" b="1">
                <a:solidFill>
                  <a:srgbClr val="008000"/>
                </a:solidFill>
                <a:latin typeface="Times New Roman" panose="02020603050405020304" pitchFamily="18" charset="0"/>
                <a:cs typeface="Arial" panose="020B0604020202020204" pitchFamily="34" charset="0"/>
              </a:rPr>
              <a:t>    (5% NITRIC ACID,     95%  METHYL / ETHYL ALCOHOL)</a:t>
            </a:r>
          </a:p>
        </p:txBody>
      </p:sp>
      <p:sp>
        <p:nvSpPr>
          <p:cNvPr id="27657" name="Rectangle 9">
            <a:extLst>
              <a:ext uri="{FF2B5EF4-FFF2-40B4-BE49-F238E27FC236}">
                <a16:creationId xmlns:a16="http://schemas.microsoft.com/office/drawing/2014/main" id="{EDF1E309-EC75-B938-7C98-D2D5046B505C}"/>
              </a:ext>
            </a:extLst>
          </p:cNvPr>
          <p:cNvSpPr>
            <a:spLocks noChangeArrowheads="1"/>
          </p:cNvSpPr>
          <p:nvPr/>
        </p:nvSpPr>
        <p:spPr bwMode="auto">
          <a:xfrm>
            <a:off x="6781800" y="4430713"/>
            <a:ext cx="23622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33CC"/>
                </a:solidFill>
                <a:latin typeface="Times New Roman" panose="02020603050405020304" pitchFamily="18" charset="0"/>
                <a:cs typeface="Arial" panose="020B0604020202020204" pitchFamily="34" charset="0"/>
              </a:rPr>
              <a:t>UNIFORM TEMPERED MORTENSITE PERIPHERY </a:t>
            </a:r>
          </a:p>
          <a:p>
            <a:pPr eaLnBrk="1" hangingPunct="1">
              <a:spcBef>
                <a:spcPct val="0"/>
              </a:spcBef>
              <a:buFontTx/>
              <a:buNone/>
            </a:pPr>
            <a:r>
              <a:rPr lang="en-US" altLang="en-US" sz="1800" b="1">
                <a:solidFill>
                  <a:srgbClr val="FF33CC"/>
                </a:solidFill>
                <a:latin typeface="Times New Roman" panose="02020603050405020304" pitchFamily="18" charset="0"/>
                <a:cs typeface="Arial" panose="020B0604020202020204" pitchFamily="34" charset="0"/>
              </a:rPr>
              <a:t>&amp; INNER SOFTER CORE   </a:t>
            </a:r>
          </a:p>
          <a:p>
            <a:pPr eaLnBrk="1" hangingPunct="1">
              <a:spcBef>
                <a:spcPct val="0"/>
              </a:spcBef>
              <a:buFontTx/>
              <a:buNone/>
            </a:pPr>
            <a:r>
              <a:rPr lang="en-US" altLang="en-US" sz="1800" b="1">
                <a:solidFill>
                  <a:srgbClr val="FF33CC"/>
                </a:solidFill>
                <a:latin typeface="Times New Roman" panose="02020603050405020304" pitchFamily="18" charset="0"/>
                <a:cs typeface="Arial" panose="020B0604020202020204" pitchFamily="34" charset="0"/>
              </a:rPr>
              <a:t>- </a:t>
            </a:r>
            <a:r>
              <a:rPr lang="en-US" altLang="en-US" sz="1800" b="1">
                <a:solidFill>
                  <a:srgbClr val="0000FF"/>
                </a:solidFill>
                <a:latin typeface="Times New Roman" panose="02020603050405020304" pitchFamily="18" charset="0"/>
                <a:cs typeface="Arial" panose="020B0604020202020204" pitchFamily="34" charset="0"/>
              </a:rPr>
              <a:t>GOOD TMT</a:t>
            </a:r>
          </a:p>
          <a:p>
            <a:pPr eaLnBrk="1" hangingPunct="1">
              <a:spcBef>
                <a:spcPct val="50000"/>
              </a:spcBef>
              <a:buFontTx/>
              <a:buNone/>
            </a:pPr>
            <a:endParaRPr lang="en-US" altLang="en-US" sz="1800" b="1">
              <a:solidFill>
                <a:srgbClr val="0000FF"/>
              </a:solidFill>
              <a:latin typeface="Bookman Old Style" panose="02050604050505020204" pitchFamily="18" charset="0"/>
              <a:cs typeface="Arial" panose="020B0604020202020204" pitchFamily="34" charset="0"/>
            </a:endParaRPr>
          </a:p>
        </p:txBody>
      </p:sp>
      <p:pic>
        <p:nvPicPr>
          <p:cNvPr id="27658" name="Picture 10">
            <a:extLst>
              <a:ext uri="{FF2B5EF4-FFF2-40B4-BE49-F238E27FC236}">
                <a16:creationId xmlns:a16="http://schemas.microsoft.com/office/drawing/2014/main" id="{3806C080-A1CF-B21F-D8ED-A775030B53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23077"/>
          <a:stretch>
            <a:fillRect/>
          </a:stretch>
        </p:blipFill>
        <p:spPr bwMode="auto">
          <a:xfrm>
            <a:off x="1752600" y="1219200"/>
            <a:ext cx="1485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 Box 11">
            <a:extLst>
              <a:ext uri="{FF2B5EF4-FFF2-40B4-BE49-F238E27FC236}">
                <a16:creationId xmlns:a16="http://schemas.microsoft.com/office/drawing/2014/main" id="{4309C80A-2C05-D7CB-845C-9B4515FF22F3}"/>
              </a:ext>
            </a:extLst>
          </p:cNvPr>
          <p:cNvSpPr txBox="1">
            <a:spLocks noChangeArrowheads="1"/>
          </p:cNvSpPr>
          <p:nvPr/>
        </p:nvSpPr>
        <p:spPr bwMode="auto">
          <a:xfrm>
            <a:off x="3657600" y="1676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Arial" panose="020B0604020202020204" pitchFamily="34" charset="0"/>
              </a:rPr>
              <a:t>=&gt;</a:t>
            </a:r>
          </a:p>
        </p:txBody>
      </p:sp>
      <p:sp>
        <p:nvSpPr>
          <p:cNvPr id="27660" name="Line 12">
            <a:extLst>
              <a:ext uri="{FF2B5EF4-FFF2-40B4-BE49-F238E27FC236}">
                <a16:creationId xmlns:a16="http://schemas.microsoft.com/office/drawing/2014/main" id="{613248D5-5E7C-B0BE-AF6D-55B8A0EDFA74}"/>
              </a:ext>
            </a:extLst>
          </p:cNvPr>
          <p:cNvSpPr>
            <a:spLocks noChangeShapeType="1"/>
          </p:cNvSpPr>
          <p:nvPr/>
        </p:nvSpPr>
        <p:spPr bwMode="auto">
          <a:xfrm>
            <a:off x="6248400" y="5334000"/>
            <a:ext cx="152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27661" name="Line 13">
            <a:extLst>
              <a:ext uri="{FF2B5EF4-FFF2-40B4-BE49-F238E27FC236}">
                <a16:creationId xmlns:a16="http://schemas.microsoft.com/office/drawing/2014/main" id="{FC2F2D12-9CC5-8DF5-C6BD-AAA7C8CFD7F0}"/>
              </a:ext>
            </a:extLst>
          </p:cNvPr>
          <p:cNvSpPr>
            <a:spLocks noChangeShapeType="1"/>
          </p:cNvSpPr>
          <p:nvPr/>
        </p:nvSpPr>
        <p:spPr bwMode="auto">
          <a:xfrm flipV="1">
            <a:off x="6400800" y="4572000"/>
            <a:ext cx="3810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5A84D87F-5AFC-98DD-828F-B16FDDA26117}"/>
              </a:ext>
            </a:extLst>
          </p:cNvPr>
          <p:cNvSpPr>
            <a:spLocks noChangeArrowheads="1"/>
          </p:cNvSpPr>
          <p:nvPr/>
        </p:nvSpPr>
        <p:spPr bwMode="auto">
          <a:xfrm>
            <a:off x="190500" y="1125538"/>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993300"/>
                </a:solidFill>
                <a:latin typeface="Bookman Old Style" panose="02050604050505020204" pitchFamily="18" charset="0"/>
                <a:cs typeface="Arial" panose="020B0604020202020204" pitchFamily="34" charset="0"/>
              </a:rPr>
              <a:t>IRON ORE</a:t>
            </a:r>
            <a:r>
              <a:rPr lang="en-US" altLang="en-US" sz="1800" dirty="0">
                <a:solidFill>
                  <a:schemeClr val="tx2"/>
                </a:solidFill>
                <a:latin typeface="Bookman Old Style" panose="02050604050505020204" pitchFamily="18" charset="0"/>
                <a:cs typeface="Arial" panose="020B0604020202020204" pitchFamily="34" charset="0"/>
              </a:rPr>
              <a:t> </a:t>
            </a:r>
            <a:r>
              <a:rPr lang="en-US" altLang="en-US" sz="1800" b="1" dirty="0">
                <a:solidFill>
                  <a:schemeClr val="tx2"/>
                </a:solidFill>
                <a:latin typeface="Bookman Old Style" panose="02050604050505020204" pitchFamily="18" charset="0"/>
                <a:cs typeface="Arial" panose="020B0604020202020204" pitchFamily="34" charset="0"/>
              </a:rPr>
              <a:t>+ COKING COAL  → BLAST FURNACE → </a:t>
            </a:r>
            <a:r>
              <a:rPr lang="en-US" altLang="en-US" sz="1800" b="1" dirty="0">
                <a:solidFill>
                  <a:srgbClr val="5F5F5F"/>
                </a:solidFill>
                <a:latin typeface="Bookman Old Style" panose="02050604050505020204" pitchFamily="18" charset="0"/>
                <a:cs typeface="Arial" panose="020B0604020202020204" pitchFamily="34" charset="0"/>
              </a:rPr>
              <a:t>PRIMARY STEEL 					</a:t>
            </a:r>
            <a:endParaRPr lang="en-US" altLang="en-US" sz="1600" b="1" dirty="0">
              <a:solidFill>
                <a:schemeClr val="tx2"/>
              </a:solidFill>
              <a:latin typeface="Bookman Old Style" panose="02050604050505020204" pitchFamily="18" charset="0"/>
              <a:cs typeface="Arial" panose="020B0604020202020204" pitchFamily="34" charset="0"/>
            </a:endParaRPr>
          </a:p>
        </p:txBody>
      </p:sp>
      <p:sp>
        <p:nvSpPr>
          <p:cNvPr id="46083" name="Text Box 4">
            <a:extLst>
              <a:ext uri="{FF2B5EF4-FFF2-40B4-BE49-F238E27FC236}">
                <a16:creationId xmlns:a16="http://schemas.microsoft.com/office/drawing/2014/main" id="{586F20E1-D768-26F7-D859-A6E8494E3C65}"/>
              </a:ext>
            </a:extLst>
          </p:cNvPr>
          <p:cNvSpPr txBox="1">
            <a:spLocks noChangeArrowheads="1"/>
          </p:cNvSpPr>
          <p:nvPr/>
        </p:nvSpPr>
        <p:spPr bwMode="auto">
          <a:xfrm>
            <a:off x="1219200" y="5867400"/>
            <a:ext cx="5024438" cy="584775"/>
          </a:xfrm>
          <a:prstGeom prst="rect">
            <a:avLst/>
          </a:prstGeom>
          <a:solidFill>
            <a:srgbClr val="FFB58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GB" altLang="en-US" sz="1600" b="1" dirty="0">
                <a:solidFill>
                  <a:srgbClr val="008000"/>
                </a:solidFill>
                <a:latin typeface="Bookman Old Style" panose="02050604050505020204" pitchFamily="18" charset="0"/>
                <a:cs typeface="Arial" panose="020B0604020202020204" pitchFamily="34" charset="0"/>
              </a:rPr>
              <a:t>Steel bars produced by the above  processes must conform to Bureau of Indian Standards</a:t>
            </a:r>
            <a:endParaRPr lang="en-US" altLang="en-US" sz="1600" b="1" dirty="0">
              <a:solidFill>
                <a:srgbClr val="008000"/>
              </a:solidFill>
              <a:latin typeface="Bookman Old Style" panose="02050604050505020204" pitchFamily="18" charset="0"/>
              <a:cs typeface="Arial" panose="020B0604020202020204" pitchFamily="34" charset="0"/>
            </a:endParaRPr>
          </a:p>
        </p:txBody>
      </p:sp>
      <p:sp>
        <p:nvSpPr>
          <p:cNvPr id="46085" name="Text Box 4">
            <a:extLst>
              <a:ext uri="{FF2B5EF4-FFF2-40B4-BE49-F238E27FC236}">
                <a16:creationId xmlns:a16="http://schemas.microsoft.com/office/drawing/2014/main" id="{C800C2AB-670E-C887-C831-68B874DA085F}"/>
              </a:ext>
            </a:extLst>
          </p:cNvPr>
          <p:cNvSpPr txBox="1">
            <a:spLocks noChangeArrowheads="1"/>
          </p:cNvSpPr>
          <p:nvPr/>
        </p:nvSpPr>
        <p:spPr bwMode="auto">
          <a:xfrm>
            <a:off x="261938" y="708025"/>
            <a:ext cx="19050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dirty="0">
                <a:solidFill>
                  <a:srgbClr val="FF00FF"/>
                </a:solidFill>
                <a:latin typeface="Bookman Old Style" panose="02050604050505020204" pitchFamily="18" charset="0"/>
                <a:cs typeface="Arial" panose="020B0604020202020204" pitchFamily="34" charset="0"/>
              </a:rPr>
              <a:t>Process 1</a:t>
            </a:r>
          </a:p>
        </p:txBody>
      </p:sp>
      <p:sp>
        <p:nvSpPr>
          <p:cNvPr id="46086" name="Text Box 4">
            <a:extLst>
              <a:ext uri="{FF2B5EF4-FFF2-40B4-BE49-F238E27FC236}">
                <a16:creationId xmlns:a16="http://schemas.microsoft.com/office/drawing/2014/main" id="{D3183ECB-588B-5D55-CB91-2225D6254689}"/>
              </a:ext>
            </a:extLst>
          </p:cNvPr>
          <p:cNvSpPr txBox="1">
            <a:spLocks noChangeArrowheads="1"/>
          </p:cNvSpPr>
          <p:nvPr/>
        </p:nvSpPr>
        <p:spPr bwMode="auto">
          <a:xfrm>
            <a:off x="342900" y="1928813"/>
            <a:ext cx="19050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dirty="0">
                <a:solidFill>
                  <a:srgbClr val="FF00FF"/>
                </a:solidFill>
                <a:latin typeface="Bookman Old Style" panose="02050604050505020204" pitchFamily="18" charset="0"/>
                <a:cs typeface="Arial" panose="020B0604020202020204" pitchFamily="34" charset="0"/>
              </a:rPr>
              <a:t>Process 2</a:t>
            </a:r>
          </a:p>
        </p:txBody>
      </p:sp>
      <p:sp>
        <p:nvSpPr>
          <p:cNvPr id="46087" name="Rectangle 3">
            <a:extLst>
              <a:ext uri="{FF2B5EF4-FFF2-40B4-BE49-F238E27FC236}">
                <a16:creationId xmlns:a16="http://schemas.microsoft.com/office/drawing/2014/main" id="{614A0A8E-84DD-2E3C-D844-D4E4BEA23FCB}"/>
              </a:ext>
            </a:extLst>
          </p:cNvPr>
          <p:cNvSpPr>
            <a:spLocks noChangeArrowheads="1"/>
          </p:cNvSpPr>
          <p:nvPr/>
        </p:nvSpPr>
        <p:spPr bwMode="auto">
          <a:xfrm>
            <a:off x="319088" y="2462213"/>
            <a:ext cx="8763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b="1" dirty="0">
                <a:solidFill>
                  <a:srgbClr val="993300"/>
                </a:solidFill>
                <a:latin typeface="Bookman Old Style" panose="02050604050505020204" pitchFamily="18" charset="0"/>
                <a:cs typeface="Arial" panose="020B0604020202020204" pitchFamily="34" charset="0"/>
              </a:rPr>
              <a:t>IRON ORE</a:t>
            </a:r>
            <a:r>
              <a:rPr lang="en-US" altLang="en-US" sz="1800" dirty="0">
                <a:solidFill>
                  <a:schemeClr val="tx2"/>
                </a:solidFill>
                <a:latin typeface="Bookman Old Style" panose="02050604050505020204" pitchFamily="18" charset="0"/>
                <a:cs typeface="Arial" panose="020B0604020202020204" pitchFamily="34" charset="0"/>
              </a:rPr>
              <a:t> </a:t>
            </a:r>
            <a:r>
              <a:rPr lang="en-US" altLang="en-US" sz="1800" b="1" dirty="0">
                <a:solidFill>
                  <a:schemeClr val="tx2"/>
                </a:solidFill>
                <a:latin typeface="Bookman Old Style" panose="02050604050505020204" pitchFamily="18" charset="0"/>
                <a:cs typeface="Arial" panose="020B0604020202020204" pitchFamily="34" charset="0"/>
              </a:rPr>
              <a:t>+ THERMAL COAL  → Rotary KILN→</a:t>
            </a:r>
            <a:r>
              <a:rPr lang="en-US" altLang="en-US" sz="1800" b="1" i="1" dirty="0">
                <a:solidFill>
                  <a:srgbClr val="5F5F5F"/>
                </a:solidFill>
                <a:latin typeface="Bookman Old Style" panose="02050604050505020204" pitchFamily="18" charset="0"/>
                <a:cs typeface="Arial" panose="020B0604020202020204" pitchFamily="34" charset="0"/>
              </a:rPr>
              <a:t> SPONGE IRON</a:t>
            </a:r>
            <a:r>
              <a:rPr lang="en-US" altLang="en-US" sz="1800" b="1" dirty="0">
                <a:solidFill>
                  <a:schemeClr val="tx2"/>
                </a:solidFill>
                <a:latin typeface="Bookman Old Style" panose="02050604050505020204" pitchFamily="18" charset="0"/>
                <a:cs typeface="Arial" panose="020B0604020202020204" pitchFamily="34" charset="0"/>
              </a:rPr>
              <a:t> </a:t>
            </a:r>
          </a:p>
          <a:p>
            <a:pPr eaLnBrk="1" hangingPunct="1">
              <a:spcBef>
                <a:spcPct val="0"/>
              </a:spcBef>
              <a:buFontTx/>
              <a:buNone/>
            </a:pPr>
            <a:endParaRPr lang="en-US" altLang="en-US" sz="1800" b="1" i="1" dirty="0">
              <a:solidFill>
                <a:srgbClr val="5F5F5F"/>
              </a:solidFill>
              <a:latin typeface="Bookman Old Style" panose="02050604050505020204" pitchFamily="18" charset="0"/>
              <a:cs typeface="Arial" panose="020B0604020202020204" pitchFamily="34" charset="0"/>
            </a:endParaRPr>
          </a:p>
          <a:p>
            <a:pPr>
              <a:spcBef>
                <a:spcPct val="0"/>
              </a:spcBef>
              <a:buNone/>
            </a:pPr>
            <a:r>
              <a:rPr lang="en-US" altLang="en-US" sz="1800" b="1" dirty="0">
                <a:solidFill>
                  <a:schemeClr val="tx2"/>
                </a:solidFill>
                <a:latin typeface="Bookman Old Style" panose="02050604050505020204" pitchFamily="18" charset="0"/>
                <a:cs typeface="Arial" panose="020B0604020202020204" pitchFamily="34" charset="0"/>
              </a:rPr>
              <a:t>SPONGE IRON (&gt;50%)  </a:t>
            </a:r>
            <a:r>
              <a:rPr lang="en-US" altLang="en-US" sz="1800" b="1" dirty="0">
                <a:solidFill>
                  <a:srgbClr val="5F5F5F"/>
                </a:solidFill>
                <a:latin typeface="Bookman Old Style" panose="02050604050505020204" pitchFamily="18" charset="0"/>
                <a:cs typeface="Arial" panose="020B0604020202020204" pitchFamily="34" charset="0"/>
              </a:rPr>
              <a:t>+ SCRAP </a:t>
            </a:r>
            <a:r>
              <a:rPr lang="en-US" altLang="en-US" sz="1800" b="1" dirty="0">
                <a:solidFill>
                  <a:schemeClr val="tx2"/>
                </a:solidFill>
                <a:latin typeface="Bookman Old Style" panose="02050604050505020204" pitchFamily="18" charset="0"/>
                <a:cs typeface="Arial" panose="020B0604020202020204" pitchFamily="34" charset="0"/>
              </a:rPr>
              <a:t>→ INDUCTION FURNACE →  SECONDARY STEEL (SPONGE IRON BASED)</a:t>
            </a:r>
          </a:p>
          <a:p>
            <a:pPr eaLnBrk="1" hangingPunct="1">
              <a:spcBef>
                <a:spcPct val="0"/>
              </a:spcBef>
              <a:buFontTx/>
              <a:buNone/>
            </a:pPr>
            <a:endParaRPr lang="en-US" altLang="en-US" sz="1800" b="1" dirty="0">
              <a:solidFill>
                <a:schemeClr val="tx2"/>
              </a:solidFill>
              <a:latin typeface="Bookman Old Style" panose="02050604050505020204" pitchFamily="18" charset="0"/>
              <a:cs typeface="Arial" panose="020B0604020202020204" pitchFamily="34" charset="0"/>
            </a:endParaRPr>
          </a:p>
          <a:p>
            <a:pPr eaLnBrk="1" hangingPunct="1">
              <a:spcBef>
                <a:spcPct val="0"/>
              </a:spcBef>
              <a:buFontTx/>
              <a:buNone/>
            </a:pPr>
            <a:r>
              <a:rPr lang="en-US" altLang="en-US" sz="1800" b="1" dirty="0">
                <a:solidFill>
                  <a:srgbClr val="5F5F5F"/>
                </a:solidFill>
                <a:latin typeface="Bookman Old Style" panose="02050604050505020204" pitchFamily="18" charset="0"/>
                <a:cs typeface="Arial" panose="020B0604020202020204" pitchFamily="34" charset="0"/>
              </a:rPr>
              <a:t>        </a:t>
            </a:r>
            <a:endParaRPr lang="en-US" altLang="en-US" sz="1600" b="1" dirty="0">
              <a:solidFill>
                <a:schemeClr val="tx2"/>
              </a:solidFill>
              <a:latin typeface="Bookman Old Style" panose="02050604050505020204" pitchFamily="18" charset="0"/>
              <a:cs typeface="Arial" panose="020B0604020202020204" pitchFamily="34" charset="0"/>
            </a:endParaRPr>
          </a:p>
          <a:p>
            <a:pPr eaLnBrk="1" hangingPunct="1">
              <a:spcBef>
                <a:spcPct val="0"/>
              </a:spcBef>
              <a:buFontTx/>
              <a:buNone/>
            </a:pPr>
            <a:endParaRPr lang="en-US" altLang="en-US" sz="1600" b="1" dirty="0">
              <a:solidFill>
                <a:schemeClr val="tx2"/>
              </a:solidFill>
              <a:latin typeface="Bookman Old Style" panose="02050604050505020204" pitchFamily="18" charset="0"/>
              <a:cs typeface="Arial" panose="020B0604020202020204" pitchFamily="34" charset="0"/>
            </a:endParaRPr>
          </a:p>
        </p:txBody>
      </p:sp>
      <p:sp>
        <p:nvSpPr>
          <p:cNvPr id="46088" name="Text Box 4">
            <a:extLst>
              <a:ext uri="{FF2B5EF4-FFF2-40B4-BE49-F238E27FC236}">
                <a16:creationId xmlns:a16="http://schemas.microsoft.com/office/drawing/2014/main" id="{24CC320C-141F-73D7-73DB-A65E0C4E0003}"/>
              </a:ext>
            </a:extLst>
          </p:cNvPr>
          <p:cNvSpPr txBox="1">
            <a:spLocks noChangeArrowheads="1"/>
          </p:cNvSpPr>
          <p:nvPr/>
        </p:nvSpPr>
        <p:spPr bwMode="auto">
          <a:xfrm>
            <a:off x="228600" y="4267200"/>
            <a:ext cx="19050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dirty="0">
                <a:solidFill>
                  <a:srgbClr val="FF00FF"/>
                </a:solidFill>
                <a:latin typeface="Bookman Old Style" panose="02050604050505020204" pitchFamily="18" charset="0"/>
                <a:cs typeface="Arial" panose="020B0604020202020204" pitchFamily="34" charset="0"/>
              </a:rPr>
              <a:t>Process 3</a:t>
            </a:r>
          </a:p>
        </p:txBody>
      </p:sp>
      <p:sp>
        <p:nvSpPr>
          <p:cNvPr id="46089" name="TextBox 6">
            <a:extLst>
              <a:ext uri="{FF2B5EF4-FFF2-40B4-BE49-F238E27FC236}">
                <a16:creationId xmlns:a16="http://schemas.microsoft.com/office/drawing/2014/main" id="{401BBD06-0A7C-11AC-FDBF-8576E9AC151F}"/>
              </a:ext>
            </a:extLst>
          </p:cNvPr>
          <p:cNvSpPr txBox="1">
            <a:spLocks noChangeArrowheads="1"/>
          </p:cNvSpPr>
          <p:nvPr/>
        </p:nvSpPr>
        <p:spPr bwMode="auto">
          <a:xfrm>
            <a:off x="609600" y="4821238"/>
            <a:ext cx="800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b="1" dirty="0">
                <a:solidFill>
                  <a:srgbClr val="5F5F5F"/>
                </a:solidFill>
                <a:latin typeface="Bookman Old Style" panose="02050604050505020204" pitchFamily="18" charset="0"/>
                <a:cs typeface="Arial" panose="020B0604020202020204" pitchFamily="34" charset="0"/>
              </a:rPr>
              <a:t>SCRAP &gt;80 TO 99 %  + SPONGE IRON  &gt;1 TO 20%</a:t>
            </a:r>
          </a:p>
          <a:p>
            <a:pPr>
              <a:spcBef>
                <a:spcPct val="0"/>
              </a:spcBef>
              <a:buNone/>
            </a:pPr>
            <a:endParaRPr lang="en-US" altLang="en-US" sz="1800" b="1" dirty="0">
              <a:solidFill>
                <a:srgbClr val="5F5F5F"/>
              </a:solidFill>
              <a:latin typeface="Bookman Old Style" panose="02050604050505020204" pitchFamily="18" charset="0"/>
              <a:cs typeface="Arial" panose="020B0604020202020204" pitchFamily="34" charset="0"/>
            </a:endParaRPr>
          </a:p>
          <a:p>
            <a:pPr>
              <a:spcBef>
                <a:spcPct val="0"/>
              </a:spcBef>
              <a:buNone/>
            </a:pPr>
            <a:r>
              <a:rPr lang="en-US" altLang="en-US" sz="1800" b="1" dirty="0">
                <a:solidFill>
                  <a:schemeClr val="tx2"/>
                </a:solidFill>
                <a:latin typeface="Bookman Old Style" panose="02050604050505020204" pitchFamily="18" charset="0"/>
                <a:cs typeface="Arial" panose="020B0604020202020204" pitchFamily="34" charset="0"/>
              </a:rPr>
              <a:t>→ INDUCTION FURNACE →  SECONDARY STEEL</a:t>
            </a:r>
            <a:r>
              <a:rPr lang="en-US" altLang="en-US" sz="1800" b="1" dirty="0">
                <a:solidFill>
                  <a:srgbClr val="5F5F5F"/>
                </a:solidFill>
                <a:latin typeface="Bookman Old Style" panose="02050604050505020204" pitchFamily="18" charset="0"/>
                <a:cs typeface="Arial" panose="020B0604020202020204" pitchFamily="34" charset="0"/>
              </a:rPr>
              <a:t> (SCRAP BASED) </a:t>
            </a:r>
            <a:endParaRPr lang="en-US" altLang="en-US" sz="1800" b="1" dirty="0">
              <a:solidFill>
                <a:schemeClr val="tx2"/>
              </a:solidFill>
              <a:latin typeface="Bookman Old Style" panose="02050604050505020204" pitchFamily="18" charset="0"/>
              <a:cs typeface="Arial" panose="020B0604020202020204" pitchFamily="34" charset="0"/>
            </a:endParaRPr>
          </a:p>
        </p:txBody>
      </p:sp>
      <p:sp>
        <p:nvSpPr>
          <p:cNvPr id="46093" name="Text Box 4">
            <a:extLst>
              <a:ext uri="{FF2B5EF4-FFF2-40B4-BE49-F238E27FC236}">
                <a16:creationId xmlns:a16="http://schemas.microsoft.com/office/drawing/2014/main" id="{8505969D-F76D-F7BA-2DAF-8A920B9A2EB9}"/>
              </a:ext>
            </a:extLst>
          </p:cNvPr>
          <p:cNvSpPr txBox="1">
            <a:spLocks noChangeArrowheads="1"/>
          </p:cNvSpPr>
          <p:nvPr/>
        </p:nvSpPr>
        <p:spPr bwMode="auto">
          <a:xfrm>
            <a:off x="2057400" y="152400"/>
            <a:ext cx="5486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30000"/>
              </a:spcBef>
              <a:buNone/>
            </a:pPr>
            <a:r>
              <a:rPr lang="en-US" altLang="en-US" sz="2000" b="1" dirty="0">
                <a:solidFill>
                  <a:srgbClr val="FF00FF"/>
                </a:solidFill>
                <a:latin typeface="Bookman Old Style" panose="02050604050505020204" pitchFamily="18" charset="0"/>
                <a:cs typeface="Arial" panose="020B0604020202020204" pitchFamily="34" charset="0"/>
              </a:rPr>
              <a:t>THREE ALTERNATE PROCESSES TO  MANUFACTURE  STEEL</a:t>
            </a:r>
          </a:p>
        </p:txBody>
      </p:sp>
      <p:sp>
        <p:nvSpPr>
          <p:cNvPr id="46094" name="Text Box 4">
            <a:extLst>
              <a:ext uri="{FF2B5EF4-FFF2-40B4-BE49-F238E27FC236}">
                <a16:creationId xmlns:a16="http://schemas.microsoft.com/office/drawing/2014/main" id="{DA05E452-F59C-1C75-8571-6F2A40DF5396}"/>
              </a:ext>
            </a:extLst>
          </p:cNvPr>
          <p:cNvSpPr txBox="1">
            <a:spLocks noChangeArrowheads="1"/>
          </p:cNvSpPr>
          <p:nvPr/>
        </p:nvSpPr>
        <p:spPr bwMode="auto">
          <a:xfrm>
            <a:off x="533400" y="3657600"/>
            <a:ext cx="8229600"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1600" b="1" dirty="0">
                <a:solidFill>
                  <a:srgbClr val="008000"/>
                </a:solidFill>
                <a:latin typeface="Bookman Old Style" panose="02050604050505020204" pitchFamily="18" charset="0"/>
                <a:cs typeface="Arial" panose="020B0604020202020204" pitchFamily="34" charset="0"/>
              </a:rPr>
              <a:t>(Removal of Phosphorous, if present, is impossible and </a:t>
            </a:r>
            <a:r>
              <a:rPr lang="en-US" altLang="en-US" sz="1600" b="1" dirty="0" err="1">
                <a:solidFill>
                  <a:srgbClr val="008000"/>
                </a:solidFill>
                <a:latin typeface="Bookman Old Style" panose="02050604050505020204" pitchFamily="18" charset="0"/>
                <a:cs typeface="Arial" panose="020B0604020202020204" pitchFamily="34" charset="0"/>
              </a:rPr>
              <a:t>sulphur</a:t>
            </a:r>
            <a:r>
              <a:rPr lang="en-US" altLang="en-US" sz="1600" b="1" dirty="0">
                <a:solidFill>
                  <a:srgbClr val="008000"/>
                </a:solidFill>
                <a:latin typeface="Bookman Old Style" panose="02050604050505020204" pitchFamily="18" charset="0"/>
                <a:cs typeface="Arial" panose="020B0604020202020204" pitchFamily="34" charset="0"/>
              </a:rPr>
              <a:t> very difficult from sponge iron with Induction Furnace and can only be diluted)</a:t>
            </a:r>
          </a:p>
        </p:txBody>
      </p:sp>
    </p:spTree>
    <p:extLst>
      <p:ext uri="{BB962C8B-B14F-4D97-AF65-F5344CB8AC3E}">
        <p14:creationId xmlns:p14="http://schemas.microsoft.com/office/powerpoint/2010/main" val="130485521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010" name="Group 2">
            <a:extLst>
              <a:ext uri="{FF2B5EF4-FFF2-40B4-BE49-F238E27FC236}">
                <a16:creationId xmlns:a16="http://schemas.microsoft.com/office/drawing/2014/main" id="{FFC85910-5AA2-0394-82DC-865E69741E2B}"/>
              </a:ext>
            </a:extLst>
          </p:cNvPr>
          <p:cNvGraphicFramePr>
            <a:graphicFrameLocks noGrp="1"/>
          </p:cNvGraphicFramePr>
          <p:nvPr/>
        </p:nvGraphicFramePr>
        <p:xfrm>
          <a:off x="533400" y="1200150"/>
          <a:ext cx="8191500" cy="5303837"/>
        </p:xfrm>
        <a:graphic>
          <a:graphicData uri="http://schemas.openxmlformats.org/drawingml/2006/table">
            <a:tbl>
              <a:tblPr/>
              <a:tblGrid>
                <a:gridCol w="1581150">
                  <a:extLst>
                    <a:ext uri="{9D8B030D-6E8A-4147-A177-3AD203B41FA5}">
                      <a16:colId xmlns:a16="http://schemas.microsoft.com/office/drawing/2014/main" val="20000"/>
                    </a:ext>
                  </a:extLst>
                </a:gridCol>
                <a:gridCol w="1250950">
                  <a:extLst>
                    <a:ext uri="{9D8B030D-6E8A-4147-A177-3AD203B41FA5}">
                      <a16:colId xmlns:a16="http://schemas.microsoft.com/office/drawing/2014/main" val="20001"/>
                    </a:ext>
                  </a:extLst>
                </a:gridCol>
                <a:gridCol w="1406525">
                  <a:extLst>
                    <a:ext uri="{9D8B030D-6E8A-4147-A177-3AD203B41FA5}">
                      <a16:colId xmlns:a16="http://schemas.microsoft.com/office/drawing/2014/main" val="20002"/>
                    </a:ext>
                  </a:extLst>
                </a:gridCol>
                <a:gridCol w="1320800">
                  <a:extLst>
                    <a:ext uri="{9D8B030D-6E8A-4147-A177-3AD203B41FA5}">
                      <a16:colId xmlns:a16="http://schemas.microsoft.com/office/drawing/2014/main" val="20003"/>
                    </a:ext>
                  </a:extLst>
                </a:gridCol>
                <a:gridCol w="1260475">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371711">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95300" algn="l"/>
                          <a:tab pos="793750" algn="ctr"/>
                        </a:tabLst>
                      </a:pPr>
                      <a:r>
                        <a:rPr kumimoji="0" lang="en-US" sz="1200" b="1" i="0" u="none" strike="noStrike" cap="none" normalizeH="0" baseline="0" dirty="0">
                          <a:ln>
                            <a:noFill/>
                          </a:ln>
                          <a:solidFill>
                            <a:schemeClr val="tx1"/>
                          </a:solidFill>
                          <a:effectLst/>
                          <a:latin typeface="Arial" charset="0"/>
                          <a:cs typeface="Times New Roman" pitchFamily="18" charset="0"/>
                        </a:rPr>
                        <a:t>	</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 pos="793750" algn="ctr"/>
                        </a:tabLst>
                      </a:pPr>
                      <a:r>
                        <a:rPr kumimoji="0" lang="en-US" sz="1200" b="1" i="0" u="none" strike="noStrike" cap="none" normalizeH="0" baseline="0" dirty="0">
                          <a:ln>
                            <a:noFill/>
                          </a:ln>
                          <a:solidFill>
                            <a:schemeClr val="tx1"/>
                          </a:solidFill>
                          <a:effectLst/>
                          <a:latin typeface="Arial" charset="0"/>
                          <a:cs typeface="Times New Roman" pitchFamily="18" charset="0"/>
                        </a:rPr>
                        <a:t>	TYPE</a:t>
                      </a:r>
                      <a:endParaRPr kumimoji="0" lang="en-US" sz="1000" b="0" i="0" u="none" strike="noStrike" cap="none" normalizeH="0" baseline="0" dirty="0">
                        <a:ln>
                          <a:noFill/>
                        </a:ln>
                        <a:solidFill>
                          <a:schemeClr val="tx1"/>
                        </a:solidFill>
                        <a:effectLst/>
                        <a:latin typeface="Arial" charset="0"/>
                        <a:cs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YIELD STRESS</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(N/mm2 )</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(Min.)</a:t>
                      </a:r>
                      <a:endParaRPr kumimoji="0" lang="en-US" sz="2400" b="0" i="0" u="none" strike="noStrike" cap="none" normalizeH="0" baseline="0" dirty="0">
                        <a:ln>
                          <a:noFill/>
                        </a:ln>
                        <a:solidFill>
                          <a:schemeClr val="tx1"/>
                        </a:solidFill>
                        <a:effectLst/>
                        <a:latin typeface="Arial"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ULTIMATE TENSILE</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STRESS</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Times New Roman" pitchFamily="18" charset="0"/>
                        </a:rPr>
                        <a:t>(TENSILE STRENGTH-Min.)</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(N/mm2)</a:t>
                      </a:r>
                      <a:endParaRPr kumimoji="0" lang="en-US" sz="2400" b="0" i="0" u="none" strike="noStrike" cap="none" normalizeH="0" baseline="0" dirty="0">
                        <a:ln>
                          <a:noFill/>
                        </a:ln>
                        <a:solidFill>
                          <a:schemeClr val="tx1"/>
                        </a:solidFill>
                        <a:effectLst/>
                        <a:latin typeface="Arial"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ELONGATION</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PERCENTAGE</a:t>
                      </a:r>
                      <a:endParaRPr kumimoji="0" lang="en-US" sz="2400" b="0" i="0" u="none" strike="noStrike" cap="none" normalizeH="0" baseline="0" dirty="0">
                        <a:ln>
                          <a:noFill/>
                        </a:ln>
                        <a:solidFill>
                          <a:schemeClr val="tx1"/>
                        </a:solidFill>
                        <a:effectLst/>
                        <a:latin typeface="Arial"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MILD STEEL</a:t>
                      </a:r>
                      <a:endParaRPr kumimoji="0" lang="en-US" sz="1000" b="0" i="0" u="none" strike="noStrike" cap="none" normalizeH="0" baseline="0" dirty="0">
                        <a:ln>
                          <a:noFill/>
                        </a:ln>
                        <a:solidFill>
                          <a:schemeClr val="tx1"/>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MS (Grade I)</a:t>
                      </a:r>
                      <a:endParaRPr kumimoji="0" lang="en-US" sz="2400" b="0"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250</a:t>
                      </a:r>
                      <a:endParaRPr kumimoji="0" lang="en-US" sz="2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410</a:t>
                      </a:r>
                      <a:endParaRPr kumimoji="0" lang="en-US" sz="2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23.00 %</a:t>
                      </a:r>
                      <a:endParaRPr kumimoji="0" lang="en-US" sz="2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Times New Roman" pitchFamily="18" charset="0"/>
                        </a:rPr>
                        <a:t>IS 432(part 1)</a:t>
                      </a:r>
                      <a:endParaRPr kumimoji="0" lang="en-US" sz="2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944940">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3300"/>
                          </a:solidFill>
                          <a:effectLst/>
                          <a:latin typeface="Arial" charset="0"/>
                          <a:cs typeface="Times New Roman" pitchFamily="18" charset="0"/>
                        </a:rPr>
                        <a:t>HIGH STRENGTH</a:t>
                      </a:r>
                      <a:endParaRPr kumimoji="0" lang="en-US" sz="1000" b="0"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3300"/>
                          </a:solidFill>
                          <a:effectLst/>
                          <a:latin typeface="Arial" charset="0"/>
                          <a:cs typeface="Times New Roman" pitchFamily="18" charset="0"/>
                        </a:rPr>
                        <a:t>DEFORMED</a:t>
                      </a:r>
                      <a:endParaRPr kumimoji="0" lang="en-US" sz="1000" b="0"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3300"/>
                          </a:solidFill>
                          <a:effectLst/>
                          <a:latin typeface="Arial" charset="0"/>
                          <a:cs typeface="Times New Roman" pitchFamily="18" charset="0"/>
                        </a:rPr>
                        <a:t>BARS</a:t>
                      </a:r>
                      <a:endParaRPr kumimoji="0" lang="en-US" sz="2400" b="0"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Fe 415</a:t>
                      </a:r>
                      <a:endParaRPr kumimoji="0" lang="en-US" sz="1000" b="0"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FF"/>
                          </a:solidFill>
                          <a:effectLst/>
                          <a:latin typeface="Arial" charset="0"/>
                          <a:cs typeface="Times New Roman" pitchFamily="18" charset="0"/>
                        </a:rPr>
                        <a:t>(Fe 415 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FF33CC"/>
                          </a:solidFill>
                          <a:effectLst/>
                          <a:latin typeface="Arial" charset="0"/>
                          <a:cs typeface="Times New Roman" pitchFamily="18" charset="0"/>
                        </a:rPr>
                        <a:t>(Fe 415 S)</a:t>
                      </a:r>
                      <a:endParaRPr kumimoji="0" lang="en-US" sz="1200" b="1" i="0" u="none" strike="noStrike" cap="none" normalizeH="0" baseline="0" dirty="0">
                        <a:ln>
                          <a:noFill/>
                        </a:ln>
                        <a:solidFill>
                          <a:srgbClr val="FF33CC"/>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FF"/>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415</a:t>
                      </a:r>
                      <a:endParaRPr kumimoji="0" lang="en-US" sz="1200" b="1" i="0" u="none" strike="noStrike" cap="none" normalizeH="0" baseline="0" dirty="0">
                        <a:ln>
                          <a:noFill/>
                        </a:ln>
                        <a:solidFill>
                          <a:srgbClr val="FF3300"/>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Not Less than</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485</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(500)</a:t>
                      </a:r>
                      <a:endParaRPr kumimoji="0" lang="en-US" sz="2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14.50 %</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FF"/>
                          </a:solidFill>
                          <a:effectLst/>
                          <a:latin typeface="Arial" charset="0"/>
                          <a:cs typeface="Times New Roman" pitchFamily="18" charset="0"/>
                        </a:rPr>
                        <a:t>(18.00%)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33CC"/>
                          </a:solidFill>
                          <a:effectLst/>
                          <a:latin typeface="Arial" charset="0"/>
                          <a:cs typeface="Times New Roman" pitchFamily="18" charset="0"/>
                        </a:rPr>
                        <a:t>(20.00%)</a:t>
                      </a:r>
                      <a:endParaRPr kumimoji="0" lang="en-US" sz="1400" b="1" i="0" u="none" strike="noStrike" cap="none" normalizeH="0" baseline="0" dirty="0">
                        <a:ln>
                          <a:noFill/>
                        </a:ln>
                        <a:solidFill>
                          <a:srgbClr val="FF33CC"/>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FF"/>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IS 1786-2008</a:t>
                      </a:r>
                      <a:endParaRPr kumimoji="0" lang="en-US" sz="2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5907">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Fe 500</a:t>
                      </a:r>
                      <a:endParaRPr kumimoji="0" lang="en-US" sz="1000" b="0"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FF"/>
                          </a:solidFill>
                          <a:effectLst/>
                          <a:latin typeface="Arial" charset="0"/>
                          <a:cs typeface="Times New Roman" pitchFamily="18" charset="0"/>
                        </a:rPr>
                        <a:t>(Fe 500D</a:t>
                      </a:r>
                      <a:r>
                        <a:rPr kumimoji="0" lang="en-US" sz="1200" b="1" i="0" u="none" strike="noStrike" cap="none" normalizeH="0" baseline="0" dirty="0">
                          <a:ln>
                            <a:noFill/>
                          </a:ln>
                          <a:solidFill>
                            <a:srgbClr val="FF3300"/>
                          </a:solidFill>
                          <a:effectLst/>
                          <a:latin typeface="Arial"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normalizeH="0" baseline="0" dirty="0">
                          <a:ln>
                            <a:noFill/>
                          </a:ln>
                          <a:solidFill>
                            <a:srgbClr val="FF33CC"/>
                          </a:solidFill>
                          <a:effectLst/>
                          <a:latin typeface="Arial" charset="0"/>
                          <a:ea typeface="+mn-ea"/>
                          <a:cs typeface="Times New Roman" pitchFamily="18" charset="0"/>
                        </a:rPr>
                        <a:t>(Fe 500S)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500</a:t>
                      </a:r>
                      <a:endParaRPr kumimoji="0" lang="en-US" sz="1200" b="1" i="0" u="none" strike="noStrike" cap="none" normalizeH="0" baseline="0" dirty="0">
                        <a:ln>
                          <a:noFill/>
                        </a:ln>
                        <a:solidFill>
                          <a:srgbClr val="FF3300"/>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Not Less than</a:t>
                      </a:r>
                      <a:endParaRPr kumimoji="0" lang="en-US" sz="1200" b="1"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545</a:t>
                      </a:r>
                      <a:endParaRPr kumimoji="0" lang="en-US" sz="1200" b="1"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(565)</a:t>
                      </a:r>
                      <a:endParaRPr kumimoji="0" lang="en-US" sz="2800" b="1"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12.00 %</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FF"/>
                          </a:solidFill>
                          <a:effectLst/>
                          <a:latin typeface="Arial" charset="0"/>
                          <a:cs typeface="Times New Roman" pitchFamily="18" charset="0"/>
                        </a:rPr>
                        <a:t>(16.00%)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33CC"/>
                          </a:solidFill>
                          <a:effectLst/>
                          <a:latin typeface="Arial" charset="0"/>
                          <a:cs typeface="Times New Roman" pitchFamily="18" charset="0"/>
                        </a:rPr>
                        <a:t>(18.00%)</a:t>
                      </a:r>
                      <a:endParaRPr kumimoji="0" lang="en-US" sz="1400" b="1" i="0" u="none" strike="noStrike" cap="none" normalizeH="0" baseline="0" dirty="0">
                        <a:ln>
                          <a:noFill/>
                        </a:ln>
                        <a:solidFill>
                          <a:srgbClr val="FF33CC"/>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FF"/>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IS 1786-2008</a:t>
                      </a:r>
                      <a:endParaRPr kumimoji="0" lang="en-US" sz="2800" b="1"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94494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       Fe 550</a:t>
                      </a:r>
                      <a:endParaRPr kumimoji="0" lang="en-US" sz="1000" b="0" i="0" u="none" strike="noStrike" cap="none" normalizeH="0" baseline="0" dirty="0">
                        <a:ln>
                          <a:noFill/>
                        </a:ln>
                        <a:solidFill>
                          <a:srgbClr val="FF3300"/>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     </a:t>
                      </a:r>
                      <a:r>
                        <a:rPr kumimoji="0" lang="en-US" sz="1200" b="1" i="0" u="none" strike="noStrike" cap="none" normalizeH="0" baseline="0" dirty="0">
                          <a:ln>
                            <a:noFill/>
                          </a:ln>
                          <a:solidFill>
                            <a:srgbClr val="0000FF"/>
                          </a:solidFill>
                          <a:effectLst/>
                          <a:latin typeface="Arial" charset="0"/>
                          <a:cs typeface="Times New Roman" pitchFamily="18" charset="0"/>
                        </a:rPr>
                        <a:t>(Fe 550D</a:t>
                      </a:r>
                      <a:r>
                        <a:rPr kumimoji="0" lang="en-US" sz="1200" b="1" i="0" u="none" strike="noStrike" cap="none" normalizeH="0" baseline="0" dirty="0">
                          <a:ln>
                            <a:noFill/>
                          </a:ln>
                          <a:solidFill>
                            <a:srgbClr val="FF3300"/>
                          </a:solidFill>
                          <a:effectLst/>
                          <a:latin typeface="Arial"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FF3300"/>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550</a:t>
                      </a:r>
                      <a:endParaRPr kumimoji="0" lang="en-US" sz="1200" b="1" i="0" u="none" strike="noStrike" cap="none" normalizeH="0" baseline="0" dirty="0">
                        <a:ln>
                          <a:noFill/>
                        </a:ln>
                        <a:solidFill>
                          <a:srgbClr val="FF3300"/>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Not Less than</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585</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(600)</a:t>
                      </a:r>
                      <a:endParaRPr kumimoji="0" lang="en-US" sz="2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10.00 %</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FF"/>
                          </a:solidFill>
                          <a:effectLst/>
                          <a:latin typeface="Arial" charset="0"/>
                          <a:cs typeface="Times New Roman" pitchFamily="18" charset="0"/>
                        </a:rPr>
                        <a:t>(14.50%)</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IS 1786-2008</a:t>
                      </a:r>
                      <a:endParaRPr kumimoji="0" lang="en-US" sz="2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315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3300"/>
                          </a:solidFill>
                          <a:effectLst/>
                          <a:latin typeface="Arial" charset="0"/>
                          <a:cs typeface="Times New Roman" pitchFamily="18" charset="0"/>
                        </a:rPr>
                        <a:t>Fe600</a:t>
                      </a:r>
                      <a:endParaRPr kumimoji="0" lang="en-US" sz="2400" b="0"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600</a:t>
                      </a:r>
                      <a:endParaRPr kumimoji="0" lang="en-US" sz="2800" b="1"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Not Less than</a:t>
                      </a:r>
                      <a:endParaRPr kumimoji="0" lang="en-US" sz="1200" b="1" i="0" u="none" strike="noStrike" cap="none" normalizeH="0" baseline="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660</a:t>
                      </a:r>
                      <a:endParaRPr kumimoji="0" lang="en-US" sz="2800" b="1" i="0" u="none" strike="noStrike" cap="none" normalizeH="0" baseline="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FF3300"/>
                          </a:solidFill>
                          <a:effectLst/>
                          <a:latin typeface="Arial" charset="0"/>
                          <a:cs typeface="Times New Roman" pitchFamily="18" charset="0"/>
                        </a:rPr>
                        <a:t>10.00%</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IS 1786-2008</a:t>
                      </a:r>
                      <a:endParaRPr kumimoji="0" lang="en-US" sz="2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8723" name="Text Box 51">
            <a:extLst>
              <a:ext uri="{FF2B5EF4-FFF2-40B4-BE49-F238E27FC236}">
                <a16:creationId xmlns:a16="http://schemas.microsoft.com/office/drawing/2014/main" id="{26F321D7-AD7F-95CF-A1BB-D25CAF6B9F98}"/>
              </a:ext>
            </a:extLst>
          </p:cNvPr>
          <p:cNvSpPr txBox="1">
            <a:spLocks noChangeArrowheads="1"/>
          </p:cNvSpPr>
          <p:nvPr/>
        </p:nvSpPr>
        <p:spPr bwMode="auto">
          <a:xfrm>
            <a:off x="1371600" y="66675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8724" name="Text Box 52">
            <a:extLst>
              <a:ext uri="{FF2B5EF4-FFF2-40B4-BE49-F238E27FC236}">
                <a16:creationId xmlns:a16="http://schemas.microsoft.com/office/drawing/2014/main" id="{BEF4F388-B5F2-98F8-9929-35EA23C78C78}"/>
              </a:ext>
            </a:extLst>
          </p:cNvPr>
          <p:cNvSpPr txBox="1">
            <a:spLocks noChangeArrowheads="1"/>
          </p:cNvSpPr>
          <p:nvPr/>
        </p:nvSpPr>
        <p:spPr bwMode="auto">
          <a:xfrm>
            <a:off x="1600200" y="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CC00CC"/>
                </a:solidFill>
                <a:latin typeface="Times New Roman" panose="02020603050405020304" pitchFamily="18" charset="0"/>
                <a:cs typeface="Arial" panose="020B0604020202020204" pitchFamily="34" charset="0"/>
              </a:rPr>
              <a:t>Mech. Properties of Various Types of Steel</a:t>
            </a:r>
          </a:p>
        </p:txBody>
      </p:sp>
      <p:sp>
        <p:nvSpPr>
          <p:cNvPr id="28725" name="Rectangle 53">
            <a:extLst>
              <a:ext uri="{FF2B5EF4-FFF2-40B4-BE49-F238E27FC236}">
                <a16:creationId xmlns:a16="http://schemas.microsoft.com/office/drawing/2014/main" id="{57A64129-3024-3CCF-E7D2-46AB1A36DA08}"/>
              </a:ext>
            </a:extLst>
          </p:cNvPr>
          <p:cNvSpPr>
            <a:spLocks noChangeArrowheads="1"/>
          </p:cNvSpPr>
          <p:nvPr/>
        </p:nvSpPr>
        <p:spPr bwMode="auto">
          <a:xfrm>
            <a:off x="2676525" y="-373063"/>
            <a:ext cx="3190875" cy="150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000000"/>
              </a:solidFill>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en-US" sz="2400" b="1" u="sng">
              <a:solidFill>
                <a:srgbClr val="000000"/>
              </a:solidFill>
              <a:latin typeface="Times New Roman" panose="02020603050405020304" pitchFamily="18" charset="0"/>
              <a:cs typeface="Arial" panose="020B0604020202020204" pitchFamily="34" charset="0"/>
            </a:endParaRPr>
          </a:p>
          <a:p>
            <a:pPr algn="ctr" eaLnBrk="1" hangingPunct="1">
              <a:spcBef>
                <a:spcPct val="0"/>
              </a:spcBef>
              <a:buFontTx/>
              <a:buNone/>
            </a:pPr>
            <a:r>
              <a:rPr lang="en-US" altLang="en-US" sz="2400" b="1" u="sng">
                <a:solidFill>
                  <a:srgbClr val="000000"/>
                </a:solidFill>
                <a:latin typeface="Times New Roman" panose="02020603050405020304" pitchFamily="18" charset="0"/>
                <a:cs typeface="Arial" panose="020B0604020202020204" pitchFamily="34" charset="0"/>
              </a:rPr>
              <a:t>(Codal Requirements)</a:t>
            </a:r>
          </a:p>
          <a:p>
            <a:pPr algn="ctr" eaLnBrk="1" hangingPunct="1">
              <a:spcBef>
                <a:spcPct val="0"/>
              </a:spcBef>
              <a:buFontTx/>
              <a:buNone/>
            </a:pPr>
            <a:r>
              <a:rPr lang="en-US" altLang="en-US" sz="2000" b="1" u="sng">
                <a:solidFill>
                  <a:srgbClr val="FF0000"/>
                </a:solidFill>
                <a:latin typeface="Times New Roman" panose="02020603050405020304" pitchFamily="18" charset="0"/>
                <a:cs typeface="Arial" panose="020B0604020202020204" pitchFamily="34" charset="0"/>
              </a:rPr>
              <a:t>IS 1786-2008</a:t>
            </a:r>
          </a:p>
        </p:txBody>
      </p:sp>
      <p:cxnSp>
        <p:nvCxnSpPr>
          <p:cNvPr id="3" name="Straight Connector 2">
            <a:extLst>
              <a:ext uri="{FF2B5EF4-FFF2-40B4-BE49-F238E27FC236}">
                <a16:creationId xmlns:a16="http://schemas.microsoft.com/office/drawing/2014/main" id="{EB156AC0-E4A0-622B-4A90-40B05A4223AC}"/>
              </a:ext>
            </a:extLst>
          </p:cNvPr>
          <p:cNvCxnSpPr/>
          <p:nvPr/>
        </p:nvCxnSpPr>
        <p:spPr>
          <a:xfrm flipH="1">
            <a:off x="2286000" y="2895600"/>
            <a:ext cx="6438900" cy="83820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8C15A5C-CB5B-F613-6878-6BFE6CEC9BDC}"/>
              </a:ext>
            </a:extLst>
          </p:cNvPr>
          <p:cNvCxnSpPr/>
          <p:nvPr/>
        </p:nvCxnSpPr>
        <p:spPr>
          <a:xfrm>
            <a:off x="2300288" y="3024188"/>
            <a:ext cx="6172200" cy="6858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F67BAB5-1CD1-ABA5-5DD8-3BE9B9DDF2AC}"/>
              </a:ext>
            </a:extLst>
          </p:cNvPr>
          <p:cNvCxnSpPr/>
          <p:nvPr/>
        </p:nvCxnSpPr>
        <p:spPr>
          <a:xfrm>
            <a:off x="2209800" y="5867400"/>
            <a:ext cx="6019800" cy="4572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1AB3981-22FC-2903-143C-AD03F88426D6}"/>
              </a:ext>
            </a:extLst>
          </p:cNvPr>
          <p:cNvCxnSpPr/>
          <p:nvPr/>
        </p:nvCxnSpPr>
        <p:spPr>
          <a:xfrm flipH="1">
            <a:off x="2590800" y="5867400"/>
            <a:ext cx="5943600" cy="4572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010" name="Group 2">
            <a:extLst>
              <a:ext uri="{FF2B5EF4-FFF2-40B4-BE49-F238E27FC236}">
                <a16:creationId xmlns:a16="http://schemas.microsoft.com/office/drawing/2014/main" id="{FFC85910-5AA2-0394-82DC-865E69741E2B}"/>
              </a:ext>
            </a:extLst>
          </p:cNvPr>
          <p:cNvGraphicFramePr>
            <a:graphicFrameLocks noGrp="1"/>
          </p:cNvGraphicFramePr>
          <p:nvPr>
            <p:extLst>
              <p:ext uri="{D42A27DB-BD31-4B8C-83A1-F6EECF244321}">
                <p14:modId xmlns:p14="http://schemas.microsoft.com/office/powerpoint/2010/main" val="2816377462"/>
              </p:ext>
            </p:extLst>
          </p:nvPr>
        </p:nvGraphicFramePr>
        <p:xfrm>
          <a:off x="381000" y="681685"/>
          <a:ext cx="8191500" cy="5242639"/>
        </p:xfrm>
        <a:graphic>
          <a:graphicData uri="http://schemas.openxmlformats.org/drawingml/2006/table">
            <a:tbl>
              <a:tblPr/>
              <a:tblGrid>
                <a:gridCol w="647700">
                  <a:extLst>
                    <a:ext uri="{9D8B030D-6E8A-4147-A177-3AD203B41FA5}">
                      <a16:colId xmlns:a16="http://schemas.microsoft.com/office/drawing/2014/main" val="20000"/>
                    </a:ext>
                  </a:extLst>
                </a:gridCol>
                <a:gridCol w="2184400">
                  <a:extLst>
                    <a:ext uri="{9D8B030D-6E8A-4147-A177-3AD203B41FA5}">
                      <a16:colId xmlns:a16="http://schemas.microsoft.com/office/drawing/2014/main" val="20001"/>
                    </a:ext>
                  </a:extLst>
                </a:gridCol>
                <a:gridCol w="1406525">
                  <a:extLst>
                    <a:ext uri="{9D8B030D-6E8A-4147-A177-3AD203B41FA5}">
                      <a16:colId xmlns:a16="http://schemas.microsoft.com/office/drawing/2014/main" val="20002"/>
                    </a:ext>
                  </a:extLst>
                </a:gridCol>
                <a:gridCol w="1320800">
                  <a:extLst>
                    <a:ext uri="{9D8B030D-6E8A-4147-A177-3AD203B41FA5}">
                      <a16:colId xmlns:a16="http://schemas.microsoft.com/office/drawing/2014/main" val="20003"/>
                    </a:ext>
                  </a:extLst>
                </a:gridCol>
                <a:gridCol w="1260475">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0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Times New Roman" pitchFamily="18" charset="0"/>
                        </a:rPr>
                        <a:t>Fe 500</a:t>
                      </a:r>
                      <a:endParaRPr kumimoji="0" lang="en-US" sz="1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Times New Roman" pitchFamily="18" charset="0"/>
                        </a:rPr>
                        <a:t>Fe 500D</a:t>
                      </a:r>
                      <a:endParaRPr kumimoji="0" lang="en-US" sz="1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Times New Roman" pitchFamily="18" charset="0"/>
                        </a:rPr>
                        <a:t>Fe 550 </a:t>
                      </a:r>
                      <a:endParaRPr kumimoji="0" lang="en-US" sz="1800" b="1" i="0" u="none" strike="noStrike" cap="none" normalizeH="0" baseline="0" dirty="0">
                        <a:ln>
                          <a:noFill/>
                        </a:ln>
                        <a:solidFill>
                          <a:schemeClr val="tx1"/>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Fe 550D</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944940">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3300"/>
                          </a:solidFill>
                          <a:effectLst/>
                          <a:latin typeface="Bookman Old Style" panose="02050604050505020204" pitchFamily="18" charset="0"/>
                          <a:cs typeface="Times New Roman" pitchFamily="18" charset="0"/>
                        </a:rPr>
                        <a:t>Carbon</a:t>
                      </a:r>
                      <a:endParaRPr kumimoji="0" lang="en-US" sz="2000" b="1" i="0" u="none" strike="noStrike" cap="none" normalizeH="0" baseline="0" dirty="0">
                        <a:ln>
                          <a:noFill/>
                        </a:ln>
                        <a:solidFill>
                          <a:srgbClr val="FF33CC"/>
                        </a:solidFill>
                        <a:effectLst/>
                        <a:latin typeface="Bookman Old Style" panose="0205060405050502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FF"/>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0.30</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0.25</a:t>
                      </a:r>
                      <a:endParaRPr kumimoji="0" lang="en-US" sz="1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0.30</a:t>
                      </a:r>
                      <a:endParaRPr kumimoji="0" lang="en-US" sz="1800" b="1" i="0" u="none" strike="noStrike" cap="none" normalizeH="0" baseline="0" dirty="0">
                        <a:ln>
                          <a:noFill/>
                        </a:ln>
                        <a:solidFill>
                          <a:srgbClr val="FF33CC"/>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FF"/>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3300"/>
                          </a:solidFill>
                          <a:effectLst/>
                          <a:latin typeface="Arial" charset="0"/>
                          <a:cs typeface="Times New Roman" pitchFamily="18" charset="0"/>
                        </a:rPr>
                        <a:t>0.25</a:t>
                      </a:r>
                      <a:endParaRPr kumimoji="0" lang="en-US" sz="1800" b="1"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5907">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CC"/>
                          </a:solidFill>
                          <a:effectLst/>
                          <a:latin typeface="Bookman Old Style" panose="02050604050505020204" pitchFamily="18" charset="0"/>
                          <a:cs typeface="Times New Roman" pitchFamily="18" charset="0"/>
                        </a:rPr>
                        <a:t>Sulphur</a:t>
                      </a:r>
                      <a:endParaRPr kumimoji="0" lang="en-US" sz="2000" b="1" i="0" u="none" strike="noStrike" cap="none" normalizeH="0" baseline="0" dirty="0">
                        <a:ln>
                          <a:noFill/>
                        </a:ln>
                        <a:solidFill>
                          <a:srgbClr val="0000CC"/>
                        </a:solidFill>
                        <a:effectLst/>
                        <a:latin typeface="Bookman Old Style" panose="02050604050505020204"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0.055</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0.04</a:t>
                      </a: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0.055</a:t>
                      </a: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0.04</a:t>
                      </a: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44940">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anose="02050604050505020204" pitchFamily="18" charset="0"/>
                          <a:cs typeface="Times New Roman" pitchFamily="18" charset="0"/>
                        </a:rPr>
                        <a:t>Phosphorous</a:t>
                      </a:r>
                      <a:endParaRPr kumimoji="0" lang="en-US" sz="2000" b="1" i="0" u="none" strike="noStrike" cap="none" normalizeH="0" baseline="0" dirty="0">
                        <a:ln>
                          <a:noFill/>
                        </a:ln>
                        <a:solidFill>
                          <a:srgbClr val="FF0000"/>
                        </a:solidFill>
                        <a:effectLst/>
                        <a:latin typeface="Bookman Old Style" panose="02050604050505020204"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cs typeface="Times New Roman" pitchFamily="18" charset="0"/>
                        </a:rPr>
                        <a:t>0.055</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cs typeface="Times New Roman" pitchFamily="18" charset="0"/>
                        </a:rPr>
                        <a:t>0.04</a:t>
                      </a:r>
                      <a:endParaRPr kumimoji="0" lang="en-US" sz="1800" b="1" i="0" u="none" strike="noStrike" cap="none" normalizeH="0" baseline="0" dirty="0">
                        <a:ln>
                          <a:noFill/>
                        </a:ln>
                        <a:solidFill>
                          <a:srgbClr val="FF00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cs typeface="Times New Roman" pitchFamily="18" charset="0"/>
                        </a:rPr>
                        <a:t>0.050</a:t>
                      </a:r>
                      <a:endParaRPr kumimoji="0" lang="en-US" sz="1800" b="1" i="0" u="none" strike="noStrike" cap="none" normalizeH="0" baseline="0" dirty="0">
                        <a:ln>
                          <a:noFill/>
                        </a:ln>
                        <a:solidFill>
                          <a:srgbClr val="FF00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cs typeface="Times New Roman" pitchFamily="18" charset="0"/>
                        </a:rPr>
                        <a:t>0.04</a:t>
                      </a:r>
                      <a:endParaRPr kumimoji="0" lang="en-US" sz="1800" b="1" i="0" u="none" strike="noStrike" cap="none" normalizeH="0" baseline="0" dirty="0">
                        <a:ln>
                          <a:noFill/>
                        </a:ln>
                        <a:solidFill>
                          <a:srgbClr val="FF00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315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normalizeH="0" baseline="0" dirty="0">
                          <a:ln>
                            <a:noFill/>
                          </a:ln>
                          <a:solidFill>
                            <a:srgbClr val="0000CC"/>
                          </a:solidFill>
                          <a:effectLst/>
                          <a:latin typeface="Bookman Old Style" panose="02050604050505020204" pitchFamily="18" charset="0"/>
                          <a:ea typeface="+mn-ea"/>
                          <a:cs typeface="Times New Roman" pitchFamily="18" charset="0"/>
                        </a:rPr>
                        <a:t>Sulphur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normalizeH="0" baseline="0" dirty="0">
                          <a:ln>
                            <a:noFill/>
                          </a:ln>
                          <a:solidFill>
                            <a:srgbClr val="0000CC"/>
                          </a:solidFill>
                          <a:effectLst/>
                          <a:latin typeface="Bookman Old Style" panose="02050604050505020204" pitchFamily="18" charset="0"/>
                          <a:ea typeface="+mn-ea"/>
                          <a:cs typeface="Times New Roman" pitchFamily="18" charset="0"/>
                        </a:rPr>
                        <a:t>Phosphorous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cap="none" normalizeH="0" baseline="0" dirty="0">
                        <a:ln>
                          <a:noFill/>
                        </a:ln>
                        <a:solidFill>
                          <a:srgbClr val="0000CC"/>
                        </a:solidFill>
                        <a:effectLst/>
                        <a:latin typeface="Bookman Old Style" panose="02050604050505020204" pitchFamily="18"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0.105</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0.075</a:t>
                      </a: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0.100</a:t>
                      </a: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0.075</a:t>
                      </a: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78">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3300"/>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3E724C"/>
                          </a:solidFill>
                          <a:effectLst/>
                          <a:latin typeface="Bookman Old Style" panose="02050604050505020204" pitchFamily="18" charset="0"/>
                          <a:cs typeface="Times New Roman" pitchFamily="18" charset="0"/>
                        </a:rPr>
                        <a:t>Carbon Equivalent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3E724C"/>
                          </a:solidFill>
                          <a:effectLst/>
                          <a:latin typeface="Bookman Old Style" panose="02050604050505020204" pitchFamily="18" charset="0"/>
                          <a:cs typeface="Times New Roman" pitchFamily="18" charset="0"/>
                        </a:rPr>
                        <a:t>(</a:t>
                      </a:r>
                      <a:r>
                        <a:rPr kumimoji="0" lang="en-US" sz="1800" b="1" i="0" u="none" strike="noStrike" cap="none" normalizeH="0" baseline="0" dirty="0" err="1">
                          <a:ln>
                            <a:noFill/>
                          </a:ln>
                          <a:solidFill>
                            <a:srgbClr val="3E724C"/>
                          </a:solidFill>
                          <a:effectLst/>
                          <a:latin typeface="Bookman Old Style" panose="02050604050505020204" pitchFamily="18" charset="0"/>
                          <a:cs typeface="Times New Roman" pitchFamily="18" charset="0"/>
                        </a:rPr>
                        <a:t>C,Mn,Ni,Cr</a:t>
                      </a:r>
                      <a:r>
                        <a:rPr kumimoji="0" lang="en-US" sz="1800" b="1" i="0" u="none" strike="noStrike" cap="none" normalizeH="0" baseline="0" dirty="0">
                          <a:ln>
                            <a:noFill/>
                          </a:ln>
                          <a:solidFill>
                            <a:srgbClr val="3E724C"/>
                          </a:solidFill>
                          <a:effectLst/>
                          <a:latin typeface="Bookman Old Style" panose="02050604050505020204" pitchFamily="18" charset="0"/>
                          <a:cs typeface="Times New Roman" pitchFamily="18" charset="0"/>
                        </a:rPr>
                        <a:t>……)</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CC"/>
                          </a:solidFill>
                          <a:effectLst/>
                          <a:latin typeface="Arial" charset="0"/>
                          <a:cs typeface="Times New Roman" pitchFamily="18" charset="0"/>
                        </a:rPr>
                        <a:t>0.53 (when micro/low  alloys are used)</a:t>
                      </a: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CC"/>
                        </a:solidFill>
                        <a:effectLst/>
                        <a:latin typeface="Arial"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4450450"/>
                  </a:ext>
                </a:extLst>
              </a:tr>
              <a:tr h="365778">
                <a:tc vMerge="1">
                  <a:txBody>
                    <a:bodyPr/>
                    <a:lstStyle/>
                    <a:p>
                      <a:endParaRPr lang="en-IN"/>
                    </a:p>
                  </a:txBody>
                  <a:tcPr/>
                </a:tc>
                <a:tc vMerge="1">
                  <a:txBody>
                    <a:bodyPr/>
                    <a:lstStyle/>
                    <a:p>
                      <a:endParaRPr lang="en-IN"/>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90D34"/>
                          </a:solidFill>
                          <a:effectLst/>
                          <a:latin typeface="Arial" charset="0"/>
                          <a:cs typeface="Times New Roman" pitchFamily="18" charset="0"/>
                        </a:rPr>
                        <a:t>0.42 (when micro/low  alloys are not used)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CC"/>
                        </a:solidFill>
                        <a:effectLst/>
                        <a:latin typeface="Arial" charset="0"/>
                        <a:cs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962707757"/>
                  </a:ext>
                </a:extLst>
              </a:tr>
            </a:tbl>
          </a:graphicData>
        </a:graphic>
      </p:graphicFrame>
      <p:sp>
        <p:nvSpPr>
          <p:cNvPr id="2" name="Text Box 52">
            <a:extLst>
              <a:ext uri="{FF2B5EF4-FFF2-40B4-BE49-F238E27FC236}">
                <a16:creationId xmlns:a16="http://schemas.microsoft.com/office/drawing/2014/main" id="{400139B6-6F6B-C612-82BD-51A6A9FE0E6F}"/>
              </a:ext>
            </a:extLst>
          </p:cNvPr>
          <p:cNvSpPr txBox="1">
            <a:spLocks noChangeArrowheads="1"/>
          </p:cNvSpPr>
          <p:nvPr/>
        </p:nvSpPr>
        <p:spPr bwMode="auto">
          <a:xfrm>
            <a:off x="838200" y="2286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a:solidFill>
                  <a:srgbClr val="CC00CC"/>
                </a:solidFill>
                <a:latin typeface="Times New Roman" panose="02020603050405020304" pitchFamily="18" charset="0"/>
                <a:cs typeface="Arial" panose="020B0604020202020204" pitchFamily="34" charset="0"/>
              </a:rPr>
              <a:t>Chemical composition of  Various Types of Steel</a:t>
            </a:r>
          </a:p>
        </p:txBody>
      </p:sp>
    </p:spTree>
    <p:extLst>
      <p:ext uri="{BB962C8B-B14F-4D97-AF65-F5344CB8AC3E}">
        <p14:creationId xmlns:p14="http://schemas.microsoft.com/office/powerpoint/2010/main" val="4478333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95" y="152400"/>
            <a:ext cx="8153400" cy="990600"/>
          </a:xfrm>
        </p:spPr>
        <p:txBody>
          <a:bodyPr>
            <a:noAutofit/>
          </a:bodyPr>
          <a:lstStyle/>
          <a:p>
            <a:r>
              <a:rPr lang="en-US" sz="3200" b="1" u="sng" dirty="0">
                <a:solidFill>
                  <a:srgbClr val="FF0000"/>
                </a:solidFill>
                <a:latin typeface="Algerian" pitchFamily="82" charset="0"/>
                <a:cs typeface="Arial" charset="0"/>
              </a:rPr>
              <a:t>STRUCTURAL MEMBERS IN BUILDINGS</a:t>
            </a:r>
            <a:endParaRPr lang="en-US" sz="3200" b="1" dirty="0">
              <a:latin typeface="Algerian" pitchFamily="82" charset="0"/>
            </a:endParaRPr>
          </a:p>
        </p:txBody>
      </p:sp>
      <p:sp>
        <p:nvSpPr>
          <p:cNvPr id="3" name="Content Placeholder 2"/>
          <p:cNvSpPr>
            <a:spLocks noGrp="1"/>
          </p:cNvSpPr>
          <p:nvPr>
            <p:ph sz="quarter" idx="1"/>
          </p:nvPr>
        </p:nvSpPr>
        <p:spPr>
          <a:xfrm>
            <a:off x="-178651" y="1399309"/>
            <a:ext cx="5867400" cy="4800600"/>
          </a:xfrm>
        </p:spPr>
        <p:txBody>
          <a:bodyPr>
            <a:normAutofit fontScale="70000" lnSpcReduction="20000"/>
          </a:bodyPr>
          <a:lstStyle/>
          <a:p>
            <a:r>
              <a:rPr lang="en-US" sz="3200" b="1" dirty="0">
                <a:solidFill>
                  <a:srgbClr val="D60093"/>
                </a:solidFill>
                <a:latin typeface="Arial" charset="0"/>
                <a:cs typeface="Arial" charset="0"/>
              </a:rPr>
              <a:t>1.</a:t>
            </a:r>
            <a:r>
              <a:rPr lang="en-US" sz="3200" b="1" dirty="0">
                <a:solidFill>
                  <a:srgbClr val="D60093"/>
                </a:solidFill>
                <a:cs typeface="Times New Roman" pitchFamily="18" charset="0"/>
              </a:rPr>
              <a:t>    </a:t>
            </a:r>
            <a:r>
              <a:rPr lang="en-US" sz="3200" b="1" dirty="0">
                <a:solidFill>
                  <a:srgbClr val="D60093"/>
                </a:solidFill>
                <a:latin typeface="Arial" charset="0"/>
                <a:cs typeface="Arial" charset="0"/>
              </a:rPr>
              <a:t>SLABS:</a:t>
            </a:r>
            <a:endParaRPr lang="en-US" sz="3200" dirty="0">
              <a:solidFill>
                <a:srgbClr val="D60093"/>
              </a:solidFill>
              <a:cs typeface="Times New Roman" pitchFamily="18" charset="0"/>
            </a:endParaRPr>
          </a:p>
          <a:p>
            <a:pPr algn="just">
              <a:buNone/>
            </a:pPr>
            <a:r>
              <a:rPr lang="en-US" sz="3200" b="1" dirty="0">
                <a:latin typeface="Arial" charset="0"/>
                <a:cs typeface="Arial" charset="0"/>
              </a:rPr>
              <a:t>     Slabs serve as floors or roofs</a:t>
            </a:r>
          </a:p>
          <a:p>
            <a:pPr algn="just">
              <a:buNone/>
            </a:pPr>
            <a:r>
              <a:rPr lang="en-US" sz="3200" b="1" dirty="0">
                <a:latin typeface="Arial" charset="0"/>
                <a:cs typeface="Arial" charset="0"/>
              </a:rPr>
              <a:t>     by bearing the loads applied to them.</a:t>
            </a:r>
            <a:endParaRPr lang="en-US" sz="3200" b="1" dirty="0">
              <a:cs typeface="Times New Roman" pitchFamily="18" charset="0"/>
            </a:endParaRPr>
          </a:p>
          <a:p>
            <a:pPr algn="just"/>
            <a:r>
              <a:rPr lang="en-US" sz="3200" b="1" dirty="0">
                <a:solidFill>
                  <a:srgbClr val="D60093"/>
                </a:solidFill>
                <a:latin typeface="Arial" charset="0"/>
                <a:cs typeface="Arial" charset="0"/>
              </a:rPr>
              <a:t>2.</a:t>
            </a:r>
            <a:r>
              <a:rPr lang="en-US" sz="3200" b="1" dirty="0">
                <a:solidFill>
                  <a:srgbClr val="D60093"/>
                </a:solidFill>
                <a:cs typeface="Times New Roman" pitchFamily="18" charset="0"/>
              </a:rPr>
              <a:t>    </a:t>
            </a:r>
            <a:r>
              <a:rPr lang="en-US" sz="3200" b="1" dirty="0">
                <a:solidFill>
                  <a:srgbClr val="D60093"/>
                </a:solidFill>
                <a:latin typeface="Arial" charset="0"/>
                <a:cs typeface="Arial" charset="0"/>
              </a:rPr>
              <a:t>BEAMS</a:t>
            </a:r>
            <a:endParaRPr lang="en-US" sz="3200" b="1" dirty="0">
              <a:solidFill>
                <a:srgbClr val="D60093"/>
              </a:solidFill>
              <a:cs typeface="Times New Roman" pitchFamily="18" charset="0"/>
            </a:endParaRPr>
          </a:p>
          <a:p>
            <a:pPr algn="just">
              <a:buNone/>
            </a:pPr>
            <a:r>
              <a:rPr lang="en-US" sz="3100" b="1" dirty="0">
                <a:latin typeface="Arial" charset="0"/>
                <a:cs typeface="Arial" charset="0"/>
              </a:rPr>
              <a:t>      Beams support the loads transferred</a:t>
            </a:r>
          </a:p>
          <a:p>
            <a:pPr algn="just">
              <a:buNone/>
            </a:pPr>
            <a:r>
              <a:rPr lang="en-US" sz="3100" b="1" dirty="0">
                <a:latin typeface="Arial" charset="0"/>
                <a:cs typeface="Arial" charset="0"/>
              </a:rPr>
              <a:t>       from slabs and walls.</a:t>
            </a:r>
          </a:p>
          <a:p>
            <a:pPr algn="just"/>
            <a:r>
              <a:rPr lang="en-US" sz="3200" b="1" dirty="0">
                <a:solidFill>
                  <a:srgbClr val="D60093"/>
                </a:solidFill>
                <a:latin typeface="Arial" charset="0"/>
                <a:cs typeface="Arial" charset="0"/>
              </a:rPr>
              <a:t>3.</a:t>
            </a:r>
            <a:r>
              <a:rPr lang="en-US" sz="3200" b="1" dirty="0">
                <a:solidFill>
                  <a:srgbClr val="D60093"/>
                </a:solidFill>
                <a:cs typeface="Times New Roman" pitchFamily="18" charset="0"/>
              </a:rPr>
              <a:t>    </a:t>
            </a:r>
            <a:r>
              <a:rPr lang="en-US" sz="3200" b="1" dirty="0">
                <a:solidFill>
                  <a:srgbClr val="D60093"/>
                </a:solidFill>
                <a:latin typeface="Arial" charset="0"/>
                <a:cs typeface="Arial" charset="0"/>
              </a:rPr>
              <a:t>COLUMNS</a:t>
            </a:r>
            <a:endParaRPr lang="en-US" sz="3200" b="1" dirty="0">
              <a:solidFill>
                <a:srgbClr val="D60093"/>
              </a:solidFill>
              <a:cs typeface="Times New Roman" pitchFamily="18" charset="0"/>
            </a:endParaRPr>
          </a:p>
          <a:p>
            <a:pPr algn="just">
              <a:buNone/>
            </a:pPr>
            <a:r>
              <a:rPr lang="en-US" sz="3200" b="1" dirty="0">
                <a:latin typeface="Arial" charset="0"/>
                <a:cs typeface="Arial" charset="0"/>
              </a:rPr>
              <a:t>         Columns bears the loads transferred </a:t>
            </a:r>
          </a:p>
          <a:p>
            <a:pPr algn="just">
              <a:buNone/>
            </a:pPr>
            <a:r>
              <a:rPr lang="en-US" sz="3200" b="1" dirty="0">
                <a:latin typeface="Arial" charset="0"/>
                <a:cs typeface="Arial" charset="0"/>
              </a:rPr>
              <a:t>         from beams </a:t>
            </a:r>
            <a:r>
              <a:rPr lang="en-US" sz="3200" b="1" dirty="0" err="1">
                <a:latin typeface="Arial" charset="0"/>
                <a:cs typeface="Arial" charset="0"/>
              </a:rPr>
              <a:t>andtransmit</a:t>
            </a:r>
            <a:r>
              <a:rPr lang="en-US" sz="3200" b="1" dirty="0">
                <a:latin typeface="Arial" charset="0"/>
                <a:cs typeface="Arial" charset="0"/>
              </a:rPr>
              <a:t> them to the</a:t>
            </a:r>
            <a:r>
              <a:rPr lang="en-US" b="1" dirty="0">
                <a:latin typeface="Arial" charset="0"/>
                <a:cs typeface="Arial" charset="0"/>
              </a:rPr>
              <a:t>    </a:t>
            </a:r>
          </a:p>
          <a:p>
            <a:pPr algn="just">
              <a:buNone/>
            </a:pPr>
            <a:r>
              <a:rPr lang="en-US" sz="3200" b="1" dirty="0">
                <a:latin typeface="Arial" charset="0"/>
                <a:cs typeface="Arial" charset="0"/>
              </a:rPr>
              <a:t>         footings.</a:t>
            </a:r>
            <a:endParaRPr lang="en-US" sz="3200" b="1" dirty="0">
              <a:cs typeface="Times New Roman" pitchFamily="18" charset="0"/>
            </a:endParaRPr>
          </a:p>
          <a:p>
            <a:pPr algn="just"/>
            <a:r>
              <a:rPr lang="en-US" sz="3200" b="1" dirty="0">
                <a:solidFill>
                  <a:srgbClr val="D60093"/>
                </a:solidFill>
                <a:latin typeface="Arial" charset="0"/>
                <a:cs typeface="Arial" charset="0"/>
              </a:rPr>
              <a:t>4.</a:t>
            </a:r>
            <a:r>
              <a:rPr lang="en-US" sz="3200" b="1" dirty="0">
                <a:solidFill>
                  <a:srgbClr val="D60093"/>
                </a:solidFill>
                <a:cs typeface="Times New Roman" pitchFamily="18" charset="0"/>
              </a:rPr>
              <a:t>    </a:t>
            </a:r>
            <a:r>
              <a:rPr lang="en-US" sz="3200" b="1" dirty="0">
                <a:solidFill>
                  <a:srgbClr val="D60093"/>
                </a:solidFill>
                <a:latin typeface="Arial" charset="0"/>
                <a:cs typeface="Arial" charset="0"/>
              </a:rPr>
              <a:t>FOOTINGS </a:t>
            </a:r>
            <a:endParaRPr lang="en-US" sz="3200" b="1" dirty="0">
              <a:solidFill>
                <a:srgbClr val="D60093"/>
              </a:solidFill>
              <a:cs typeface="Times New Roman" pitchFamily="18" charset="0"/>
            </a:endParaRPr>
          </a:p>
          <a:p>
            <a:pPr algn="just">
              <a:buNone/>
            </a:pPr>
            <a:r>
              <a:rPr lang="en-US" sz="3100" b="1" dirty="0">
                <a:latin typeface="Arial" charset="0"/>
                <a:cs typeface="Arial" charset="0"/>
              </a:rPr>
              <a:t>          Footings distribute the loads transmitted from the columns into soil.</a:t>
            </a:r>
          </a:p>
          <a:p>
            <a:endParaRPr lang="en-US" dirty="0"/>
          </a:p>
        </p:txBody>
      </p:sp>
      <p:pic>
        <p:nvPicPr>
          <p:cNvPr id="17409" name="Picture 1"/>
          <p:cNvPicPr>
            <a:picLocks noChangeAspect="1" noChangeArrowheads="1"/>
          </p:cNvPicPr>
          <p:nvPr/>
        </p:nvPicPr>
        <p:blipFill>
          <a:blip r:embed="rId2" cstate="print"/>
          <a:srcRect/>
          <a:stretch>
            <a:fillRect/>
          </a:stretch>
        </p:blipFill>
        <p:spPr bwMode="auto">
          <a:xfrm>
            <a:off x="5908403" y="914400"/>
            <a:ext cx="2716484" cy="2885209"/>
          </a:xfrm>
          <a:prstGeom prst="rect">
            <a:avLst/>
          </a:prstGeom>
          <a:noFill/>
          <a:ln w="9525">
            <a:noFill/>
            <a:miter lim="800000"/>
            <a:headEnd/>
            <a:tailEnd/>
          </a:ln>
          <a:effectLst/>
        </p:spPr>
      </p:pic>
      <p:pic>
        <p:nvPicPr>
          <p:cNvPr id="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683" y="3952009"/>
            <a:ext cx="3228781" cy="261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91D7EC6-83D6-10F7-303B-57A295A793A5}"/>
              </a:ext>
            </a:extLst>
          </p:cNvPr>
          <p:cNvSpPr>
            <a:spLocks noGrp="1" noChangeArrowheads="1"/>
          </p:cNvSpPr>
          <p:nvPr>
            <p:ph type="title"/>
          </p:nvPr>
        </p:nvSpPr>
        <p:spPr>
          <a:xfrm>
            <a:off x="457200" y="0"/>
            <a:ext cx="8229600" cy="1143000"/>
          </a:xfrm>
        </p:spPr>
        <p:txBody>
          <a:bodyPr/>
          <a:lstStyle/>
          <a:p>
            <a:r>
              <a:rPr lang="en-US" altLang="en-US" sz="2800" b="1">
                <a:solidFill>
                  <a:srgbClr val="FF0000"/>
                </a:solidFill>
                <a:latin typeface="Bookman Old Style" panose="02050604050505020204" pitchFamily="18" charset="0"/>
              </a:rPr>
              <a:t>Carbon Content in Steel</a:t>
            </a:r>
          </a:p>
        </p:txBody>
      </p:sp>
      <p:sp>
        <p:nvSpPr>
          <p:cNvPr id="29699" name="Rectangle 3">
            <a:extLst>
              <a:ext uri="{FF2B5EF4-FFF2-40B4-BE49-F238E27FC236}">
                <a16:creationId xmlns:a16="http://schemas.microsoft.com/office/drawing/2014/main" id="{BB16DC58-F61C-B2E8-F6F0-96C0D132C661}"/>
              </a:ext>
            </a:extLst>
          </p:cNvPr>
          <p:cNvSpPr>
            <a:spLocks noGrp="1" noChangeArrowheads="1"/>
          </p:cNvSpPr>
          <p:nvPr>
            <p:ph type="body" idx="1"/>
          </p:nvPr>
        </p:nvSpPr>
        <p:spPr>
          <a:xfrm>
            <a:off x="457200" y="914400"/>
            <a:ext cx="8229600" cy="4525963"/>
          </a:xfrm>
        </p:spPr>
        <p:txBody>
          <a:bodyPr/>
          <a:lstStyle/>
          <a:p>
            <a:r>
              <a:rPr lang="en-US" altLang="en-US" sz="2400" b="1">
                <a:solidFill>
                  <a:srgbClr val="000066"/>
                </a:solidFill>
                <a:latin typeface="Bookman Old Style" panose="02050604050505020204" pitchFamily="18" charset="0"/>
              </a:rPr>
              <a:t>STEEL  is  an alloy of  Iron &amp; Carbon</a:t>
            </a:r>
            <a:r>
              <a:rPr lang="en-US" altLang="en-US" sz="2400" b="1">
                <a:latin typeface="Bookman Old Style" panose="02050604050505020204" pitchFamily="18" charset="0"/>
              </a:rPr>
              <a:t> </a:t>
            </a:r>
          </a:p>
          <a:p>
            <a:endParaRPr lang="en-US" altLang="en-US" sz="2400" b="1">
              <a:latin typeface="Bookman Old Style" panose="02050604050505020204" pitchFamily="18" charset="0"/>
            </a:endParaRPr>
          </a:p>
          <a:p>
            <a:r>
              <a:rPr lang="en-US" altLang="en-US" sz="2400" b="1">
                <a:latin typeface="Bookman Old Style" panose="02050604050505020204" pitchFamily="18" charset="0"/>
              </a:rPr>
              <a:t>Aim is to achieve low Carbon Steel</a:t>
            </a:r>
          </a:p>
          <a:p>
            <a:endParaRPr lang="en-US" altLang="en-US" sz="2400" b="1">
              <a:latin typeface="Bookman Old Style" panose="02050604050505020204" pitchFamily="18" charset="0"/>
            </a:endParaRPr>
          </a:p>
          <a:p>
            <a:r>
              <a:rPr lang="en-US" altLang="en-US" sz="2400" b="1">
                <a:solidFill>
                  <a:srgbClr val="FF3399"/>
                </a:solidFill>
                <a:latin typeface="Bookman Old Style" panose="02050604050505020204" pitchFamily="18" charset="0"/>
              </a:rPr>
              <a:t>Some minimum Carbon content is essential to achieve the required Strength</a:t>
            </a:r>
          </a:p>
          <a:p>
            <a:endParaRPr lang="en-US" altLang="en-US" sz="2400" b="1">
              <a:solidFill>
                <a:srgbClr val="FF3399"/>
              </a:solidFill>
              <a:latin typeface="Bookman Old Style" panose="02050604050505020204" pitchFamily="18" charset="0"/>
            </a:endParaRPr>
          </a:p>
          <a:p>
            <a:r>
              <a:rPr lang="en-US" altLang="en-US" sz="2400" b="1">
                <a:latin typeface="Bookman Old Style" panose="02050604050505020204" pitchFamily="18" charset="0"/>
              </a:rPr>
              <a:t>Excess Carbon content reduces Ductility &amp; weldability</a:t>
            </a:r>
          </a:p>
          <a:p>
            <a:endParaRPr lang="en-US" altLang="en-US" sz="2000" b="1" i="1">
              <a:latin typeface="Bookman Old Style" panose="02050604050505020204" pitchFamily="18" charset="0"/>
            </a:endParaRPr>
          </a:p>
          <a:p>
            <a:endParaRPr lang="en-US" altLang="en-US" sz="2000" b="1" i="1">
              <a:latin typeface="Bookman Old Style" panose="02050604050505020204" pitchFamily="18" charset="0"/>
            </a:endParaRPr>
          </a:p>
          <a:p>
            <a:pPr>
              <a:buFontTx/>
              <a:buNone/>
            </a:pPr>
            <a:endParaRPr lang="en-US" altLang="en-US" sz="2400" b="1">
              <a:latin typeface="Bookman Old Style" panose="02050604050505020204" pitchFamily="18" charset="0"/>
            </a:endParaRPr>
          </a:p>
          <a:p>
            <a:endParaRPr lang="en-US" altLang="en-US" sz="2400" b="1">
              <a:latin typeface="Bookman Old Style" panose="02050604050505020204" pitchFamily="18" charset="0"/>
            </a:endParaRPr>
          </a:p>
        </p:txBody>
      </p:sp>
    </p:spTree>
    <p:extLst>
      <p:ext uri="{BB962C8B-B14F-4D97-AF65-F5344CB8AC3E}">
        <p14:creationId xmlns:p14="http://schemas.microsoft.com/office/powerpoint/2010/main" val="357908181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91D7EC6-83D6-10F7-303B-57A295A793A5}"/>
              </a:ext>
            </a:extLst>
          </p:cNvPr>
          <p:cNvSpPr>
            <a:spLocks noGrp="1" noChangeArrowheads="1"/>
          </p:cNvSpPr>
          <p:nvPr>
            <p:ph type="title"/>
          </p:nvPr>
        </p:nvSpPr>
        <p:spPr>
          <a:xfrm>
            <a:off x="457200" y="0"/>
            <a:ext cx="8229600" cy="1143000"/>
          </a:xfrm>
        </p:spPr>
        <p:txBody>
          <a:bodyPr/>
          <a:lstStyle/>
          <a:p>
            <a:r>
              <a:rPr lang="en-US" altLang="en-US" sz="2800" b="1" dirty="0">
                <a:solidFill>
                  <a:srgbClr val="FF0000"/>
                </a:solidFill>
                <a:latin typeface="Bookman Old Style" panose="02050604050505020204" pitchFamily="18" charset="0"/>
              </a:rPr>
              <a:t>Sulphur Content in Steel</a:t>
            </a:r>
          </a:p>
        </p:txBody>
      </p:sp>
      <p:sp>
        <p:nvSpPr>
          <p:cNvPr id="29699" name="Rectangle 3">
            <a:extLst>
              <a:ext uri="{FF2B5EF4-FFF2-40B4-BE49-F238E27FC236}">
                <a16:creationId xmlns:a16="http://schemas.microsoft.com/office/drawing/2014/main" id="{BB16DC58-F61C-B2E8-F6F0-96C0D132C661}"/>
              </a:ext>
            </a:extLst>
          </p:cNvPr>
          <p:cNvSpPr>
            <a:spLocks noGrp="1" noChangeArrowheads="1"/>
          </p:cNvSpPr>
          <p:nvPr>
            <p:ph type="body" idx="1"/>
          </p:nvPr>
        </p:nvSpPr>
        <p:spPr>
          <a:xfrm>
            <a:off x="457200" y="914400"/>
            <a:ext cx="8229600" cy="4525963"/>
          </a:xfrm>
        </p:spPr>
        <p:txBody>
          <a:bodyPr/>
          <a:lstStyle/>
          <a:p>
            <a:r>
              <a:rPr lang="en-US" altLang="en-US" sz="2400" b="1" dirty="0">
                <a:solidFill>
                  <a:srgbClr val="000066"/>
                </a:solidFill>
                <a:latin typeface="Bookman Old Style" panose="02050604050505020204" pitchFamily="18" charset="0"/>
              </a:rPr>
              <a:t>Why TITANIC ship sunk ???</a:t>
            </a:r>
            <a:endParaRPr lang="en-US" altLang="en-US" sz="2400" b="1" dirty="0">
              <a:latin typeface="Bookman Old Style" panose="02050604050505020204" pitchFamily="18" charset="0"/>
            </a:endParaRPr>
          </a:p>
          <a:p>
            <a:endParaRPr lang="en-US" altLang="en-US" sz="2400" b="1" dirty="0">
              <a:latin typeface="Bookman Old Style" panose="02050604050505020204" pitchFamily="18" charset="0"/>
            </a:endParaRPr>
          </a:p>
          <a:p>
            <a:r>
              <a:rPr lang="en-US" altLang="en-US" sz="2400" b="1" dirty="0">
                <a:latin typeface="Bookman Old Style" panose="02050604050505020204" pitchFamily="18" charset="0"/>
              </a:rPr>
              <a:t>High Sulphur in Steel –Brittleness </a:t>
            </a:r>
          </a:p>
          <a:p>
            <a:endParaRPr lang="en-US" altLang="en-US" sz="2400" b="1" dirty="0">
              <a:latin typeface="Bookman Old Style" panose="02050604050505020204" pitchFamily="18" charset="0"/>
            </a:endParaRPr>
          </a:p>
          <a:p>
            <a:r>
              <a:rPr lang="en-US" altLang="en-US" sz="2400" b="1" dirty="0">
                <a:latin typeface="Bookman Old Style" panose="02050604050505020204" pitchFamily="18" charset="0"/>
              </a:rPr>
              <a:t>Interesting Example </a:t>
            </a:r>
          </a:p>
          <a:p>
            <a:r>
              <a:rPr lang="en-US" altLang="en-US" sz="2400" b="1" dirty="0">
                <a:solidFill>
                  <a:srgbClr val="FF3399"/>
                </a:solidFill>
                <a:latin typeface="Bookman Old Style" panose="02050604050505020204" pitchFamily="18" charset="0"/>
              </a:rPr>
              <a:t>Since Sulphur content in the steel walls and frames in bottom of ship were high (beyond Permissible limit ) the steel frames were broken when hit against icebergs.</a:t>
            </a:r>
          </a:p>
          <a:p>
            <a:endParaRPr lang="en-US" altLang="en-US" sz="2000" b="1" i="1" dirty="0">
              <a:latin typeface="Bookman Old Style" panose="02050604050505020204" pitchFamily="18" charset="0"/>
            </a:endParaRPr>
          </a:p>
          <a:p>
            <a:endParaRPr lang="en-US" altLang="en-US" sz="2000" b="1" i="1" dirty="0">
              <a:latin typeface="Bookman Old Style" panose="02050604050505020204" pitchFamily="18" charset="0"/>
            </a:endParaRPr>
          </a:p>
          <a:p>
            <a:pPr>
              <a:buFontTx/>
              <a:buNone/>
            </a:pPr>
            <a:endParaRPr lang="en-US" altLang="en-US" sz="2400" b="1" dirty="0">
              <a:latin typeface="Bookman Old Style" panose="02050604050505020204" pitchFamily="18" charset="0"/>
            </a:endParaRPr>
          </a:p>
          <a:p>
            <a:endParaRPr lang="en-US" altLang="en-US" sz="2400" b="1" dirty="0">
              <a:latin typeface="Bookman Old Style" panose="02050604050505020204" pitchFamily="18" charset="0"/>
            </a:endParaRPr>
          </a:p>
        </p:txBody>
      </p:sp>
    </p:spTree>
    <p:extLst>
      <p:ext uri="{BB962C8B-B14F-4D97-AF65-F5344CB8AC3E}">
        <p14:creationId xmlns:p14="http://schemas.microsoft.com/office/powerpoint/2010/main" val="37226764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010" name="Group 2">
            <a:extLst>
              <a:ext uri="{FF2B5EF4-FFF2-40B4-BE49-F238E27FC236}">
                <a16:creationId xmlns:a16="http://schemas.microsoft.com/office/drawing/2014/main" id="{AFD5AEA1-887D-D0E6-3941-920CE72FE408}"/>
              </a:ext>
            </a:extLst>
          </p:cNvPr>
          <p:cNvGraphicFramePr>
            <a:graphicFrameLocks noGrp="1"/>
          </p:cNvGraphicFramePr>
          <p:nvPr>
            <p:extLst>
              <p:ext uri="{D42A27DB-BD31-4B8C-83A1-F6EECF244321}">
                <p14:modId xmlns:p14="http://schemas.microsoft.com/office/powerpoint/2010/main" val="4088157812"/>
              </p:ext>
            </p:extLst>
          </p:nvPr>
        </p:nvGraphicFramePr>
        <p:xfrm>
          <a:off x="0" y="762000"/>
          <a:ext cx="5638798" cy="4775285"/>
        </p:xfrm>
        <a:graphic>
          <a:graphicData uri="http://schemas.openxmlformats.org/drawingml/2006/table">
            <a:tbl>
              <a:tblPr/>
              <a:tblGrid>
                <a:gridCol w="1362164">
                  <a:extLst>
                    <a:ext uri="{9D8B030D-6E8A-4147-A177-3AD203B41FA5}">
                      <a16:colId xmlns:a16="http://schemas.microsoft.com/office/drawing/2014/main" val="20000"/>
                    </a:ext>
                  </a:extLst>
                </a:gridCol>
                <a:gridCol w="1531568">
                  <a:extLst>
                    <a:ext uri="{9D8B030D-6E8A-4147-A177-3AD203B41FA5}">
                      <a16:colId xmlns:a16="http://schemas.microsoft.com/office/drawing/2014/main" val="20001"/>
                    </a:ext>
                  </a:extLst>
                </a:gridCol>
                <a:gridCol w="1372533">
                  <a:extLst>
                    <a:ext uri="{9D8B030D-6E8A-4147-A177-3AD203B41FA5}">
                      <a16:colId xmlns:a16="http://schemas.microsoft.com/office/drawing/2014/main" val="20002"/>
                    </a:ext>
                  </a:extLst>
                </a:gridCol>
                <a:gridCol w="1372533">
                  <a:extLst>
                    <a:ext uri="{9D8B030D-6E8A-4147-A177-3AD203B41FA5}">
                      <a16:colId xmlns:a16="http://schemas.microsoft.com/office/drawing/2014/main" val="20003"/>
                    </a:ext>
                  </a:extLst>
                </a:gridCol>
              </a:tblGrid>
              <a:tr h="10865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TYPE</a:t>
                      </a:r>
                      <a:endParaRPr kumimoji="0" lang="en-US" sz="1600" b="0" i="0" u="none" strike="noStrike" cap="none" normalizeH="0" baseline="0" dirty="0">
                        <a:ln>
                          <a:noFill/>
                        </a:ln>
                        <a:solidFill>
                          <a:schemeClr val="tx1"/>
                        </a:solidFill>
                        <a:effectLst/>
                        <a:latin typeface="Arial"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YIELD STRESS</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(N/mm2 )</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(Min.)</a:t>
                      </a:r>
                      <a:endParaRPr kumimoji="0" lang="en-US" sz="2400" b="0" i="0" u="none" strike="noStrike" cap="none" normalizeH="0" baseline="0" dirty="0">
                        <a:ln>
                          <a:noFill/>
                        </a:ln>
                        <a:solidFill>
                          <a:schemeClr val="tx1"/>
                        </a:solidFill>
                        <a:effectLst/>
                        <a:latin typeface="Arial"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ELONGATION</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PERCENTAGE</a:t>
                      </a:r>
                      <a:endParaRPr kumimoji="0" lang="en-US" sz="2400" b="0" i="0" u="none" strike="noStrike" cap="none" normalizeH="0" baseline="0" dirty="0">
                        <a:ln>
                          <a:noFill/>
                        </a:ln>
                        <a:solidFill>
                          <a:schemeClr val="tx1"/>
                        </a:solidFill>
                        <a:effectLst/>
                        <a:latin typeface="Arial"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ULTIMATE TENSILE</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STRESS</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Times New Roman" pitchFamily="18" charset="0"/>
                        </a:rPr>
                        <a:t>(TENSILE STRENGTH-Min.)</a:t>
                      </a:r>
                      <a:endParaRPr kumimoji="0" lang="en-US" sz="10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(N/mm2)</a:t>
                      </a:r>
                      <a:endParaRPr kumimoji="0" lang="en-US" sz="2400" b="0" i="0" u="none" strike="noStrike" cap="none" normalizeH="0" baseline="0" dirty="0">
                        <a:ln>
                          <a:noFill/>
                        </a:ln>
                        <a:solidFill>
                          <a:schemeClr val="tx1"/>
                        </a:solidFill>
                        <a:effectLst/>
                        <a:latin typeface="Arial"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502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rgbClr val="FF3300"/>
                          </a:solidFill>
                          <a:effectLst/>
                          <a:latin typeface="Arial" charset="0"/>
                        </a:rPr>
                        <a:t>Fe 415</a:t>
                      </a:r>
                      <a:endParaRPr kumimoji="0" lang="en-US" sz="2400" b="0" i="0" u="none" strike="noStrike" cap="none" normalizeH="0" baseline="0" dirty="0">
                        <a:ln>
                          <a:noFill/>
                        </a:ln>
                        <a:solidFill>
                          <a:srgbClr val="FF3300"/>
                        </a:solidFill>
                        <a:effectLst/>
                        <a:latin typeface="Arial" charset="0"/>
                      </a:endParaRPr>
                    </a:p>
                  </a:txBody>
                  <a:tcPr marT="45684" marB="45684"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a:ln>
                            <a:noFill/>
                          </a:ln>
                          <a:solidFill>
                            <a:srgbClr val="FF3300"/>
                          </a:solidFill>
                          <a:effectLst/>
                          <a:latin typeface="Arial" charset="0"/>
                          <a:cs typeface="Times New Roman" pitchFamily="18" charset="0"/>
                        </a:rPr>
                        <a:t>415</a:t>
                      </a:r>
                      <a:endParaRPr kumimoji="0" lang="en-US" sz="1200" b="1" i="0" u="none" strike="noStrike" cap="none" normalizeH="0" baseline="0" dirty="0">
                        <a:ln>
                          <a:noFill/>
                        </a:ln>
                        <a:solidFill>
                          <a:srgbClr val="FF3300"/>
                        </a:solidFill>
                        <a:effectLst/>
                        <a:latin typeface="Arial" charset="0"/>
                        <a:cs typeface="Times New Roman" pitchFamily="18"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FF"/>
                          </a:solidFill>
                          <a:effectLst/>
                          <a:latin typeface="Arial" charset="0"/>
                          <a:cs typeface="Times New Roman" pitchFamily="18" charset="0"/>
                        </a:rPr>
                        <a:t>14.50</a:t>
                      </a:r>
                      <a:endParaRPr kumimoji="0" lang="en-US" sz="1400" b="1" i="0" u="none" strike="noStrike" cap="none" normalizeH="0" baseline="0" dirty="0">
                        <a:ln>
                          <a:noFill/>
                        </a:ln>
                        <a:solidFill>
                          <a:srgbClr val="0000FF"/>
                        </a:solidFill>
                        <a:effectLst/>
                        <a:latin typeface="Arial" charset="0"/>
                        <a:cs typeface="Times New Roman" pitchFamily="18"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3300"/>
                        </a:solidFill>
                        <a:effectLst/>
                        <a:latin typeface="Arial"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33732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Fe 500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0000FF"/>
                          </a:solidFill>
                          <a:effectLst/>
                          <a:latin typeface="Arial" charset="0"/>
                          <a:cs typeface="Times New Roman" pitchFamily="18" charset="0"/>
                        </a:rPr>
                        <a:t>(Fe 500D</a:t>
                      </a:r>
                      <a:r>
                        <a:rPr kumimoji="0" lang="en-US" sz="1600" b="1" i="0" u="sng" strike="noStrike" kern="1200" cap="none" normalizeH="0" baseline="0" dirty="0">
                          <a:ln>
                            <a:noFill/>
                          </a:ln>
                          <a:solidFill>
                            <a:srgbClr val="0000FF"/>
                          </a:solidFill>
                          <a:effectLst/>
                          <a:latin typeface="Arial" charset="0"/>
                          <a:ea typeface="+mn-ea"/>
                          <a:cs typeface="Times New Roman" pitchFamily="18" charset="0"/>
                        </a:rPr>
                        <a:t>) </a:t>
                      </a:r>
                      <a:r>
                        <a:rPr kumimoji="0" lang="en-US" sz="1600" b="0" i="0" u="sng" strike="noStrike" kern="1200" cap="none" normalizeH="0" baseline="0" dirty="0">
                          <a:ln>
                            <a:noFill/>
                          </a:ln>
                          <a:solidFill>
                            <a:srgbClr val="0000FF"/>
                          </a:solidFill>
                          <a:effectLst/>
                          <a:latin typeface="Arial"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3300"/>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normalizeH="0" baseline="0" dirty="0">
                        <a:ln>
                          <a:noFill/>
                        </a:ln>
                        <a:solidFill>
                          <a:srgbClr val="FF33CC"/>
                        </a:solidFill>
                        <a:effectLst/>
                        <a:latin typeface="Arial"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latin typeface="Arial" charset="0"/>
                      </a:endParaRPr>
                    </a:p>
                  </a:txBody>
                  <a:tcPr marT="45684" marB="45684"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500</a:t>
                      </a:r>
                      <a:endParaRPr kumimoji="0" lang="en-US" sz="1200" b="1" i="0" u="none" strike="noStrike" cap="none" normalizeH="0" baseline="0" dirty="0">
                        <a:ln>
                          <a:noFill/>
                        </a:ln>
                        <a:solidFill>
                          <a:srgbClr val="FF3300"/>
                        </a:solidFill>
                        <a:effectLst/>
                        <a:latin typeface="Arial" charset="0"/>
                        <a:cs typeface="Times New Roman" pitchFamily="18"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12.00 %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FF"/>
                          </a:solidFill>
                          <a:effectLst/>
                          <a:latin typeface="Arial" charset="0"/>
                          <a:cs typeface="Times New Roman" pitchFamily="18" charset="0"/>
                        </a:rPr>
                        <a:t>(16.00%)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cap="none" normalizeH="0" baseline="0" dirty="0">
                        <a:ln>
                          <a:noFill/>
                        </a:ln>
                        <a:solidFill>
                          <a:srgbClr val="FF33CC"/>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FF"/>
                        </a:solidFill>
                        <a:effectLst/>
                        <a:latin typeface="Arial" charset="0"/>
                        <a:cs typeface="Times New Roman" pitchFamily="18"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Not Less than</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545</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(565)</a:t>
                      </a:r>
                      <a:endParaRPr kumimoji="0" lang="en-US" sz="2800" b="1" i="0" u="none" strike="noStrike" cap="none" normalizeH="0" baseline="0" dirty="0">
                        <a:ln>
                          <a:noFill/>
                        </a:ln>
                        <a:solidFill>
                          <a:srgbClr val="FF3300"/>
                        </a:solidFill>
                        <a:effectLst/>
                        <a:latin typeface="Arial"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69649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       Fe 550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FF3300"/>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FF3300"/>
                          </a:solidFill>
                          <a:effectLst/>
                          <a:latin typeface="Arial" charset="0"/>
                          <a:cs typeface="Times New Roman" pitchFamily="18" charset="0"/>
                        </a:rPr>
                        <a:t>     </a:t>
                      </a:r>
                      <a:r>
                        <a:rPr kumimoji="0" lang="en-US" sz="1200" b="1" i="0" u="none" strike="noStrike" cap="none" normalizeH="0" baseline="0" dirty="0">
                          <a:ln>
                            <a:noFill/>
                          </a:ln>
                          <a:solidFill>
                            <a:srgbClr val="0000FF"/>
                          </a:solidFill>
                          <a:effectLst/>
                          <a:latin typeface="Arial" charset="0"/>
                          <a:cs typeface="Times New Roman" pitchFamily="18" charset="0"/>
                        </a:rPr>
                        <a:t>(Fe 550D</a:t>
                      </a:r>
                      <a:r>
                        <a:rPr kumimoji="0" lang="en-US" sz="1200" b="1" i="0" u="none" strike="noStrike" cap="none" normalizeH="0" baseline="0" dirty="0">
                          <a:ln>
                            <a:noFill/>
                          </a:ln>
                          <a:solidFill>
                            <a:srgbClr val="FF3300"/>
                          </a:solidFill>
                          <a:effectLst/>
                          <a:latin typeface="Arial"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FF3300"/>
                        </a:solidFill>
                        <a:effectLst/>
                        <a:latin typeface="Arial" charset="0"/>
                        <a:cs typeface="Times New Roman" pitchFamily="18"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550</a:t>
                      </a:r>
                      <a:endParaRPr kumimoji="0" lang="en-US" sz="1200" b="1" i="0" u="none" strike="noStrike" cap="none" normalizeH="0" baseline="0" dirty="0">
                        <a:ln>
                          <a:noFill/>
                        </a:ln>
                        <a:solidFill>
                          <a:srgbClr val="FF3300"/>
                        </a:solidFill>
                        <a:effectLst/>
                        <a:latin typeface="Arial" charset="0"/>
                        <a:cs typeface="Times New Roman" pitchFamily="18"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10.00 %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FF"/>
                          </a:solidFill>
                          <a:effectLst/>
                          <a:latin typeface="Arial" charset="0"/>
                          <a:cs typeface="Times New Roman" pitchFamily="18" charset="0"/>
                        </a:rPr>
                        <a:t>(14.50%)</a:t>
                      </a: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Not Less than</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585</a:t>
                      </a:r>
                      <a:endParaRPr kumimoji="0" lang="en-US" sz="1200" b="1" i="0" u="none" strike="noStrike" cap="none" normalizeH="0" baseline="0" dirty="0">
                        <a:ln>
                          <a:noFill/>
                        </a:ln>
                        <a:solidFill>
                          <a:srgbClr val="FF3300"/>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FF3300"/>
                          </a:solidFill>
                          <a:effectLst/>
                          <a:latin typeface="Arial" charset="0"/>
                          <a:cs typeface="Times New Roman" pitchFamily="18" charset="0"/>
                        </a:rPr>
                        <a:t>(600)</a:t>
                      </a:r>
                      <a:endParaRPr kumimoji="0" lang="en-US" sz="2800" b="1" i="0" u="none" strike="noStrike" cap="none" normalizeH="0" baseline="0" dirty="0">
                        <a:ln>
                          <a:noFill/>
                        </a:ln>
                        <a:solidFill>
                          <a:srgbClr val="FF3300"/>
                        </a:solidFill>
                        <a:effectLst/>
                        <a:latin typeface="Arial" charset="0"/>
                      </a:endParaRPr>
                    </a:p>
                  </a:txBody>
                  <a:tcPr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
        <p:nvSpPr>
          <p:cNvPr id="33818" name="Text Box 51">
            <a:extLst>
              <a:ext uri="{FF2B5EF4-FFF2-40B4-BE49-F238E27FC236}">
                <a16:creationId xmlns:a16="http://schemas.microsoft.com/office/drawing/2014/main" id="{989B8D0A-D3F6-6AB9-E203-7CD7B3085A9F}"/>
              </a:ext>
            </a:extLst>
          </p:cNvPr>
          <p:cNvSpPr txBox="1">
            <a:spLocks noChangeArrowheads="1"/>
          </p:cNvSpPr>
          <p:nvPr/>
        </p:nvSpPr>
        <p:spPr bwMode="auto">
          <a:xfrm>
            <a:off x="1371600" y="66675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3819" name="Text Box 52">
            <a:extLst>
              <a:ext uri="{FF2B5EF4-FFF2-40B4-BE49-F238E27FC236}">
                <a16:creationId xmlns:a16="http://schemas.microsoft.com/office/drawing/2014/main" id="{17AD9A00-5600-FC56-E7D8-E760F8A9EAE1}"/>
              </a:ext>
            </a:extLst>
          </p:cNvPr>
          <p:cNvSpPr txBox="1">
            <a:spLocks noChangeArrowheads="1"/>
          </p:cNvSpPr>
          <p:nvPr/>
        </p:nvSpPr>
        <p:spPr bwMode="auto">
          <a:xfrm>
            <a:off x="1407296" y="128487"/>
            <a:ext cx="377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a:solidFill>
                  <a:srgbClr val="CC00CC"/>
                </a:solidFill>
                <a:latin typeface="Times New Roman" panose="02020603050405020304" pitchFamily="18" charset="0"/>
                <a:cs typeface="Arial" panose="020B0604020202020204" pitchFamily="34" charset="0"/>
              </a:rPr>
              <a:t>Right choice of steel grade </a:t>
            </a:r>
          </a:p>
        </p:txBody>
      </p:sp>
      <p:sp>
        <p:nvSpPr>
          <p:cNvPr id="33820" name="Rectangle 53">
            <a:extLst>
              <a:ext uri="{FF2B5EF4-FFF2-40B4-BE49-F238E27FC236}">
                <a16:creationId xmlns:a16="http://schemas.microsoft.com/office/drawing/2014/main" id="{A54B4D92-43B3-A90B-253E-54E07ECE9AB9}"/>
              </a:ext>
            </a:extLst>
          </p:cNvPr>
          <p:cNvSpPr>
            <a:spLocks noChangeArrowheads="1"/>
          </p:cNvSpPr>
          <p:nvPr/>
        </p:nvSpPr>
        <p:spPr bwMode="auto">
          <a:xfrm>
            <a:off x="2676525" y="-188913"/>
            <a:ext cx="3190875" cy="113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000000"/>
              </a:solidFill>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en-US" sz="2400" b="1" u="sng">
              <a:solidFill>
                <a:srgbClr val="000000"/>
              </a:solidFill>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en-US" sz="2000" b="1" u="sng">
              <a:solidFill>
                <a:srgbClr val="FF0000"/>
              </a:solidFill>
              <a:latin typeface="Times New Roman" panose="02020603050405020304" pitchFamily="18" charset="0"/>
              <a:cs typeface="Arial" panose="020B0604020202020204" pitchFamily="34" charset="0"/>
            </a:endParaRPr>
          </a:p>
        </p:txBody>
      </p:sp>
      <p:sp>
        <p:nvSpPr>
          <p:cNvPr id="33821" name="Text Box 52">
            <a:extLst>
              <a:ext uri="{FF2B5EF4-FFF2-40B4-BE49-F238E27FC236}">
                <a16:creationId xmlns:a16="http://schemas.microsoft.com/office/drawing/2014/main" id="{2A3BD482-2064-E162-C7C6-5E4992B5A32F}"/>
              </a:ext>
            </a:extLst>
          </p:cNvPr>
          <p:cNvSpPr txBox="1">
            <a:spLocks noChangeArrowheads="1"/>
          </p:cNvSpPr>
          <p:nvPr/>
        </p:nvSpPr>
        <p:spPr bwMode="auto">
          <a:xfrm>
            <a:off x="5715000" y="1600200"/>
            <a:ext cx="3276600" cy="147732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solidFill>
                  <a:srgbClr val="CC00CC"/>
                </a:solidFill>
                <a:latin typeface="Times New Roman" panose="02020603050405020304" pitchFamily="18" charset="0"/>
                <a:cs typeface="Arial" panose="020B0604020202020204" pitchFamily="34" charset="0"/>
              </a:rPr>
              <a:t>For  Ordinary Buildings                    </a:t>
            </a:r>
            <a:r>
              <a:rPr lang="en-US" altLang="en-US" sz="2000" b="1" dirty="0">
                <a:solidFill>
                  <a:srgbClr val="0033CC"/>
                </a:solidFill>
                <a:latin typeface="Times New Roman" panose="02020603050405020304" pitchFamily="18" charset="0"/>
                <a:cs typeface="Arial" panose="020B0604020202020204" pitchFamily="34" charset="0"/>
              </a:rPr>
              <a:t>:Fe500/Fe550 </a:t>
            </a:r>
          </a:p>
          <a:p>
            <a:pPr eaLnBrk="1" hangingPunct="1">
              <a:spcBef>
                <a:spcPct val="50000"/>
              </a:spcBef>
              <a:buFontTx/>
              <a:buNone/>
            </a:pPr>
            <a:r>
              <a:rPr lang="en-US" altLang="en-US" sz="2000" b="1" dirty="0">
                <a:solidFill>
                  <a:srgbClr val="CC00CC"/>
                </a:solidFill>
                <a:latin typeface="Times New Roman" panose="02020603050405020304" pitchFamily="18" charset="0"/>
                <a:cs typeface="Arial" panose="020B0604020202020204" pitchFamily="34" charset="0"/>
              </a:rPr>
              <a:t>For  EQ /High rise  Buildings </a:t>
            </a:r>
            <a:r>
              <a:rPr lang="en-US" altLang="en-US" sz="2000" b="1" dirty="0">
                <a:solidFill>
                  <a:srgbClr val="0033CC"/>
                </a:solidFill>
                <a:latin typeface="Times New Roman" panose="02020603050405020304" pitchFamily="18" charset="0"/>
                <a:cs typeface="Arial" panose="020B0604020202020204" pitchFamily="34" charset="0"/>
              </a:rPr>
              <a:t>:Fe500 D/Fe550D</a:t>
            </a:r>
          </a:p>
        </p:txBody>
      </p:sp>
      <p:sp>
        <p:nvSpPr>
          <p:cNvPr id="33822" name="AutoShape 31">
            <a:extLst>
              <a:ext uri="{FF2B5EF4-FFF2-40B4-BE49-F238E27FC236}">
                <a16:creationId xmlns:a16="http://schemas.microsoft.com/office/drawing/2014/main" id="{ED9BDE85-FF64-5D24-860D-19C0F52077E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N" altLang="en-US"/>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0671AAA-0EA8-9FF3-964B-2BDB2410EAC8}"/>
                  </a:ext>
                </a:extLst>
              </p14:cNvPr>
              <p14:cNvContentPartPr/>
              <p14:nvPr/>
            </p14:nvContentPartPr>
            <p14:xfrm>
              <a:off x="1012603" y="2733012"/>
              <a:ext cx="10440" cy="360"/>
            </p14:xfrm>
          </p:contentPart>
        </mc:Choice>
        <mc:Fallback xmlns="">
          <p:pic>
            <p:nvPicPr>
              <p:cNvPr id="11" name="Ink 10">
                <a:extLst>
                  <a:ext uri="{FF2B5EF4-FFF2-40B4-BE49-F238E27FC236}">
                    <a16:creationId xmlns:p14="http://schemas.microsoft.com/office/powerpoint/2010/main" xmlns="" xmlns:a16="http://schemas.microsoft.com/office/drawing/2014/main" id="{70671AAA-0EA8-9FF3-964B-2BDB2410EAC8}"/>
                  </a:ext>
                </a:extLst>
              </p:cNvPr>
              <p:cNvPicPr/>
              <p:nvPr/>
            </p:nvPicPr>
            <p:blipFill>
              <a:blip r:embed="rId6" cstate="print"/>
              <a:stretch>
                <a:fillRect/>
              </a:stretch>
            </p:blipFill>
            <p:spPr>
              <a:xfrm>
                <a:off x="1003603" y="2724012"/>
                <a:ext cx="28080" cy="18000"/>
              </a:xfrm>
              <a:prstGeom prst="rect">
                <a:avLst/>
              </a:prstGeom>
            </p:spPr>
          </p:pic>
        </mc:Fallback>
      </mc:AlternateContent>
      <p:sp>
        <p:nvSpPr>
          <p:cNvPr id="20" name="TextBox 19">
            <a:extLst>
              <a:ext uri="{FF2B5EF4-FFF2-40B4-BE49-F238E27FC236}">
                <a16:creationId xmlns:a16="http://schemas.microsoft.com/office/drawing/2014/main" id="{EBEFF22F-4594-4B20-9D6C-68AEB61273A9}"/>
              </a:ext>
            </a:extLst>
          </p:cNvPr>
          <p:cNvSpPr txBox="1"/>
          <p:nvPr/>
        </p:nvSpPr>
        <p:spPr>
          <a:xfrm>
            <a:off x="5791200" y="3505200"/>
            <a:ext cx="3352800" cy="1477328"/>
          </a:xfrm>
          <a:prstGeom prst="rect">
            <a:avLst/>
          </a:prstGeom>
          <a:solidFill>
            <a:srgbClr val="FF0000"/>
          </a:solidFill>
        </p:spPr>
        <p:txBody>
          <a:bodyPr wrap="square" rtlCol="0">
            <a:spAutoFit/>
          </a:bodyPr>
          <a:lstStyle/>
          <a:p>
            <a:r>
              <a:rPr lang="en-IN" b="1" dirty="0">
                <a:latin typeface="Bookman Old Style" panose="02050604050505020204" pitchFamily="18" charset="0"/>
              </a:rPr>
              <a:t>Testing –Very Important for “D” Grade steel (Ductility &amp;</a:t>
            </a:r>
          </a:p>
          <a:p>
            <a:r>
              <a:rPr lang="en-IN" b="1" dirty="0">
                <a:latin typeface="Bookman Old Style" panose="02050604050505020204" pitchFamily="18" charset="0"/>
              </a:rPr>
              <a:t> Chem. Comp.</a:t>
            </a:r>
          </a:p>
          <a:p>
            <a:r>
              <a:rPr lang="en-IN" b="1" dirty="0">
                <a:latin typeface="Bookman Old Style" panose="02050604050505020204" pitchFamily="18" charset="0"/>
              </a:rPr>
              <a:t>S &amp; P)</a:t>
            </a:r>
          </a:p>
        </p:txBody>
      </p:sp>
      <p:sp>
        <p:nvSpPr>
          <p:cNvPr id="2" name="TextBox 1">
            <a:extLst>
              <a:ext uri="{FF2B5EF4-FFF2-40B4-BE49-F238E27FC236}">
                <a16:creationId xmlns:a16="http://schemas.microsoft.com/office/drawing/2014/main" id="{13017701-CBA7-8EEC-FAB7-59F0F6A6CAAC}"/>
              </a:ext>
            </a:extLst>
          </p:cNvPr>
          <p:cNvSpPr txBox="1"/>
          <p:nvPr/>
        </p:nvSpPr>
        <p:spPr>
          <a:xfrm>
            <a:off x="6324600" y="5257800"/>
            <a:ext cx="2163192" cy="923330"/>
          </a:xfrm>
          <a:prstGeom prst="rect">
            <a:avLst/>
          </a:prstGeom>
          <a:solidFill>
            <a:srgbClr val="92D050"/>
          </a:solidFill>
        </p:spPr>
        <p:txBody>
          <a:bodyPr wrap="square" rtlCol="0">
            <a:spAutoFit/>
          </a:bodyPr>
          <a:lstStyle/>
          <a:p>
            <a:r>
              <a:rPr lang="en-IN" b="1" dirty="0">
                <a:latin typeface="Bookman Old Style" panose="02050604050505020204" pitchFamily="18" charset="0"/>
              </a:rPr>
              <a:t>Factory visit is recommended for Engineers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8" name="Text Box 51">
            <a:extLst>
              <a:ext uri="{FF2B5EF4-FFF2-40B4-BE49-F238E27FC236}">
                <a16:creationId xmlns:a16="http://schemas.microsoft.com/office/drawing/2014/main" id="{989B8D0A-D3F6-6AB9-E203-7CD7B3085A9F}"/>
              </a:ext>
            </a:extLst>
          </p:cNvPr>
          <p:cNvSpPr txBox="1">
            <a:spLocks noChangeArrowheads="1"/>
          </p:cNvSpPr>
          <p:nvPr/>
        </p:nvSpPr>
        <p:spPr bwMode="auto">
          <a:xfrm>
            <a:off x="2057400" y="3348986"/>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33819" name="Text Box 52">
            <a:extLst>
              <a:ext uri="{FF2B5EF4-FFF2-40B4-BE49-F238E27FC236}">
                <a16:creationId xmlns:a16="http://schemas.microsoft.com/office/drawing/2014/main" id="{17AD9A00-5600-FC56-E7D8-E760F8A9EAE1}"/>
              </a:ext>
            </a:extLst>
          </p:cNvPr>
          <p:cNvSpPr txBox="1">
            <a:spLocks noChangeArrowheads="1"/>
          </p:cNvSpPr>
          <p:nvPr/>
        </p:nvSpPr>
        <p:spPr bwMode="auto">
          <a:xfrm>
            <a:off x="2386012" y="0"/>
            <a:ext cx="2719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a:solidFill>
                  <a:srgbClr val="CC00CC"/>
                </a:solidFill>
                <a:latin typeface="Times New Roman" panose="02020603050405020304" pitchFamily="18" charset="0"/>
                <a:cs typeface="Arial" panose="020B0604020202020204" pitchFamily="34" charset="0"/>
              </a:rPr>
              <a:t>Stirrups(Rings)</a:t>
            </a:r>
          </a:p>
        </p:txBody>
      </p:sp>
      <p:sp>
        <p:nvSpPr>
          <p:cNvPr id="33820" name="Rectangle 53">
            <a:extLst>
              <a:ext uri="{FF2B5EF4-FFF2-40B4-BE49-F238E27FC236}">
                <a16:creationId xmlns:a16="http://schemas.microsoft.com/office/drawing/2014/main" id="{A54B4D92-43B3-A90B-253E-54E07ECE9AB9}"/>
              </a:ext>
            </a:extLst>
          </p:cNvPr>
          <p:cNvSpPr>
            <a:spLocks noChangeArrowheads="1"/>
          </p:cNvSpPr>
          <p:nvPr/>
        </p:nvSpPr>
        <p:spPr bwMode="auto">
          <a:xfrm>
            <a:off x="2676525" y="-188913"/>
            <a:ext cx="3190875" cy="113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000000"/>
              </a:solidFill>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en-US" sz="2400" b="1" u="sng">
              <a:solidFill>
                <a:srgbClr val="000000"/>
              </a:solidFill>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en-US" sz="2000" b="1" u="sng">
              <a:solidFill>
                <a:srgbClr val="FF0000"/>
              </a:solidFill>
              <a:latin typeface="Times New Roman" panose="02020603050405020304" pitchFamily="18" charset="0"/>
              <a:cs typeface="Arial" panose="020B0604020202020204" pitchFamily="34" charset="0"/>
            </a:endParaRPr>
          </a:p>
        </p:txBody>
      </p:sp>
      <p:sp>
        <p:nvSpPr>
          <p:cNvPr id="33822" name="AutoShape 31">
            <a:extLst>
              <a:ext uri="{FF2B5EF4-FFF2-40B4-BE49-F238E27FC236}">
                <a16:creationId xmlns:a16="http://schemas.microsoft.com/office/drawing/2014/main" id="{ED9BDE85-FF64-5D24-860D-19C0F52077E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N" altLang="en-US"/>
          </a:p>
        </p:txBody>
      </p:sp>
      <p:sp>
        <p:nvSpPr>
          <p:cNvPr id="4" name="Text Box 52">
            <a:extLst>
              <a:ext uri="{FF2B5EF4-FFF2-40B4-BE49-F238E27FC236}">
                <a16:creationId xmlns:a16="http://schemas.microsoft.com/office/drawing/2014/main" id="{915A8619-20A5-4469-16F9-F9E398F9F60A}"/>
              </a:ext>
            </a:extLst>
          </p:cNvPr>
          <p:cNvSpPr txBox="1">
            <a:spLocks noChangeArrowheads="1"/>
          </p:cNvSpPr>
          <p:nvPr/>
        </p:nvSpPr>
        <p:spPr bwMode="auto">
          <a:xfrm>
            <a:off x="1694815" y="950913"/>
            <a:ext cx="2994025" cy="369332"/>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1800" b="1" dirty="0">
                <a:solidFill>
                  <a:srgbClr val="0000CC"/>
                </a:solidFill>
                <a:latin typeface="Times New Roman" panose="02020603050405020304" pitchFamily="18" charset="0"/>
                <a:cs typeface="Arial" panose="020B0604020202020204" pitchFamily="34" charset="0"/>
              </a:rPr>
              <a:t>Vus =(0.87 </a:t>
            </a:r>
            <a:r>
              <a:rPr lang="en-US" altLang="en-US" sz="1800" b="1" dirty="0" err="1">
                <a:solidFill>
                  <a:srgbClr val="0000CC"/>
                </a:solidFill>
                <a:latin typeface="Times New Roman" panose="02020603050405020304" pitchFamily="18" charset="0"/>
                <a:cs typeface="Arial" panose="020B0604020202020204" pitchFamily="34" charset="0"/>
              </a:rPr>
              <a:t>fy</a:t>
            </a:r>
            <a:r>
              <a:rPr lang="en-US" altLang="en-US" sz="1800" b="1" dirty="0">
                <a:solidFill>
                  <a:srgbClr val="0000CC"/>
                </a:solidFill>
                <a:latin typeface="Times New Roman" panose="02020603050405020304" pitchFamily="18" charset="0"/>
                <a:cs typeface="Arial" panose="020B0604020202020204" pitchFamily="34" charset="0"/>
              </a:rPr>
              <a:t> </a:t>
            </a:r>
            <a:r>
              <a:rPr lang="en-US" altLang="en-US" sz="1800" b="1" dirty="0" err="1">
                <a:solidFill>
                  <a:srgbClr val="0000CC"/>
                </a:solidFill>
                <a:latin typeface="Times New Roman" panose="02020603050405020304" pitchFamily="18" charset="0"/>
                <a:cs typeface="Arial" panose="020B0604020202020204" pitchFamily="34" charset="0"/>
              </a:rPr>
              <a:t>Asv</a:t>
            </a:r>
            <a:r>
              <a:rPr lang="en-US" altLang="en-US" sz="1800" b="1" dirty="0">
                <a:solidFill>
                  <a:srgbClr val="0000CC"/>
                </a:solidFill>
                <a:latin typeface="Times New Roman" panose="02020603050405020304" pitchFamily="18" charset="0"/>
                <a:cs typeface="Arial" panose="020B0604020202020204" pitchFamily="34" charset="0"/>
              </a:rPr>
              <a:t> d) / (</a:t>
            </a:r>
            <a:r>
              <a:rPr lang="en-US" altLang="en-US" sz="1800" b="1" dirty="0" err="1">
                <a:solidFill>
                  <a:srgbClr val="0000CC"/>
                </a:solidFill>
                <a:latin typeface="Times New Roman" panose="02020603050405020304" pitchFamily="18" charset="0"/>
                <a:cs typeface="Arial" panose="020B0604020202020204" pitchFamily="34" charset="0"/>
              </a:rPr>
              <a:t>Sv</a:t>
            </a:r>
            <a:r>
              <a:rPr lang="en-US" altLang="en-US" sz="1800" b="1" dirty="0">
                <a:solidFill>
                  <a:srgbClr val="0000CC"/>
                </a:solidFill>
                <a:latin typeface="Times New Roman" panose="02020603050405020304" pitchFamily="18" charset="0"/>
                <a:cs typeface="Arial" panose="020B0604020202020204" pitchFamily="34" charset="0"/>
              </a:rPr>
              <a:t>)</a:t>
            </a:r>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0671AAA-0EA8-9FF3-964B-2BDB2410EAC8}"/>
                  </a:ext>
                </a:extLst>
              </p14:cNvPr>
              <p14:cNvContentPartPr/>
              <p14:nvPr/>
            </p14:nvContentPartPr>
            <p14:xfrm>
              <a:off x="1012603" y="2733012"/>
              <a:ext cx="10440" cy="360"/>
            </p14:xfrm>
          </p:contentPart>
        </mc:Choice>
        <mc:Fallback xmlns="">
          <p:pic>
            <p:nvPicPr>
              <p:cNvPr id="11" name="Ink 10">
                <a:extLst>
                  <a:ext uri="{FF2B5EF4-FFF2-40B4-BE49-F238E27FC236}">
                    <a16:creationId xmlns:p14="http://schemas.microsoft.com/office/powerpoint/2010/main" xmlns="" xmlns:a16="http://schemas.microsoft.com/office/drawing/2014/main" id="{70671AAA-0EA8-9FF3-964B-2BDB2410EAC8}"/>
                  </a:ext>
                </a:extLst>
              </p:cNvPr>
              <p:cNvPicPr/>
              <p:nvPr/>
            </p:nvPicPr>
            <p:blipFill>
              <a:blip r:embed="rId4" cstate="print"/>
              <a:stretch>
                <a:fillRect/>
              </a:stretch>
            </p:blipFill>
            <p:spPr>
              <a:xfrm>
                <a:off x="1003603" y="2724012"/>
                <a:ext cx="28080" cy="18000"/>
              </a:xfrm>
              <a:prstGeom prst="rect">
                <a:avLst/>
              </a:prstGeom>
            </p:spPr>
          </p:pic>
        </mc:Fallback>
      </mc:AlternateContent>
      <p:sp>
        <p:nvSpPr>
          <p:cNvPr id="2" name="Text Box 52">
            <a:extLst>
              <a:ext uri="{FF2B5EF4-FFF2-40B4-BE49-F238E27FC236}">
                <a16:creationId xmlns:a16="http://schemas.microsoft.com/office/drawing/2014/main" id="{08F52584-1D5D-9F12-4D3D-686D037D57C9}"/>
              </a:ext>
            </a:extLst>
          </p:cNvPr>
          <p:cNvSpPr txBox="1">
            <a:spLocks noChangeArrowheads="1"/>
          </p:cNvSpPr>
          <p:nvPr/>
        </p:nvSpPr>
        <p:spPr bwMode="auto">
          <a:xfrm>
            <a:off x="1409700" y="1394184"/>
            <a:ext cx="3962400" cy="1338828"/>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1800" b="1" dirty="0" err="1">
                <a:solidFill>
                  <a:srgbClr val="0000CC"/>
                </a:solidFill>
                <a:latin typeface="Times New Roman" panose="02020603050405020304" pitchFamily="18" charset="0"/>
                <a:cs typeface="Arial" panose="020B0604020202020204" pitchFamily="34" charset="0"/>
              </a:rPr>
              <a:t>fy</a:t>
            </a:r>
            <a:r>
              <a:rPr lang="en-US" altLang="en-US" sz="1800" b="1" dirty="0">
                <a:solidFill>
                  <a:srgbClr val="0000CC"/>
                </a:solidFill>
                <a:latin typeface="Times New Roman" panose="02020603050405020304" pitchFamily="18" charset="0"/>
                <a:cs typeface="Arial" panose="020B0604020202020204" pitchFamily="34" charset="0"/>
              </a:rPr>
              <a:t> = Characteristic strength of stirrups which shall not be taken greater than 415 N/mm2  IS 456-2000, Clause 40.4</a:t>
            </a:r>
          </a:p>
          <a:p>
            <a:pPr eaLnBrk="1" hangingPunct="1">
              <a:spcBef>
                <a:spcPct val="50000"/>
              </a:spcBef>
              <a:buFontTx/>
              <a:buNone/>
              <a:defRPr/>
            </a:pPr>
            <a:endParaRPr lang="en-US" altLang="en-US" sz="1800" b="1" dirty="0">
              <a:solidFill>
                <a:schemeClr val="tx1">
                  <a:lumMod val="95000"/>
                  <a:lumOff val="5000"/>
                </a:schemeClr>
              </a:solidFill>
              <a:latin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85F81892-7EF6-A599-E00A-DFBEC4288522}"/>
              </a:ext>
            </a:extLst>
          </p:cNvPr>
          <p:cNvSpPr txBox="1"/>
          <p:nvPr/>
        </p:nvSpPr>
        <p:spPr>
          <a:xfrm>
            <a:off x="745331" y="3048938"/>
            <a:ext cx="7653338" cy="3139321"/>
          </a:xfrm>
          <a:prstGeom prst="rect">
            <a:avLst/>
          </a:prstGeom>
          <a:solidFill>
            <a:srgbClr val="92D050"/>
          </a:solidFill>
        </p:spPr>
        <p:txBody>
          <a:bodyPr wrap="square" rtlCol="0">
            <a:spAutoFit/>
          </a:bodyPr>
          <a:lstStyle/>
          <a:p>
            <a:endParaRPr lang="en-IN" dirty="0"/>
          </a:p>
          <a:p>
            <a:pPr marL="342900" indent="-342900">
              <a:buFont typeface="Arial" panose="020B0604020202020204" pitchFamily="34" charset="0"/>
              <a:buChar char="•"/>
            </a:pPr>
            <a:r>
              <a:rPr lang="en-IN" sz="2000" b="1" dirty="0">
                <a:latin typeface="Bookman Old Style" panose="02050604050505020204" pitchFamily="18" charset="0"/>
              </a:rPr>
              <a:t>According to IS 456 the max. allowable shear stress for even Fe550 is limited to 415 only.</a:t>
            </a:r>
          </a:p>
          <a:p>
            <a:pPr marL="342900" indent="-342900">
              <a:buFont typeface="Arial" panose="020B0604020202020204" pitchFamily="34" charset="0"/>
              <a:buChar char="•"/>
            </a:pPr>
            <a:r>
              <a:rPr lang="en-IN" sz="2000" b="1" dirty="0">
                <a:solidFill>
                  <a:srgbClr val="F90D34"/>
                </a:solidFill>
                <a:latin typeface="Bookman Old Style" panose="02050604050505020204" pitchFamily="18" charset="0"/>
              </a:rPr>
              <a:t>Hence practically the same detailing (dia.&amp; Spacing) as 415 is to be used.</a:t>
            </a:r>
          </a:p>
          <a:p>
            <a:pPr marL="342900" indent="-342900">
              <a:buFont typeface="Arial" panose="020B0604020202020204" pitchFamily="34" charset="0"/>
              <a:buChar char="•"/>
            </a:pPr>
            <a:r>
              <a:rPr lang="en-IN" sz="2000" b="1" dirty="0">
                <a:latin typeface="Bookman Old Style" panose="02050604050505020204" pitchFamily="18" charset="0"/>
              </a:rPr>
              <a:t>But for 550  individual ductility(% of elongation) is less compared to that pf  415.</a:t>
            </a:r>
          </a:p>
          <a:p>
            <a:pPr marL="342900" indent="-342900">
              <a:buFont typeface="Arial" panose="020B0604020202020204" pitchFamily="34" charset="0"/>
              <a:buChar char="•"/>
            </a:pPr>
            <a:r>
              <a:rPr lang="en-IN" sz="2000" b="1" dirty="0">
                <a:solidFill>
                  <a:srgbClr val="FF0000"/>
                </a:solidFill>
                <a:latin typeface="Bookman Old Style" panose="02050604050505020204" pitchFamily="18" charset="0"/>
              </a:rPr>
              <a:t>So better is 415</a:t>
            </a:r>
          </a:p>
          <a:p>
            <a:pPr marL="342900" indent="-342900">
              <a:buFont typeface="Arial" panose="020B0604020202020204" pitchFamily="34" charset="0"/>
              <a:buChar char="•"/>
            </a:pPr>
            <a:r>
              <a:rPr lang="en-IN" sz="2000" b="1" dirty="0">
                <a:latin typeface="Bookman Old Style" panose="02050604050505020204" pitchFamily="18" charset="0"/>
              </a:rPr>
              <a:t>But due to non availability of 415 we can use 500D as a right choice for rings</a:t>
            </a:r>
          </a:p>
        </p:txBody>
      </p:sp>
      <p:pic>
        <p:nvPicPr>
          <p:cNvPr id="5" name="Picture 4">
            <a:extLst>
              <a:ext uri="{FF2B5EF4-FFF2-40B4-BE49-F238E27FC236}">
                <a16:creationId xmlns:a16="http://schemas.microsoft.com/office/drawing/2014/main" id="{342C4A6E-21C5-459A-5E83-F37977296911}"/>
              </a:ext>
            </a:extLst>
          </p:cNvPr>
          <p:cNvPicPr>
            <a:picLocks noChangeAspect="1"/>
          </p:cNvPicPr>
          <p:nvPr/>
        </p:nvPicPr>
        <p:blipFill rotWithShape="1">
          <a:blip r:embed="rId5"/>
          <a:srcRect l="14584" t="16669" r="65031" b="33370"/>
          <a:stretch/>
        </p:blipFill>
        <p:spPr bwMode="auto">
          <a:xfrm>
            <a:off x="7185135" y="343838"/>
            <a:ext cx="1581150" cy="2705100"/>
          </a:xfrm>
          <a:prstGeom prst="rect">
            <a:avLst/>
          </a:prstGeom>
          <a:noFill/>
          <a:ln w="9525">
            <a:noFill/>
            <a:miter lim="800000"/>
            <a:headEnd/>
            <a:tailEnd/>
          </a:ln>
        </p:spPr>
      </p:pic>
      <p:sp>
        <p:nvSpPr>
          <p:cNvPr id="8" name="Text Box 52">
            <a:extLst>
              <a:ext uri="{FF2B5EF4-FFF2-40B4-BE49-F238E27FC236}">
                <a16:creationId xmlns:a16="http://schemas.microsoft.com/office/drawing/2014/main" id="{14C17699-349B-CF35-8C17-970686E1D464}"/>
              </a:ext>
            </a:extLst>
          </p:cNvPr>
          <p:cNvSpPr txBox="1">
            <a:spLocks noChangeArrowheads="1"/>
          </p:cNvSpPr>
          <p:nvPr/>
        </p:nvSpPr>
        <p:spPr bwMode="auto">
          <a:xfrm>
            <a:off x="2564655" y="515684"/>
            <a:ext cx="3771900" cy="457200"/>
          </a:xfrm>
          <a:prstGeom prst="rect">
            <a:avLst/>
          </a:prstGeom>
          <a:solidFill>
            <a:schemeClr val="accent2">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a:solidFill>
                  <a:srgbClr val="CC00CC"/>
                </a:solidFill>
                <a:latin typeface="Times New Roman" panose="02020603050405020304" pitchFamily="18" charset="0"/>
                <a:cs typeface="Arial" panose="020B0604020202020204" pitchFamily="34" charset="0"/>
              </a:rPr>
              <a:t>Right choice of steel grade </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89AD9-2749-5C6A-4AB4-84A883B488E7}"/>
              </a:ext>
            </a:extLst>
          </p:cNvPr>
          <p:cNvSpPr txBox="1"/>
          <p:nvPr/>
        </p:nvSpPr>
        <p:spPr>
          <a:xfrm>
            <a:off x="733654" y="605568"/>
            <a:ext cx="7953146" cy="1200329"/>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IN" b="1" dirty="0"/>
              <a:t>Stirrups  has to hold the main bars correctly in position.</a:t>
            </a:r>
          </a:p>
          <a:p>
            <a:pPr marL="285750" indent="-285750">
              <a:buFont typeface="Arial" panose="020B0604020202020204" pitchFamily="34" charset="0"/>
              <a:buChar char="•"/>
            </a:pPr>
            <a:r>
              <a:rPr lang="en-IN" b="1" dirty="0"/>
              <a:t>Since Rings has to  ensure a monolithic connection between Concrete and steel(being a composite structure) its  crucial to correctly bend the bars at 90 and 135 deg. This enhances the structural integrity of the composite element.</a:t>
            </a:r>
          </a:p>
        </p:txBody>
      </p:sp>
      <p:sp>
        <p:nvSpPr>
          <p:cNvPr id="4" name="Text Box 52">
            <a:extLst>
              <a:ext uri="{FF2B5EF4-FFF2-40B4-BE49-F238E27FC236}">
                <a16:creationId xmlns:a16="http://schemas.microsoft.com/office/drawing/2014/main" id="{0A257D1F-CDCA-F6F7-A7E6-5EE27B407DD9}"/>
              </a:ext>
            </a:extLst>
          </p:cNvPr>
          <p:cNvSpPr txBox="1">
            <a:spLocks noChangeArrowheads="1"/>
          </p:cNvSpPr>
          <p:nvPr/>
        </p:nvSpPr>
        <p:spPr bwMode="auto">
          <a:xfrm>
            <a:off x="2971800" y="128131"/>
            <a:ext cx="2345055" cy="457200"/>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a:solidFill>
                  <a:srgbClr val="CC00CC"/>
                </a:solidFill>
                <a:latin typeface="Times New Roman" panose="02020603050405020304" pitchFamily="18" charset="0"/>
                <a:cs typeface="Arial" panose="020B0604020202020204" pitchFamily="34" charset="0"/>
              </a:rPr>
              <a:t>Stirrups(Rings) </a:t>
            </a:r>
          </a:p>
        </p:txBody>
      </p:sp>
      <p:pic>
        <p:nvPicPr>
          <p:cNvPr id="5" name="Picture 4">
            <a:extLst>
              <a:ext uri="{FF2B5EF4-FFF2-40B4-BE49-F238E27FC236}">
                <a16:creationId xmlns:a16="http://schemas.microsoft.com/office/drawing/2014/main" id="{005D720E-8A44-7925-677F-949ACEF365FE}"/>
              </a:ext>
            </a:extLst>
          </p:cNvPr>
          <p:cNvPicPr>
            <a:picLocks noChangeAspect="1"/>
          </p:cNvPicPr>
          <p:nvPr/>
        </p:nvPicPr>
        <p:blipFill rotWithShape="1">
          <a:blip r:embed="rId2"/>
          <a:srcRect l="22728" t="19236" r="27272" b="11818"/>
          <a:stretch/>
        </p:blipFill>
        <p:spPr>
          <a:xfrm>
            <a:off x="612913" y="2259784"/>
            <a:ext cx="1676400" cy="1733729"/>
          </a:xfrm>
          <a:prstGeom prst="rect">
            <a:avLst/>
          </a:prstGeom>
        </p:spPr>
      </p:pic>
      <p:pic>
        <p:nvPicPr>
          <p:cNvPr id="6" name="Picture 5">
            <a:extLst>
              <a:ext uri="{FF2B5EF4-FFF2-40B4-BE49-F238E27FC236}">
                <a16:creationId xmlns:a16="http://schemas.microsoft.com/office/drawing/2014/main" id="{D6632A6A-F92C-2AE0-E4C6-1FE62F1E9F62}"/>
              </a:ext>
            </a:extLst>
          </p:cNvPr>
          <p:cNvPicPr>
            <a:picLocks noChangeAspect="1"/>
          </p:cNvPicPr>
          <p:nvPr/>
        </p:nvPicPr>
        <p:blipFill rotWithShape="1">
          <a:blip r:embed="rId3"/>
          <a:srcRect l="18329" t="20588" r="20886" b="17647"/>
          <a:stretch/>
        </p:blipFill>
        <p:spPr>
          <a:xfrm>
            <a:off x="733653" y="4174147"/>
            <a:ext cx="1380649" cy="1870557"/>
          </a:xfrm>
          <a:prstGeom prst="rect">
            <a:avLst/>
          </a:prstGeom>
        </p:spPr>
      </p:pic>
      <p:pic>
        <p:nvPicPr>
          <p:cNvPr id="7" name="Picture 6">
            <a:extLst>
              <a:ext uri="{FF2B5EF4-FFF2-40B4-BE49-F238E27FC236}">
                <a16:creationId xmlns:a16="http://schemas.microsoft.com/office/drawing/2014/main" id="{553689BD-0FBA-A891-C4E9-D6B20AF3B3F8}"/>
              </a:ext>
            </a:extLst>
          </p:cNvPr>
          <p:cNvPicPr>
            <a:picLocks noChangeAspect="1"/>
          </p:cNvPicPr>
          <p:nvPr/>
        </p:nvPicPr>
        <p:blipFill rotWithShape="1">
          <a:blip r:embed="rId4"/>
          <a:srcRect l="9524" t="9925" r="10476" b="31428"/>
          <a:stretch/>
        </p:blipFill>
        <p:spPr>
          <a:xfrm rot="5400000">
            <a:off x="4858476" y="2077132"/>
            <a:ext cx="1750031" cy="1710568"/>
          </a:xfrm>
          <a:prstGeom prst="rect">
            <a:avLst/>
          </a:prstGeom>
        </p:spPr>
      </p:pic>
      <p:pic>
        <p:nvPicPr>
          <p:cNvPr id="8" name="Picture 7">
            <a:extLst>
              <a:ext uri="{FF2B5EF4-FFF2-40B4-BE49-F238E27FC236}">
                <a16:creationId xmlns:a16="http://schemas.microsoft.com/office/drawing/2014/main" id="{7D2F7328-BB0A-E80A-5E9F-A9516C91852B}"/>
              </a:ext>
            </a:extLst>
          </p:cNvPr>
          <p:cNvPicPr>
            <a:picLocks noChangeAspect="1"/>
          </p:cNvPicPr>
          <p:nvPr/>
        </p:nvPicPr>
        <p:blipFill rotWithShape="1">
          <a:blip r:embed="rId5"/>
          <a:srcRect l="2667" t="8000" r="14667" b="4000"/>
          <a:stretch/>
        </p:blipFill>
        <p:spPr>
          <a:xfrm>
            <a:off x="5472372" y="4423632"/>
            <a:ext cx="1288473" cy="1828800"/>
          </a:xfrm>
          <a:prstGeom prst="rect">
            <a:avLst/>
          </a:prstGeom>
        </p:spPr>
      </p:pic>
      <p:pic>
        <p:nvPicPr>
          <p:cNvPr id="9" name="Picture 8">
            <a:extLst>
              <a:ext uri="{FF2B5EF4-FFF2-40B4-BE49-F238E27FC236}">
                <a16:creationId xmlns:a16="http://schemas.microsoft.com/office/drawing/2014/main" id="{723FD03C-3F5A-6AF1-4727-4F0DEBB06B0E}"/>
              </a:ext>
            </a:extLst>
          </p:cNvPr>
          <p:cNvPicPr>
            <a:picLocks noChangeAspect="1"/>
          </p:cNvPicPr>
          <p:nvPr/>
        </p:nvPicPr>
        <p:blipFill rotWithShape="1">
          <a:blip r:embed="rId6"/>
          <a:srcRect l="8139" t="13382" r="2491" b="12943"/>
          <a:stretch/>
        </p:blipFill>
        <p:spPr>
          <a:xfrm rot="16200000">
            <a:off x="6973136" y="1864957"/>
            <a:ext cx="1789525" cy="1967018"/>
          </a:xfrm>
          <a:prstGeom prst="rect">
            <a:avLst/>
          </a:prstGeom>
        </p:spPr>
      </p:pic>
      <p:pic>
        <p:nvPicPr>
          <p:cNvPr id="10" name="Picture 9">
            <a:extLst>
              <a:ext uri="{FF2B5EF4-FFF2-40B4-BE49-F238E27FC236}">
                <a16:creationId xmlns:a16="http://schemas.microsoft.com/office/drawing/2014/main" id="{EE5D6B92-0C2A-AA18-5B80-BCA7E75C2A15}"/>
              </a:ext>
            </a:extLst>
          </p:cNvPr>
          <p:cNvPicPr>
            <a:picLocks noChangeAspect="1"/>
          </p:cNvPicPr>
          <p:nvPr/>
        </p:nvPicPr>
        <p:blipFill rotWithShape="1">
          <a:blip r:embed="rId7"/>
          <a:srcRect l="12531" t="8108" r="8190" b="13513"/>
          <a:stretch/>
        </p:blipFill>
        <p:spPr>
          <a:xfrm rot="10800000">
            <a:off x="7315200" y="4174147"/>
            <a:ext cx="1288474" cy="1698442"/>
          </a:xfrm>
          <a:prstGeom prst="rect">
            <a:avLst/>
          </a:prstGeom>
        </p:spPr>
      </p:pic>
      <p:pic>
        <p:nvPicPr>
          <p:cNvPr id="12" name="Picture 11">
            <a:extLst>
              <a:ext uri="{FF2B5EF4-FFF2-40B4-BE49-F238E27FC236}">
                <a16:creationId xmlns:a16="http://schemas.microsoft.com/office/drawing/2014/main" id="{41EF692E-0AD0-9C0B-1A15-6F87CE3C4E7A}"/>
              </a:ext>
            </a:extLst>
          </p:cNvPr>
          <p:cNvPicPr>
            <a:picLocks noChangeAspect="1"/>
          </p:cNvPicPr>
          <p:nvPr/>
        </p:nvPicPr>
        <p:blipFill rotWithShape="1">
          <a:blip r:embed="rId8"/>
          <a:srcRect l="16366" t="38526" r="65032" b="33296"/>
          <a:stretch/>
        </p:blipFill>
        <p:spPr bwMode="auto">
          <a:xfrm>
            <a:off x="2286000" y="3947198"/>
            <a:ext cx="2198172" cy="2324454"/>
          </a:xfrm>
          <a:prstGeom prst="rect">
            <a:avLst/>
          </a:prstGeom>
          <a:noFill/>
          <a:ln w="9525">
            <a:noFill/>
            <a:miter lim="800000"/>
            <a:headEnd/>
            <a:tailEnd/>
          </a:ln>
        </p:spPr>
      </p:pic>
      <p:pic>
        <p:nvPicPr>
          <p:cNvPr id="13" name="Picture 12">
            <a:extLst>
              <a:ext uri="{FF2B5EF4-FFF2-40B4-BE49-F238E27FC236}">
                <a16:creationId xmlns:a16="http://schemas.microsoft.com/office/drawing/2014/main" id="{12A08D92-D8AE-A45E-70B3-6B28FFA6D902}"/>
              </a:ext>
            </a:extLst>
          </p:cNvPr>
          <p:cNvPicPr>
            <a:picLocks noChangeAspect="1"/>
          </p:cNvPicPr>
          <p:nvPr/>
        </p:nvPicPr>
        <p:blipFill rotWithShape="1">
          <a:blip r:embed="rId9"/>
          <a:srcRect l="31259" t="11557" r="50058" b="69343"/>
          <a:stretch/>
        </p:blipFill>
        <p:spPr bwMode="auto">
          <a:xfrm>
            <a:off x="2141505" y="2108222"/>
            <a:ext cx="2588895" cy="1789527"/>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D0367C11-D242-41BD-24C8-95834474116B}"/>
                  </a:ext>
                </a:extLst>
              </p14:cNvPr>
              <p14:cNvContentPartPr/>
              <p14:nvPr/>
            </p14:nvContentPartPr>
            <p14:xfrm>
              <a:off x="4748675" y="1927173"/>
              <a:ext cx="360" cy="360"/>
            </p14:xfrm>
          </p:contentPart>
        </mc:Choice>
        <mc:Fallback xmlns="">
          <p:pic>
            <p:nvPicPr>
              <p:cNvPr id="14" name="Ink 13">
                <a:extLst>
                  <a:ext uri="{FF2B5EF4-FFF2-40B4-BE49-F238E27FC236}">
                    <a16:creationId xmlns:a16="http://schemas.microsoft.com/office/drawing/2014/main" id="{D0367C11-D242-41BD-24C8-95834474116B}"/>
                  </a:ext>
                </a:extLst>
              </p:cNvPr>
              <p:cNvPicPr/>
              <p:nvPr/>
            </p:nvPicPr>
            <p:blipFill>
              <a:blip r:embed="rId11"/>
              <a:stretch>
                <a:fillRect/>
              </a:stretch>
            </p:blipFill>
            <p:spPr>
              <a:xfrm>
                <a:off x="4742555" y="192105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B934A918-DA08-BAED-E6BD-6C49EEDB4F08}"/>
                  </a:ext>
                </a:extLst>
              </p14:cNvPr>
              <p14:cNvContentPartPr/>
              <p14:nvPr/>
            </p14:nvContentPartPr>
            <p14:xfrm>
              <a:off x="4768475" y="6853053"/>
              <a:ext cx="360" cy="360"/>
            </p14:xfrm>
          </p:contentPart>
        </mc:Choice>
        <mc:Fallback xmlns="">
          <p:pic>
            <p:nvPicPr>
              <p:cNvPr id="15" name="Ink 14">
                <a:extLst>
                  <a:ext uri="{FF2B5EF4-FFF2-40B4-BE49-F238E27FC236}">
                    <a16:creationId xmlns:a16="http://schemas.microsoft.com/office/drawing/2014/main" id="{B934A918-DA08-BAED-E6BD-6C49EEDB4F08}"/>
                  </a:ext>
                </a:extLst>
              </p:cNvPr>
              <p:cNvPicPr/>
              <p:nvPr/>
            </p:nvPicPr>
            <p:blipFill>
              <a:blip r:embed="rId11"/>
              <a:stretch>
                <a:fillRect/>
              </a:stretch>
            </p:blipFill>
            <p:spPr>
              <a:xfrm>
                <a:off x="4762355" y="684693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5F683DBA-FD03-6182-1794-CD265718C667}"/>
                  </a:ext>
                </a:extLst>
              </p14:cNvPr>
              <p14:cNvContentPartPr/>
              <p14:nvPr/>
            </p14:nvContentPartPr>
            <p14:xfrm>
              <a:off x="4719155" y="2064917"/>
              <a:ext cx="59760" cy="4560480"/>
            </p14:xfrm>
          </p:contentPart>
        </mc:Choice>
        <mc:Fallback xmlns="">
          <p:pic>
            <p:nvPicPr>
              <p:cNvPr id="17" name="Ink 16">
                <a:extLst>
                  <a:ext uri="{FF2B5EF4-FFF2-40B4-BE49-F238E27FC236}">
                    <a16:creationId xmlns:a16="http://schemas.microsoft.com/office/drawing/2014/main" id="{5F683DBA-FD03-6182-1794-CD265718C667}"/>
                  </a:ext>
                </a:extLst>
              </p:cNvPr>
              <p:cNvPicPr/>
              <p:nvPr/>
            </p:nvPicPr>
            <p:blipFill>
              <a:blip r:embed="rId14"/>
              <a:stretch>
                <a:fillRect/>
              </a:stretch>
            </p:blipFill>
            <p:spPr>
              <a:xfrm>
                <a:off x="4683515" y="1992917"/>
                <a:ext cx="131400" cy="4704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E4B51AB-7191-4573-7F66-76F7DAE8727D}"/>
                  </a:ext>
                </a:extLst>
              </p14:cNvPr>
              <p14:cNvContentPartPr/>
              <p14:nvPr/>
            </p14:nvContentPartPr>
            <p14:xfrm>
              <a:off x="7065995" y="6213917"/>
              <a:ext cx="455760" cy="499680"/>
            </p14:xfrm>
          </p:contentPart>
        </mc:Choice>
        <mc:Fallback xmlns="">
          <p:pic>
            <p:nvPicPr>
              <p:cNvPr id="18" name="Ink 17">
                <a:extLst>
                  <a:ext uri="{FF2B5EF4-FFF2-40B4-BE49-F238E27FC236}">
                    <a16:creationId xmlns:a16="http://schemas.microsoft.com/office/drawing/2014/main" id="{DE4B51AB-7191-4573-7F66-76F7DAE8727D}"/>
                  </a:ext>
                </a:extLst>
              </p:cNvPr>
              <p:cNvPicPr/>
              <p:nvPr/>
            </p:nvPicPr>
            <p:blipFill>
              <a:blip r:embed="rId16"/>
              <a:stretch>
                <a:fillRect/>
              </a:stretch>
            </p:blipFill>
            <p:spPr>
              <a:xfrm>
                <a:off x="7030355" y="6141917"/>
                <a:ext cx="527400" cy="643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9F03B065-7DE6-80E3-8B82-DDF0A67F3A9E}"/>
                  </a:ext>
                </a:extLst>
              </p14:cNvPr>
              <p14:cNvContentPartPr/>
              <p14:nvPr/>
            </p14:nvContentPartPr>
            <p14:xfrm>
              <a:off x="7059515" y="6243077"/>
              <a:ext cx="546480" cy="399960"/>
            </p14:xfrm>
          </p:contentPart>
        </mc:Choice>
        <mc:Fallback xmlns="">
          <p:pic>
            <p:nvPicPr>
              <p:cNvPr id="19" name="Ink 18">
                <a:extLst>
                  <a:ext uri="{FF2B5EF4-FFF2-40B4-BE49-F238E27FC236}">
                    <a16:creationId xmlns:a16="http://schemas.microsoft.com/office/drawing/2014/main" id="{9F03B065-7DE6-80E3-8B82-DDF0A67F3A9E}"/>
                  </a:ext>
                </a:extLst>
              </p:cNvPr>
              <p:cNvPicPr/>
              <p:nvPr/>
            </p:nvPicPr>
            <p:blipFill>
              <a:blip r:embed="rId18"/>
              <a:stretch>
                <a:fillRect/>
              </a:stretch>
            </p:blipFill>
            <p:spPr>
              <a:xfrm>
                <a:off x="7023875" y="6171437"/>
                <a:ext cx="61812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4C5E88DB-9E63-18A6-3792-C1DB791A6440}"/>
                  </a:ext>
                </a:extLst>
              </p14:cNvPr>
              <p14:cNvContentPartPr/>
              <p14:nvPr/>
            </p14:nvContentPartPr>
            <p14:xfrm>
              <a:off x="1455395" y="6183317"/>
              <a:ext cx="885600" cy="541080"/>
            </p14:xfrm>
          </p:contentPart>
        </mc:Choice>
        <mc:Fallback xmlns="">
          <p:pic>
            <p:nvPicPr>
              <p:cNvPr id="20" name="Ink 19">
                <a:extLst>
                  <a:ext uri="{FF2B5EF4-FFF2-40B4-BE49-F238E27FC236}">
                    <a16:creationId xmlns:a16="http://schemas.microsoft.com/office/drawing/2014/main" id="{4C5E88DB-9E63-18A6-3792-C1DB791A6440}"/>
                  </a:ext>
                </a:extLst>
              </p:cNvPr>
              <p:cNvPicPr/>
              <p:nvPr/>
            </p:nvPicPr>
            <p:blipFill>
              <a:blip r:embed="rId20"/>
              <a:stretch>
                <a:fillRect/>
              </a:stretch>
            </p:blipFill>
            <p:spPr>
              <a:xfrm>
                <a:off x="1419395" y="6111677"/>
                <a:ext cx="957240" cy="684720"/>
              </a:xfrm>
              <a:prstGeom prst="rect">
                <a:avLst/>
              </a:prstGeom>
            </p:spPr>
          </p:pic>
        </mc:Fallback>
      </mc:AlternateContent>
    </p:spTree>
    <p:extLst>
      <p:ext uri="{BB962C8B-B14F-4D97-AF65-F5344CB8AC3E}">
        <p14:creationId xmlns:p14="http://schemas.microsoft.com/office/powerpoint/2010/main" val="15609370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464B11E-4979-431F-0D98-B23045C872FD}"/>
              </a:ext>
            </a:extLst>
          </p:cNvPr>
          <p:cNvSpPr>
            <a:spLocks noGrp="1" noChangeArrowheads="1"/>
          </p:cNvSpPr>
          <p:nvPr>
            <p:ph type="title"/>
          </p:nvPr>
        </p:nvSpPr>
        <p:spPr>
          <a:xfrm>
            <a:off x="609600" y="381000"/>
            <a:ext cx="8610600" cy="6019800"/>
          </a:xfrm>
          <a:solidFill>
            <a:schemeClr val="hlink"/>
          </a:solidFill>
        </p:spPr>
        <p:txBody>
          <a:bodyPr/>
          <a:lstStyle/>
          <a:p>
            <a:pPr algn="ctr"/>
            <a:r>
              <a:rPr lang="en-US" altLang="en-US" sz="3200" b="1" dirty="0">
                <a:latin typeface="Bookman Old Style" panose="02050604050505020204" pitchFamily="18" charset="0"/>
              </a:rPr>
              <a:t>IS THERE ANY STEEL CALLED</a:t>
            </a:r>
            <a:br>
              <a:rPr lang="en-US" altLang="en-US" sz="3200" b="1" dirty="0">
                <a:latin typeface="Bookman Old Style" panose="02050604050505020204" pitchFamily="18" charset="0"/>
              </a:rPr>
            </a:br>
            <a:r>
              <a:rPr lang="en-US" altLang="en-US" sz="3200" b="1" dirty="0">
                <a:latin typeface="Bookman Old Style" panose="02050604050505020204" pitchFamily="18" charset="0"/>
              </a:rPr>
              <a:t>EARTHQUAKE PROOF</a:t>
            </a:r>
            <a:br>
              <a:rPr lang="en-US" altLang="en-US" sz="3200" b="1" dirty="0">
                <a:latin typeface="Bookman Old Style" panose="02050604050505020204" pitchFamily="18" charset="0"/>
              </a:rPr>
            </a:br>
            <a:r>
              <a:rPr lang="en-US" altLang="en-US" sz="3200" b="1" dirty="0">
                <a:latin typeface="Bookman Old Style" panose="02050604050505020204" pitchFamily="18" charset="0"/>
              </a:rPr>
              <a:t>STEEL </a:t>
            </a:r>
            <a:br>
              <a:rPr lang="en-US" altLang="en-US" sz="3200" b="1" dirty="0">
                <a:latin typeface="Bookman Old Style" panose="02050604050505020204" pitchFamily="18" charset="0"/>
              </a:rPr>
            </a:br>
            <a:r>
              <a:rPr lang="en-US" altLang="en-US" sz="5400" b="1" dirty="0">
                <a:latin typeface="Bookman Old Style" panose="02050604050505020204" pitchFamily="18" charset="0"/>
              </a:rPr>
              <a:t>???</a:t>
            </a:r>
            <a:endParaRPr lang="en-US" altLang="en-US" dirty="0"/>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52A4622D-2677-BB37-8D41-A732F04C8B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35" t="14491" r="53027" b="13043"/>
          <a:stretch>
            <a:fillRect/>
          </a:stretch>
        </p:blipFill>
        <p:spPr bwMode="auto">
          <a:xfrm>
            <a:off x="2816225" y="792163"/>
            <a:ext cx="28067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Arrow: Right 3">
            <a:extLst>
              <a:ext uri="{FF2B5EF4-FFF2-40B4-BE49-F238E27FC236}">
                <a16:creationId xmlns:a16="http://schemas.microsoft.com/office/drawing/2014/main" id="{DE129C5C-A94D-7A7E-0AAB-9A87CB44D7B8}"/>
              </a:ext>
            </a:extLst>
          </p:cNvPr>
          <p:cNvSpPr>
            <a:spLocks noChangeArrowheads="1"/>
          </p:cNvSpPr>
          <p:nvPr/>
        </p:nvSpPr>
        <p:spPr bwMode="auto">
          <a:xfrm rot="-1284471">
            <a:off x="2355850" y="2930525"/>
            <a:ext cx="1219200" cy="609600"/>
          </a:xfrm>
          <a:prstGeom prst="rightArrow">
            <a:avLst>
              <a:gd name="adj1" fmla="val 50000"/>
              <a:gd name="adj2" fmla="val 50000"/>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N" altLang="en-US" sz="2400">
              <a:solidFill>
                <a:srgbClr val="000000"/>
              </a:solidFill>
              <a:latin typeface="Times New Roman" panose="02020603050405020304" pitchFamily="18" charset="0"/>
            </a:endParaRPr>
          </a:p>
        </p:txBody>
      </p:sp>
      <p:sp>
        <p:nvSpPr>
          <p:cNvPr id="35844" name="Arrow: Right 4">
            <a:extLst>
              <a:ext uri="{FF2B5EF4-FFF2-40B4-BE49-F238E27FC236}">
                <a16:creationId xmlns:a16="http://schemas.microsoft.com/office/drawing/2014/main" id="{C3789C0B-F775-EF53-C7E8-04AAE1D9DB75}"/>
              </a:ext>
            </a:extLst>
          </p:cNvPr>
          <p:cNvSpPr>
            <a:spLocks noChangeArrowheads="1"/>
          </p:cNvSpPr>
          <p:nvPr/>
        </p:nvSpPr>
        <p:spPr bwMode="auto">
          <a:xfrm rot="-9717518">
            <a:off x="5124450" y="2887663"/>
            <a:ext cx="1120775" cy="611187"/>
          </a:xfrm>
          <a:prstGeom prst="rightArrow">
            <a:avLst>
              <a:gd name="adj1" fmla="val 50000"/>
              <a:gd name="adj2" fmla="val 49902"/>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N" altLang="en-US" sz="2400">
              <a:solidFill>
                <a:srgbClr val="000000"/>
              </a:solidFill>
              <a:latin typeface="Times New Roman" panose="02020603050405020304" pitchFamily="18" charset="0"/>
            </a:endParaRPr>
          </a:p>
        </p:txBody>
      </p:sp>
      <p:sp>
        <p:nvSpPr>
          <p:cNvPr id="35845" name="TextBox 5">
            <a:extLst>
              <a:ext uri="{FF2B5EF4-FFF2-40B4-BE49-F238E27FC236}">
                <a16:creationId xmlns:a16="http://schemas.microsoft.com/office/drawing/2014/main" id="{45ACDBC1-D518-DB02-E0E2-179987AF61FA}"/>
              </a:ext>
            </a:extLst>
          </p:cNvPr>
          <p:cNvSpPr txBox="1">
            <a:spLocks noChangeArrowheads="1"/>
          </p:cNvSpPr>
          <p:nvPr/>
        </p:nvSpPr>
        <p:spPr bwMode="auto">
          <a:xfrm>
            <a:off x="328613" y="3279775"/>
            <a:ext cx="2033587" cy="12017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b="1">
                <a:solidFill>
                  <a:srgbClr val="000000"/>
                </a:solidFill>
              </a:rPr>
              <a:t>F = Coef. x W</a:t>
            </a:r>
          </a:p>
          <a:p>
            <a:pPr>
              <a:spcBef>
                <a:spcPct val="0"/>
              </a:spcBef>
              <a:buFontTx/>
              <a:buNone/>
            </a:pPr>
            <a:endParaRPr lang="en-IN" altLang="en-US" sz="1800" b="1">
              <a:solidFill>
                <a:srgbClr val="000000"/>
              </a:solidFill>
            </a:endParaRPr>
          </a:p>
          <a:p>
            <a:pPr>
              <a:spcBef>
                <a:spcPct val="0"/>
              </a:spcBef>
              <a:buFontTx/>
              <a:buNone/>
            </a:pPr>
            <a:r>
              <a:rPr lang="en-IN" altLang="en-US" sz="1800" b="1">
                <a:solidFill>
                  <a:srgbClr val="000000"/>
                </a:solidFill>
              </a:rPr>
              <a:t>    =  A</a:t>
            </a:r>
            <a:r>
              <a:rPr lang="en-IN" altLang="en-US" sz="1800" b="1" baseline="-25000">
                <a:solidFill>
                  <a:srgbClr val="000000"/>
                </a:solidFill>
              </a:rPr>
              <a:t>h    </a:t>
            </a:r>
            <a:r>
              <a:rPr lang="en-IN" altLang="en-US" sz="1800" b="1">
                <a:solidFill>
                  <a:srgbClr val="000000"/>
                </a:solidFill>
              </a:rPr>
              <a:t>x   W</a:t>
            </a:r>
            <a:endParaRPr lang="en-IN" altLang="en-US" sz="1800" b="1" baseline="-25000">
              <a:solidFill>
                <a:srgbClr val="000000"/>
              </a:solidFill>
            </a:endParaRPr>
          </a:p>
        </p:txBody>
      </p:sp>
      <p:sp>
        <p:nvSpPr>
          <p:cNvPr id="35846" name="TextBox 8">
            <a:extLst>
              <a:ext uri="{FF2B5EF4-FFF2-40B4-BE49-F238E27FC236}">
                <a16:creationId xmlns:a16="http://schemas.microsoft.com/office/drawing/2014/main" id="{3DF59C8B-88A0-334A-4C4A-0CCCFD1E883A}"/>
              </a:ext>
            </a:extLst>
          </p:cNvPr>
          <p:cNvSpPr txBox="1">
            <a:spLocks noChangeArrowheads="1"/>
          </p:cNvSpPr>
          <p:nvPr/>
        </p:nvSpPr>
        <p:spPr bwMode="auto">
          <a:xfrm>
            <a:off x="1933575" y="88900"/>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3300"/>
                </a:solidFill>
                <a:latin typeface="Bookman Old Style" panose="02050604050505020204" pitchFamily="18" charset="0"/>
              </a:rPr>
              <a:t>1. ANALYSIS for LATERAL LOAD </a:t>
            </a:r>
            <a:endParaRPr lang="en-IN" altLang="en-US" sz="1800">
              <a:solidFill>
                <a:srgbClr val="000000"/>
              </a:solidFill>
            </a:endParaRPr>
          </a:p>
        </p:txBody>
      </p:sp>
      <p:sp>
        <p:nvSpPr>
          <p:cNvPr id="35847" name="TextBox 9">
            <a:extLst>
              <a:ext uri="{FF2B5EF4-FFF2-40B4-BE49-F238E27FC236}">
                <a16:creationId xmlns:a16="http://schemas.microsoft.com/office/drawing/2014/main" id="{F02F2CBF-2F3B-C4BE-AB1C-9ABE3F234916}"/>
              </a:ext>
            </a:extLst>
          </p:cNvPr>
          <p:cNvSpPr txBox="1">
            <a:spLocks noChangeArrowheads="1"/>
          </p:cNvSpPr>
          <p:nvPr/>
        </p:nvSpPr>
        <p:spPr bwMode="auto">
          <a:xfrm>
            <a:off x="6311900" y="3416300"/>
            <a:ext cx="2033588" cy="1200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b="1">
                <a:solidFill>
                  <a:srgbClr val="000000"/>
                </a:solidFill>
              </a:rPr>
              <a:t>F = Coef. x W</a:t>
            </a:r>
          </a:p>
          <a:p>
            <a:pPr>
              <a:spcBef>
                <a:spcPct val="0"/>
              </a:spcBef>
              <a:buFontTx/>
              <a:buNone/>
            </a:pPr>
            <a:endParaRPr lang="en-IN" altLang="en-US" sz="1800" b="1">
              <a:solidFill>
                <a:srgbClr val="000000"/>
              </a:solidFill>
            </a:endParaRPr>
          </a:p>
          <a:p>
            <a:pPr>
              <a:spcBef>
                <a:spcPct val="0"/>
              </a:spcBef>
              <a:buFontTx/>
              <a:buNone/>
            </a:pPr>
            <a:r>
              <a:rPr lang="en-IN" altLang="en-US" sz="1800" b="1">
                <a:solidFill>
                  <a:srgbClr val="000000"/>
                </a:solidFill>
              </a:rPr>
              <a:t>    =  A</a:t>
            </a:r>
            <a:r>
              <a:rPr lang="en-IN" altLang="en-US" sz="1800" b="1" baseline="-25000">
                <a:solidFill>
                  <a:srgbClr val="000000"/>
                </a:solidFill>
              </a:rPr>
              <a:t>h    </a:t>
            </a:r>
            <a:r>
              <a:rPr lang="en-IN" altLang="en-US" sz="1800" b="1">
                <a:solidFill>
                  <a:srgbClr val="000000"/>
                </a:solidFill>
              </a:rPr>
              <a:t>x   W</a:t>
            </a:r>
            <a:endParaRPr lang="en-IN" altLang="en-US" sz="1800" b="1" baseline="-25000">
              <a:solidFill>
                <a:srgbClr val="000000"/>
              </a:solidFill>
            </a:endParaRPr>
          </a:p>
        </p:txBody>
      </p:sp>
      <p:sp>
        <p:nvSpPr>
          <p:cNvPr id="35848" name="TextBox 8">
            <a:extLst>
              <a:ext uri="{FF2B5EF4-FFF2-40B4-BE49-F238E27FC236}">
                <a16:creationId xmlns:a16="http://schemas.microsoft.com/office/drawing/2014/main" id="{059DE434-D773-373B-6D6A-CA2F5B56DDDE}"/>
              </a:ext>
            </a:extLst>
          </p:cNvPr>
          <p:cNvSpPr txBox="1">
            <a:spLocks noChangeArrowheads="1"/>
          </p:cNvSpPr>
          <p:nvPr/>
        </p:nvSpPr>
        <p:spPr bwMode="auto">
          <a:xfrm>
            <a:off x="3505200" y="6248400"/>
            <a:ext cx="56388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3300"/>
                </a:solidFill>
                <a:latin typeface="Bookman Old Style" panose="02050604050505020204" pitchFamily="18" charset="0"/>
              </a:rPr>
              <a:t> LATERAL LOAD will require Additional steel </a:t>
            </a:r>
            <a:endParaRPr lang="en-IN" altLang="en-US" sz="1800">
              <a:solidFill>
                <a:srgbClr val="000000"/>
              </a:solidFil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69AA4EEE-6B7C-AE1F-5DAB-DB55FA873E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1197" t="21342" r="31436" b="6252"/>
          <a:stretch>
            <a:fillRect/>
          </a:stretch>
        </p:blipFill>
        <p:spPr bwMode="auto">
          <a:xfrm>
            <a:off x="304800" y="360363"/>
            <a:ext cx="5610225" cy="611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4">
            <a:extLst>
              <a:ext uri="{FF2B5EF4-FFF2-40B4-BE49-F238E27FC236}">
                <a16:creationId xmlns:a16="http://schemas.microsoft.com/office/drawing/2014/main" id="{97039814-0220-3DD0-7C1E-81336E9A7A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438525"/>
            <a:ext cx="2695575"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5">
            <a:extLst>
              <a:ext uri="{FF2B5EF4-FFF2-40B4-BE49-F238E27FC236}">
                <a16:creationId xmlns:a16="http://schemas.microsoft.com/office/drawing/2014/main" id="{7FF1FF5E-EFB4-B558-A36D-4B3873CF99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7917" r="18575" b="50423"/>
          <a:stretch>
            <a:fillRect/>
          </a:stretch>
        </p:blipFill>
        <p:spPr bwMode="auto">
          <a:xfrm>
            <a:off x="5281613" y="1206500"/>
            <a:ext cx="3128962"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7">
            <a:extLst>
              <a:ext uri="{FF2B5EF4-FFF2-40B4-BE49-F238E27FC236}">
                <a16:creationId xmlns:a16="http://schemas.microsoft.com/office/drawing/2014/main" id="{E939AFBF-7794-7D89-A618-2CC7D8E2624D}"/>
              </a:ext>
            </a:extLst>
          </p:cNvPr>
          <p:cNvSpPr>
            <a:spLocks noChangeArrowheads="1"/>
          </p:cNvSpPr>
          <p:nvPr/>
        </p:nvSpPr>
        <p:spPr bwMode="auto">
          <a:xfrm>
            <a:off x="6796088" y="363538"/>
            <a:ext cx="533400" cy="4619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Bookman Old Style" panose="02050604050505020204" pitchFamily="18" charset="0"/>
              </a:rPr>
              <a:t> Z</a:t>
            </a:r>
            <a:endParaRPr lang="en-US" altLang="en-US" sz="2400">
              <a:solidFill>
                <a:srgbClr val="FF0000"/>
              </a:solidFill>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9027E4F-73D1-E63F-A6F8-A71F3506CE53}"/>
                  </a:ext>
                </a:extLst>
              </p14:cNvPr>
              <p14:cNvContentPartPr/>
              <p14:nvPr/>
            </p14:nvContentPartPr>
            <p14:xfrm>
              <a:off x="5828323" y="1807428"/>
              <a:ext cx="2136600" cy="779040"/>
            </p14:xfrm>
          </p:contentPart>
        </mc:Choice>
        <mc:Fallback xmlns="">
          <p:pic>
            <p:nvPicPr>
              <p:cNvPr id="3" name="Ink 2">
                <a:extLst>
                  <a:ext uri="{FF2B5EF4-FFF2-40B4-BE49-F238E27FC236}">
                    <a16:creationId xmlns:a16="http://schemas.microsoft.com/office/drawing/2014/main" xmlns="" xmlns:p14="http://schemas.microsoft.com/office/powerpoint/2010/main" id="{69027E4F-73D1-E63F-A6F8-A71F3506CE53}"/>
                  </a:ext>
                </a:extLst>
              </p:cNvPr>
              <p:cNvPicPr/>
              <p:nvPr/>
            </p:nvPicPr>
            <p:blipFill>
              <a:blip r:embed="rId6" cstate="print"/>
              <a:stretch>
                <a:fillRect/>
              </a:stretch>
            </p:blipFill>
            <p:spPr>
              <a:xfrm>
                <a:off x="5819323" y="1798432"/>
                <a:ext cx="2154240" cy="796672"/>
              </a:xfrm>
              <a:prstGeom prst="rect">
                <a:avLst/>
              </a:prstGeom>
            </p:spPr>
          </p:pic>
        </mc:Fallback>
      </mc:AlternateContent>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022">
            <a:extLst>
              <a:ext uri="{FF2B5EF4-FFF2-40B4-BE49-F238E27FC236}">
                <a16:creationId xmlns:a16="http://schemas.microsoft.com/office/drawing/2014/main" id="{2683D4DA-E722-FCEC-D1FC-A81897EF39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223862"/>
            <a:ext cx="3790949" cy="240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icture 004">
            <a:extLst>
              <a:ext uri="{FF2B5EF4-FFF2-40B4-BE49-F238E27FC236}">
                <a16:creationId xmlns:a16="http://schemas.microsoft.com/office/drawing/2014/main" id="{3BB66FF0-FC84-AF68-BDB2-849A4233A5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165" y="636414"/>
            <a:ext cx="2309717" cy="352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a:extLst>
              <a:ext uri="{FF2B5EF4-FFF2-40B4-BE49-F238E27FC236}">
                <a16:creationId xmlns:a16="http://schemas.microsoft.com/office/drawing/2014/main" id="{C93518DF-04EA-2083-3BE5-663B80367404}"/>
              </a:ext>
            </a:extLst>
          </p:cNvPr>
          <p:cNvSpPr txBox="1">
            <a:spLocks noChangeArrowheads="1"/>
          </p:cNvSpPr>
          <p:nvPr/>
        </p:nvSpPr>
        <p:spPr bwMode="auto">
          <a:xfrm>
            <a:off x="511278" y="0"/>
            <a:ext cx="8121443" cy="575607"/>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50000"/>
              </a:lnSpc>
              <a:spcBef>
                <a:spcPct val="50000"/>
              </a:spcBef>
              <a:buFontTx/>
              <a:buNone/>
            </a:pPr>
            <a:endParaRPr lang="en-US" altLang="en-US" sz="2000" b="1" dirty="0">
              <a:solidFill>
                <a:srgbClr val="FF3300"/>
              </a:solidFill>
              <a:latin typeface="Times New Roman" panose="02020603050405020304" pitchFamily="18" charset="0"/>
              <a:cs typeface="Arial" panose="020B0604020202020204" pitchFamily="34" charset="0"/>
            </a:endParaRPr>
          </a:p>
          <a:p>
            <a:pPr>
              <a:lnSpc>
                <a:spcPct val="50000"/>
              </a:lnSpc>
              <a:spcBef>
                <a:spcPct val="50000"/>
              </a:spcBef>
              <a:buFontTx/>
              <a:buNone/>
            </a:pPr>
            <a:r>
              <a:rPr lang="en-US" altLang="en-US" sz="2000" b="1" dirty="0">
                <a:solidFill>
                  <a:srgbClr val="FF3300"/>
                </a:solidFill>
                <a:latin typeface="Times New Roman" panose="02020603050405020304" pitchFamily="18" charset="0"/>
                <a:cs typeface="Arial" panose="020B0604020202020204" pitchFamily="34" charset="0"/>
              </a:rPr>
              <a:t>2. DETAILING FOR EARTHQUAKE  RESISTANT  CONSTRUCTION </a:t>
            </a:r>
          </a:p>
        </p:txBody>
      </p:sp>
      <p:pic>
        <p:nvPicPr>
          <p:cNvPr id="5" name="Picture 4">
            <a:extLst>
              <a:ext uri="{FF2B5EF4-FFF2-40B4-BE49-F238E27FC236}">
                <a16:creationId xmlns:a16="http://schemas.microsoft.com/office/drawing/2014/main" id="{F789299A-B769-5811-EECF-36D4A987779A}"/>
              </a:ext>
            </a:extLst>
          </p:cNvPr>
          <p:cNvPicPr>
            <a:picLocks noChangeAspect="1"/>
          </p:cNvPicPr>
          <p:nvPr/>
        </p:nvPicPr>
        <p:blipFill>
          <a:blip r:embed="rId4"/>
          <a:srcRect l="44829" t="21953" r="14079" b="9081"/>
          <a:stretch>
            <a:fillRect/>
          </a:stretch>
        </p:blipFill>
        <p:spPr bwMode="auto">
          <a:xfrm>
            <a:off x="3638550" y="990600"/>
            <a:ext cx="2781300" cy="2617694"/>
          </a:xfrm>
          <a:prstGeom prst="rect">
            <a:avLst/>
          </a:prstGeom>
          <a:noFill/>
          <a:ln w="9525">
            <a:noFill/>
            <a:miter lim="800000"/>
            <a:headEnd/>
            <a:tailEnd/>
          </a:ln>
        </p:spPr>
      </p:pic>
      <p:cxnSp>
        <p:nvCxnSpPr>
          <p:cNvPr id="7" name="Straight Connector 6">
            <a:extLst>
              <a:ext uri="{FF2B5EF4-FFF2-40B4-BE49-F238E27FC236}">
                <a16:creationId xmlns:a16="http://schemas.microsoft.com/office/drawing/2014/main" id="{1C208ED7-D6D5-401E-ADD9-E82F478219A4}"/>
              </a:ext>
            </a:extLst>
          </p:cNvPr>
          <p:cNvCxnSpPr>
            <a:cxnSpLocks/>
          </p:cNvCxnSpPr>
          <p:nvPr/>
        </p:nvCxnSpPr>
        <p:spPr>
          <a:xfrm>
            <a:off x="3505200" y="762000"/>
            <a:ext cx="0" cy="5715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A3CBC60-2DFC-5E83-5E9E-126FAB93B9DF}"/>
              </a:ext>
            </a:extLst>
          </p:cNvPr>
          <p:cNvSpPr/>
          <p:nvPr/>
        </p:nvSpPr>
        <p:spPr>
          <a:xfrm>
            <a:off x="252510" y="1364960"/>
            <a:ext cx="3186016" cy="1868973"/>
          </a:xfrm>
          <a:prstGeom prst="rect">
            <a:avLst/>
          </a:prstGeom>
          <a:solidFill>
            <a:srgbClr val="002060"/>
          </a:solidFill>
        </p:spPr>
        <p:txBody>
          <a:bodyPr wrap="square">
            <a:spAutoFit/>
          </a:bodyPr>
          <a:lstStyle/>
          <a:p>
            <a:pPr marL="285750" indent="-285750">
              <a:lnSpc>
                <a:spcPct val="80000"/>
              </a:lnSpc>
              <a:buFont typeface="Arial" panose="020B0604020202020204" pitchFamily="34" charset="0"/>
              <a:buChar char="•"/>
            </a:pPr>
            <a:r>
              <a:rPr lang="en-IN" altLang="en-US" b="1" dirty="0">
                <a:solidFill>
                  <a:srgbClr val="FF3300"/>
                </a:solidFill>
              </a:rPr>
              <a:t>ADDL. MAIN REINFT. DUE TO ADDL LATERAL EQ LOAD </a:t>
            </a:r>
          </a:p>
          <a:p>
            <a:pPr marL="285750" indent="-285750">
              <a:lnSpc>
                <a:spcPct val="80000"/>
              </a:lnSpc>
              <a:buFont typeface="Arial" panose="020B0604020202020204" pitchFamily="34" charset="0"/>
              <a:buChar char="•"/>
            </a:pPr>
            <a:endParaRPr lang="en-US" altLang="en-US" b="1" dirty="0">
              <a:solidFill>
                <a:srgbClr val="FF3300"/>
              </a:solidFill>
            </a:endParaRPr>
          </a:p>
          <a:p>
            <a:pPr marL="285750" indent="-285750">
              <a:lnSpc>
                <a:spcPct val="80000"/>
              </a:lnSpc>
              <a:buFont typeface="Arial" panose="020B0604020202020204" pitchFamily="34" charset="0"/>
              <a:buChar char="•"/>
            </a:pPr>
            <a:r>
              <a:rPr lang="en-GB" altLang="en-US" b="1" dirty="0">
                <a:solidFill>
                  <a:srgbClr val="FF3300"/>
                </a:solidFill>
              </a:rPr>
              <a:t>EXTRA DEVEP LENGTH</a:t>
            </a:r>
          </a:p>
          <a:p>
            <a:pPr marL="285750" indent="-285750">
              <a:lnSpc>
                <a:spcPct val="80000"/>
              </a:lnSpc>
              <a:buFont typeface="Arial" panose="020B0604020202020204" pitchFamily="34" charset="0"/>
              <a:buChar char="•"/>
            </a:pPr>
            <a:endParaRPr lang="en-GB" altLang="en-US" b="1" dirty="0">
              <a:solidFill>
                <a:srgbClr val="FF3300"/>
              </a:solidFill>
            </a:endParaRPr>
          </a:p>
          <a:p>
            <a:pPr marL="285750" indent="-285750">
              <a:lnSpc>
                <a:spcPct val="80000"/>
              </a:lnSpc>
              <a:buFont typeface="Arial" panose="020B0604020202020204" pitchFamily="34" charset="0"/>
              <a:buChar char="•"/>
            </a:pPr>
            <a:r>
              <a:rPr lang="en-GB" altLang="en-US" b="1" dirty="0">
                <a:solidFill>
                  <a:srgbClr val="FF3300"/>
                </a:solidFill>
              </a:rPr>
              <a:t>CLOSELY SPACED RINGS </a:t>
            </a:r>
          </a:p>
          <a:p>
            <a:pPr marL="285750" indent="-285750">
              <a:lnSpc>
                <a:spcPct val="80000"/>
              </a:lnSpc>
              <a:buFont typeface="Arial" panose="020B0604020202020204" pitchFamily="34" charset="0"/>
              <a:buChar char="•"/>
            </a:pPr>
            <a:endParaRPr lang="en-GB" altLang="en-US" b="1" dirty="0">
              <a:solidFill>
                <a:srgbClr val="FF3300"/>
              </a:solidFill>
            </a:endParaRPr>
          </a:p>
        </p:txBody>
      </p:sp>
      <p:sp>
        <p:nvSpPr>
          <p:cNvPr id="10" name="Rectangle 9">
            <a:extLst>
              <a:ext uri="{FF2B5EF4-FFF2-40B4-BE49-F238E27FC236}">
                <a16:creationId xmlns:a16="http://schemas.microsoft.com/office/drawing/2014/main" id="{5174DF74-417E-9F85-A90F-FABB9768226B}"/>
              </a:ext>
            </a:extLst>
          </p:cNvPr>
          <p:cNvSpPr/>
          <p:nvPr/>
        </p:nvSpPr>
        <p:spPr>
          <a:xfrm>
            <a:off x="319183" y="3914723"/>
            <a:ext cx="2881215" cy="2534220"/>
          </a:xfrm>
          <a:prstGeom prst="rect">
            <a:avLst/>
          </a:prstGeom>
          <a:solidFill>
            <a:srgbClr val="FFC000"/>
          </a:solidFill>
        </p:spPr>
        <p:txBody>
          <a:bodyPr wrap="square">
            <a:spAutoFit/>
          </a:bodyPr>
          <a:lstStyle/>
          <a:p>
            <a:pPr marL="285750" indent="-285750">
              <a:lnSpc>
                <a:spcPct val="80000"/>
              </a:lnSpc>
              <a:buFont typeface="Arial" panose="020B0604020202020204" pitchFamily="34" charset="0"/>
              <a:buChar char="•"/>
            </a:pPr>
            <a:endParaRPr lang="en-GB" altLang="en-US" b="1" dirty="0">
              <a:solidFill>
                <a:srgbClr val="FF3300"/>
              </a:solidFill>
            </a:endParaRPr>
          </a:p>
          <a:p>
            <a:pPr marL="285750" indent="-285750">
              <a:lnSpc>
                <a:spcPct val="80000"/>
              </a:lnSpc>
              <a:buFont typeface="Arial" panose="020B0604020202020204" pitchFamily="34" charset="0"/>
              <a:buChar char="•"/>
            </a:pPr>
            <a:r>
              <a:rPr lang="en-GB" altLang="en-US" sz="2000" b="1" dirty="0">
                <a:solidFill>
                  <a:srgbClr val="FF3300"/>
                </a:solidFill>
              </a:rPr>
              <a:t>Individual Bar Ductility (say 500D) </a:t>
            </a:r>
          </a:p>
          <a:p>
            <a:pPr>
              <a:lnSpc>
                <a:spcPct val="80000"/>
              </a:lnSpc>
            </a:pPr>
            <a:r>
              <a:rPr lang="en-GB" altLang="en-US" sz="2000" b="1" dirty="0">
                <a:solidFill>
                  <a:srgbClr val="FF3300"/>
                </a:solidFill>
              </a:rPr>
              <a:t>	&amp; </a:t>
            </a:r>
          </a:p>
          <a:p>
            <a:pPr marL="285750" indent="-285750">
              <a:lnSpc>
                <a:spcPct val="80000"/>
              </a:lnSpc>
              <a:buFont typeface="Arial" panose="020B0604020202020204" pitchFamily="34" charset="0"/>
              <a:buChar char="•"/>
            </a:pPr>
            <a:r>
              <a:rPr lang="en-GB" altLang="en-US" sz="2000" b="1" dirty="0">
                <a:solidFill>
                  <a:srgbClr val="FF3300"/>
                </a:solidFill>
              </a:rPr>
              <a:t>Joint </a:t>
            </a:r>
            <a:r>
              <a:rPr lang="en-GB" altLang="en-US" sz="2000" b="1" dirty="0" err="1">
                <a:solidFill>
                  <a:srgbClr val="FF3300"/>
                </a:solidFill>
              </a:rPr>
              <a:t>Ductilty</a:t>
            </a:r>
            <a:r>
              <a:rPr lang="en-GB" altLang="en-US" sz="2000" b="1" dirty="0">
                <a:solidFill>
                  <a:srgbClr val="FF3300"/>
                </a:solidFill>
              </a:rPr>
              <a:t> (Closely spaced Rings &amp; extra Dev length  Bending at ends)</a:t>
            </a:r>
          </a:p>
          <a:p>
            <a:pPr marL="285750" indent="-285750">
              <a:lnSpc>
                <a:spcPct val="80000"/>
              </a:lnSpc>
              <a:buFont typeface="Arial" panose="020B0604020202020204" pitchFamily="34" charset="0"/>
              <a:buChar char="•"/>
            </a:pPr>
            <a:endParaRPr lang="en-GB" altLang="en-US" sz="2000" b="1" dirty="0">
              <a:solidFill>
                <a:srgbClr val="FF3300"/>
              </a:solidFill>
            </a:endParaRPr>
          </a:p>
          <a:p>
            <a:pPr marL="285750" indent="-285750">
              <a:lnSpc>
                <a:spcPct val="80000"/>
              </a:lnSpc>
              <a:buFont typeface="Arial" panose="020B0604020202020204" pitchFamily="34" charset="0"/>
              <a:buChar char="•"/>
            </a:pPr>
            <a:r>
              <a:rPr lang="en-GB" altLang="en-US" sz="2000" b="1" dirty="0">
                <a:solidFill>
                  <a:srgbClr val="FF3300"/>
                </a:solidFill>
              </a:rPr>
              <a:t> Both are important </a:t>
            </a:r>
          </a:p>
        </p:txBody>
      </p:sp>
    </p:spTree>
    <p:extLst>
      <p:ext uri="{BB962C8B-B14F-4D97-AF65-F5344CB8AC3E}">
        <p14:creationId xmlns:p14="http://schemas.microsoft.com/office/powerpoint/2010/main" val="15944111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86A823B-7DF0-85B2-6CB9-A63AA46BE398}"/>
              </a:ext>
            </a:extLst>
          </p:cNvPr>
          <p:cNvSpPr>
            <a:spLocks noGrp="1" noChangeArrowheads="1"/>
          </p:cNvSpPr>
          <p:nvPr>
            <p:ph type="title"/>
          </p:nvPr>
        </p:nvSpPr>
        <p:spPr>
          <a:xfrm>
            <a:off x="685800" y="381000"/>
            <a:ext cx="7772400" cy="762000"/>
          </a:xfrm>
          <a:solidFill>
            <a:srgbClr val="FFFF00"/>
          </a:solidFill>
        </p:spPr>
        <p:txBody>
          <a:bodyPr/>
          <a:lstStyle/>
          <a:p>
            <a:r>
              <a:rPr lang="en-US" altLang="en-US" sz="3600" b="1">
                <a:latin typeface="Bookman Old Style" panose="02050604050505020204" pitchFamily="18" charset="0"/>
              </a:rPr>
              <a:t>ADDITIONAL COST (STEEL)</a:t>
            </a:r>
            <a:endParaRPr lang="en-US" altLang="en-US"/>
          </a:p>
        </p:txBody>
      </p:sp>
      <p:sp>
        <p:nvSpPr>
          <p:cNvPr id="40963" name="Rectangle 3">
            <a:extLst>
              <a:ext uri="{FF2B5EF4-FFF2-40B4-BE49-F238E27FC236}">
                <a16:creationId xmlns:a16="http://schemas.microsoft.com/office/drawing/2014/main" id="{72D3ED48-04DC-F7F6-1B20-104B38259505}"/>
              </a:ext>
            </a:extLst>
          </p:cNvPr>
          <p:cNvSpPr>
            <a:spLocks noGrp="1" noChangeArrowheads="1"/>
          </p:cNvSpPr>
          <p:nvPr>
            <p:ph type="body" idx="1"/>
          </p:nvPr>
        </p:nvSpPr>
        <p:spPr>
          <a:xfrm>
            <a:off x="228600" y="1492473"/>
            <a:ext cx="4800600" cy="4191000"/>
          </a:xfrm>
        </p:spPr>
        <p:txBody>
          <a:bodyPr>
            <a:normAutofit fontScale="92500" lnSpcReduction="10000"/>
          </a:bodyPr>
          <a:lstStyle/>
          <a:p>
            <a:pPr>
              <a:lnSpc>
                <a:spcPct val="80000"/>
              </a:lnSpc>
            </a:pPr>
            <a:r>
              <a:rPr lang="en-US" altLang="en-US" sz="3600" b="1" u="sng" dirty="0">
                <a:solidFill>
                  <a:srgbClr val="FF3300"/>
                </a:solidFill>
              </a:rPr>
              <a:t>FOR ZONE III</a:t>
            </a:r>
            <a:r>
              <a:rPr lang="en-US" altLang="en-US" sz="3600" dirty="0">
                <a:solidFill>
                  <a:srgbClr val="FF3300"/>
                </a:solidFill>
              </a:rPr>
              <a:t>	</a:t>
            </a:r>
            <a:endParaRPr lang="en-US" altLang="en-US" sz="3600" dirty="0"/>
          </a:p>
          <a:p>
            <a:pPr>
              <a:lnSpc>
                <a:spcPct val="80000"/>
              </a:lnSpc>
            </a:pPr>
            <a:r>
              <a:rPr lang="en-US" altLang="en-US" sz="2800" b="1" dirty="0"/>
              <a:t>ADDITIONAL STEEL REQUIRED</a:t>
            </a:r>
          </a:p>
          <a:p>
            <a:pPr>
              <a:lnSpc>
                <a:spcPct val="80000"/>
              </a:lnSpc>
              <a:buFontTx/>
              <a:buNone/>
            </a:pPr>
            <a:r>
              <a:rPr lang="en-US" altLang="en-US" sz="2800" b="1" dirty="0"/>
              <a:t>		 = 15% TO 20%  Extra </a:t>
            </a:r>
          </a:p>
          <a:p>
            <a:pPr>
              <a:lnSpc>
                <a:spcPct val="80000"/>
              </a:lnSpc>
              <a:buFontTx/>
              <a:buNone/>
            </a:pPr>
            <a:endParaRPr lang="en-US" altLang="en-US" sz="2800" dirty="0"/>
          </a:p>
          <a:p>
            <a:pPr>
              <a:lnSpc>
                <a:spcPct val="80000"/>
              </a:lnSpc>
            </a:pPr>
            <a:r>
              <a:rPr lang="en-US" altLang="en-US" sz="2800" b="1" dirty="0">
                <a:solidFill>
                  <a:srgbClr val="000066"/>
                </a:solidFill>
              </a:rPr>
              <a:t>ADDITIONAL COST</a:t>
            </a:r>
          </a:p>
          <a:p>
            <a:pPr>
              <a:lnSpc>
                <a:spcPct val="80000"/>
              </a:lnSpc>
              <a:buFontTx/>
              <a:buNone/>
            </a:pPr>
            <a:r>
              <a:rPr lang="en-US" altLang="en-US" sz="2800" dirty="0">
                <a:solidFill>
                  <a:srgbClr val="000066"/>
                </a:solidFill>
              </a:rPr>
              <a:t>	</a:t>
            </a:r>
            <a:r>
              <a:rPr lang="en-US" altLang="en-US" sz="2800" b="1" dirty="0">
                <a:solidFill>
                  <a:srgbClr val="000066"/>
                </a:solidFill>
              </a:rPr>
              <a:t>FOR EARTHQUAKE</a:t>
            </a:r>
          </a:p>
          <a:p>
            <a:pPr>
              <a:lnSpc>
                <a:spcPct val="80000"/>
              </a:lnSpc>
              <a:buFontTx/>
              <a:buNone/>
            </a:pPr>
            <a:r>
              <a:rPr lang="en-US" altLang="en-US" sz="2800" b="1" dirty="0">
                <a:solidFill>
                  <a:srgbClr val="000066"/>
                </a:solidFill>
              </a:rPr>
              <a:t>   DESIGN PROVISIONS</a:t>
            </a:r>
          </a:p>
          <a:p>
            <a:pPr>
              <a:lnSpc>
                <a:spcPct val="80000"/>
              </a:lnSpc>
              <a:buFontTx/>
              <a:buNone/>
            </a:pPr>
            <a:r>
              <a:rPr lang="en-US" altLang="en-US" sz="2800" b="1" dirty="0">
                <a:solidFill>
                  <a:srgbClr val="000066"/>
                </a:solidFill>
              </a:rPr>
              <a:t>	</a:t>
            </a:r>
            <a:r>
              <a:rPr lang="en-US" altLang="en-US" sz="2800" b="1" dirty="0">
                <a:solidFill>
                  <a:srgbClr val="FF3300"/>
                </a:solidFill>
              </a:rPr>
              <a:t>8% TO 10% OF TOTAL COST BUILDING</a:t>
            </a:r>
          </a:p>
          <a:p>
            <a:pPr>
              <a:lnSpc>
                <a:spcPct val="80000"/>
              </a:lnSpc>
              <a:buFontTx/>
              <a:buNone/>
            </a:pPr>
            <a:endParaRPr lang="en-US" altLang="en-US" sz="2800" b="1" dirty="0">
              <a:solidFill>
                <a:srgbClr val="FF3300"/>
              </a:solidFill>
            </a:endParaRPr>
          </a:p>
          <a:p>
            <a:pPr>
              <a:lnSpc>
                <a:spcPct val="80000"/>
              </a:lnSpc>
              <a:buFontTx/>
              <a:buNone/>
            </a:pPr>
            <a:r>
              <a:rPr lang="en-US" altLang="en-US" sz="2800" b="1" dirty="0"/>
              <a:t>	</a:t>
            </a:r>
            <a:r>
              <a:rPr lang="en-US" altLang="en-US" sz="2800" b="1" dirty="0">
                <a:solidFill>
                  <a:srgbClr val="CC0099"/>
                </a:solidFill>
              </a:rPr>
              <a:t>    	           		 </a:t>
            </a:r>
            <a:r>
              <a:rPr lang="en-US" altLang="en-US" b="1" dirty="0"/>
              <a:t>	</a:t>
            </a:r>
            <a:endParaRPr lang="en-US" altLang="en-US" sz="3600" dirty="0"/>
          </a:p>
        </p:txBody>
      </p:sp>
      <p:pic>
        <p:nvPicPr>
          <p:cNvPr id="40964" name="Picture 4">
            <a:extLst>
              <a:ext uri="{FF2B5EF4-FFF2-40B4-BE49-F238E27FC236}">
                <a16:creationId xmlns:a16="http://schemas.microsoft.com/office/drawing/2014/main" id="{98DDB5BE-5E64-1711-2E32-35884996D3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4953000"/>
            <a:ext cx="1733550"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6">
            <a:extLst>
              <a:ext uri="{FF2B5EF4-FFF2-40B4-BE49-F238E27FC236}">
                <a16:creationId xmlns:a16="http://schemas.microsoft.com/office/drawing/2014/main" id="{431686FE-5C43-5839-8725-5287080F3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352800"/>
            <a:ext cx="1143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7">
            <a:extLst>
              <a:ext uri="{FF2B5EF4-FFF2-40B4-BE49-F238E27FC236}">
                <a16:creationId xmlns:a16="http://schemas.microsoft.com/office/drawing/2014/main" id="{61F80363-78B3-46F4-C597-CE103615E8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876800"/>
            <a:ext cx="2590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7" name="Picture 8">
            <a:extLst>
              <a:ext uri="{FF2B5EF4-FFF2-40B4-BE49-F238E27FC236}">
                <a16:creationId xmlns:a16="http://schemas.microsoft.com/office/drawing/2014/main" id="{5DDBEB1C-E199-1EA2-0FD5-699F78444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1524000"/>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8" name="Picture 10">
            <a:hlinkClick r:id="rId6"/>
            <a:extLst>
              <a:ext uri="{FF2B5EF4-FFF2-40B4-BE49-F238E27FC236}">
                <a16:creationId xmlns:a16="http://schemas.microsoft.com/office/drawing/2014/main" id="{CECA934E-C6AD-68E2-F869-87E597F2A3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1219200"/>
            <a:ext cx="23050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12588</TotalTime>
  <Words>4903</Words>
  <Application>Microsoft Office PowerPoint</Application>
  <PresentationFormat>On-screen Show (4:3)</PresentationFormat>
  <Paragraphs>1018</Paragraphs>
  <Slides>146</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146</vt:i4>
      </vt:variant>
    </vt:vector>
  </HeadingPairs>
  <TitlesOfParts>
    <vt:vector size="160" baseType="lpstr">
      <vt:lpstr>Algerian</vt:lpstr>
      <vt:lpstr>Arial</vt:lpstr>
      <vt:lpstr>Bookman Old Style</vt:lpstr>
      <vt:lpstr>Calibri</vt:lpstr>
      <vt:lpstr>CIDFont+F2</vt:lpstr>
      <vt:lpstr>CIDFont+F3</vt:lpstr>
      <vt:lpstr>Rockwell Extra Bold</vt:lpstr>
      <vt:lpstr>Tahoma</vt:lpstr>
      <vt:lpstr>Times New Roman</vt:lpstr>
      <vt:lpstr>Tw Cen MT</vt:lpstr>
      <vt:lpstr>Verdana</vt:lpstr>
      <vt:lpstr>Wingdings</vt:lpstr>
      <vt:lpstr>Wingdings 2</vt:lpstr>
      <vt:lpstr>Median</vt:lpstr>
      <vt:lpstr>PowerPoint Presentation</vt:lpstr>
      <vt:lpstr>PowerPoint Presentation</vt:lpstr>
      <vt:lpstr> I.SIMPLIFIED STRUCTURAL DESIGN</vt:lpstr>
      <vt:lpstr>PowerPoint Presentation</vt:lpstr>
      <vt:lpstr>      Laplace Transform Fourier Series Double &amp; Triple Integration   </vt:lpstr>
      <vt:lpstr>PowerPoint Presentation</vt:lpstr>
      <vt:lpstr>PowerPoint Presentation</vt:lpstr>
      <vt:lpstr>PowerPoint Presentation</vt:lpstr>
      <vt:lpstr>STRUCTURAL MEMBERS IN BUILDINGS</vt:lpstr>
      <vt:lpstr>ASSESSMENT OF SLAB  </vt:lpstr>
      <vt:lpstr>I – SLAB THICKNESS </vt:lpstr>
      <vt:lpstr>PowerPoint Presentation</vt:lpstr>
      <vt:lpstr>PowerPoint Presentation</vt:lpstr>
      <vt:lpstr>PowerPoint Presentation</vt:lpstr>
      <vt:lpstr>PowerPoint Presentation</vt:lpstr>
      <vt:lpstr>III COLUMN DESIGN APPROXIMATE APPROACH FOR FINDING OUT THE COLUMN FORCES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 M-SAND</vt:lpstr>
      <vt:lpstr>PowerPoint Presentation</vt:lpstr>
      <vt:lpstr>PowerPoint Presentation</vt:lpstr>
      <vt:lpstr>CS Sand  (vs) M-Sand</vt:lpstr>
      <vt:lpstr>    Crushed Stone Sand (CS-Sand)  Manufacturing process   </vt:lpstr>
      <vt:lpstr>CRUSHERS</vt:lpstr>
      <vt:lpstr>VSI  (Vertical Shaft Impact Machine) </vt:lpstr>
      <vt:lpstr>PowerPoint Presentation</vt:lpstr>
      <vt:lpstr>SCREENING &amp; WASHING</vt:lpstr>
      <vt:lpstr>Good Quality M-Sand </vt:lpstr>
      <vt:lpstr>  Field Tests on Crushed stone sand </vt:lpstr>
      <vt:lpstr>PowerPoint Presentation</vt:lpstr>
      <vt:lpstr>  Field Tests on Crushed stone sand (Contd…) </vt:lpstr>
      <vt:lpstr>PowerPoint Presentation</vt:lpstr>
      <vt:lpstr> Particle Size Distribution by  Sieve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STEEL </vt:lpstr>
      <vt:lpstr>PowerPoint Presentation</vt:lpstr>
      <vt:lpstr>PowerPoint Presentation</vt:lpstr>
      <vt:lpstr>STEEL(History)</vt:lpstr>
      <vt:lpstr>Thermo Mechanically Treated bars (TMT bars)</vt:lpstr>
      <vt:lpstr>PowerPoint Presentation</vt:lpstr>
      <vt:lpstr>PowerPoint Presentation</vt:lpstr>
      <vt:lpstr>PowerPoint Presentation</vt:lpstr>
      <vt:lpstr>PowerPoint Presentation</vt:lpstr>
      <vt:lpstr>PowerPoint Presentation</vt:lpstr>
      <vt:lpstr>SIMPLE TEST-TO IDENTIFY GENUINE TMT BARS</vt:lpstr>
      <vt:lpstr>PowerPoint Presentation</vt:lpstr>
      <vt:lpstr>PowerPoint Presentation</vt:lpstr>
      <vt:lpstr>PowerPoint Presentation</vt:lpstr>
      <vt:lpstr>PowerPoint Presentation</vt:lpstr>
      <vt:lpstr>PowerPoint Presentation</vt:lpstr>
      <vt:lpstr>Carbon Content in Steel</vt:lpstr>
      <vt:lpstr>Sulphur Content in Steel</vt:lpstr>
      <vt:lpstr>PowerPoint Presentation</vt:lpstr>
      <vt:lpstr>PowerPoint Presentation</vt:lpstr>
      <vt:lpstr>PowerPoint Presentation</vt:lpstr>
      <vt:lpstr>IS THERE ANY STEEL CALLED EARTHQUAKE PROOF STEEL  ???</vt:lpstr>
      <vt:lpstr>PowerPoint Presentation</vt:lpstr>
      <vt:lpstr>PowerPoint Presentation</vt:lpstr>
      <vt:lpstr>PowerPoint Presentation</vt:lpstr>
      <vt:lpstr>ADDITIONAL COST (STEEL)</vt:lpstr>
      <vt:lpstr>CORROSION OF STEEL</vt:lpstr>
      <vt:lpstr>PowerPoint Presentation</vt:lpstr>
      <vt:lpstr>PowerPoint Presentation</vt:lpstr>
      <vt:lpstr>PowerPoint Presentation</vt:lpstr>
      <vt:lpstr>PowerPoint Presentation</vt:lpstr>
      <vt:lpstr>         IV WATER QUALITY</vt:lpstr>
      <vt:lpstr>WATER QUALITY</vt:lpstr>
      <vt:lpstr>WATER QUALITY (Contd..)</vt:lpstr>
      <vt:lpstr>PowerPoint Presentation</vt:lpstr>
      <vt:lpstr> V CEMENT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REVIEW OF MATERIALS FOR SUSTAINABLE BUILDINGS ER.C.KALYANA SUNDARAM.,M.E.,M.I.E. ,CEng. Executive Engineer –PWD Tamilaga Arasu Building Research Station CHENNAI Contact : 9444108728         e-mail:   kalrenu@gmail.com</dc:title>
  <dc:creator>user</dc:creator>
  <cp:lastModifiedBy>cks s</cp:lastModifiedBy>
  <cp:revision>699</cp:revision>
  <dcterms:created xsi:type="dcterms:W3CDTF">2016-03-17T09:47:06Z</dcterms:created>
  <dcterms:modified xsi:type="dcterms:W3CDTF">2023-11-29T11:08:47Z</dcterms:modified>
</cp:coreProperties>
</file>